
<file path=[Content_Types].xml><?xml version="1.0" encoding="utf-8"?>
<Types xmlns="http://schemas.openxmlformats.org/package/2006/content-types">
  <Default Extension="gif" ContentType="image/gi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32"/>
  </p:notesMasterIdLst>
  <p:sldIdLst>
    <p:sldId id="364" r:id="rId2"/>
    <p:sldId id="276" r:id="rId3"/>
    <p:sldId id="389" r:id="rId4"/>
    <p:sldId id="390" r:id="rId5"/>
    <p:sldId id="391" r:id="rId6"/>
    <p:sldId id="392" r:id="rId7"/>
    <p:sldId id="416" r:id="rId8"/>
    <p:sldId id="393" r:id="rId9"/>
    <p:sldId id="394" r:id="rId10"/>
    <p:sldId id="395" r:id="rId11"/>
    <p:sldId id="396" r:id="rId12"/>
    <p:sldId id="397" r:id="rId13"/>
    <p:sldId id="398" r:id="rId14"/>
    <p:sldId id="399" r:id="rId15"/>
    <p:sldId id="400" r:id="rId16"/>
    <p:sldId id="401" r:id="rId17"/>
    <p:sldId id="403" r:id="rId18"/>
    <p:sldId id="402" r:id="rId19"/>
    <p:sldId id="404" r:id="rId20"/>
    <p:sldId id="405" r:id="rId21"/>
    <p:sldId id="406" r:id="rId22"/>
    <p:sldId id="407" r:id="rId23"/>
    <p:sldId id="408" r:id="rId24"/>
    <p:sldId id="410" r:id="rId25"/>
    <p:sldId id="411" r:id="rId26"/>
    <p:sldId id="412" r:id="rId27"/>
    <p:sldId id="413" r:id="rId28"/>
    <p:sldId id="414" r:id="rId29"/>
    <p:sldId id="415" r:id="rId30"/>
    <p:sldId id="381" r:id="rId31"/>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024" autoAdjust="0"/>
    <p:restoredTop sz="94660"/>
  </p:normalViewPr>
  <p:slideViewPr>
    <p:cSldViewPr>
      <p:cViewPr varScale="1">
        <p:scale>
          <a:sx n="75" d="100"/>
          <a:sy n="75" d="100"/>
        </p:scale>
        <p:origin x="1805" y="43"/>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4C8E6F45-185B-40C7-BF5D-66C339B6BD46}" type="datetimeFigureOut">
              <a:rPr lang="en-US" smtClean="0"/>
              <a:t>1/23/2023</a:t>
            </a:fld>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688BCD56-1FC4-4C35-A877-2221D2453B8F}" type="slidenum">
              <a:rPr lang="en-US" smtClean="0"/>
              <a:t>‹#›</a:t>
            </a:fld>
            <a:endParaRPr lang="en-US"/>
          </a:p>
        </p:txBody>
      </p:sp>
    </p:spTree>
    <p:extLst>
      <p:ext uri="{BB962C8B-B14F-4D97-AF65-F5344CB8AC3E}">
        <p14:creationId xmlns:p14="http://schemas.microsoft.com/office/powerpoint/2010/main" val="2366900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921636" y="464896"/>
            <a:ext cx="5300726" cy="695325"/>
          </a:xfrm>
          <a:prstGeom prst="rect">
            <a:avLst/>
          </a:prstGeom>
        </p:spPr>
        <p:txBody>
          <a:bodyPr wrap="square" lIns="0" tIns="0" rIns="0" bIns="0">
            <a:spAutoFit/>
          </a:bodyPr>
          <a:lstStyle>
            <a:lvl1pPr>
              <a:defRPr sz="4400" b="0" i="0">
                <a:solidFill>
                  <a:schemeClr val="tx1"/>
                </a:solidFill>
                <a:latin typeface="Arial"/>
                <a:cs typeface="Arial"/>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20F26381-8237-4FF7-BA88-29D49C146DC6}" type="datetime1">
              <a:rPr lang="en-US" smtClean="0"/>
              <a:t>1/23/2023</a:t>
            </a:fld>
            <a:endParaRPr lang="en-US"/>
          </a:p>
        </p:txBody>
      </p:sp>
      <p:sp>
        <p:nvSpPr>
          <p:cNvPr id="6" name="Holder 6"/>
          <p:cNvSpPr>
            <a:spLocks noGrp="1"/>
          </p:cNvSpPr>
          <p:nvPr>
            <p:ph type="sldNum" sz="quarter" idx="7"/>
          </p:nvPr>
        </p:nvSpPr>
        <p:spPr/>
        <p:txBody>
          <a:bodyPr lIns="0" tIns="0" rIns="0" bIns="0"/>
          <a:lstStyle>
            <a:lvl1pPr>
              <a:defRPr sz="1200" b="0" i="0">
                <a:solidFill>
                  <a:srgbClr val="FF0000"/>
                </a:solidFill>
                <a:latin typeface="Arial"/>
                <a:cs typeface="Arial"/>
              </a:defRPr>
            </a:lvl1pPr>
          </a:lstStyle>
          <a:p>
            <a:pPr marL="114300">
              <a:lnSpc>
                <a:spcPts val="1240"/>
              </a:lnSpc>
            </a:pPr>
            <a:fld id="{81D60167-4931-47E6-BA6A-407CBD079E47}" type="slidenum">
              <a:rPr spc="-60" dirty="0">
                <a:solidFill>
                  <a:srgbClr val="000000"/>
                </a:solidFill>
              </a:rPr>
              <a:t>‹#›</a:t>
            </a:fld>
            <a:endParaRPr spc="-60" dirty="0">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chemeClr val="tx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800" b="0" i="0">
                <a:solidFill>
                  <a:schemeClr val="tx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4F9C6E88-00F2-494C-A205-63DB593B33BD}" type="datetime1">
              <a:rPr lang="en-US" smtClean="0"/>
              <a:t>1/23/2023</a:t>
            </a:fld>
            <a:endParaRPr lang="en-US"/>
          </a:p>
        </p:txBody>
      </p:sp>
      <p:sp>
        <p:nvSpPr>
          <p:cNvPr id="6" name="Holder 6"/>
          <p:cNvSpPr>
            <a:spLocks noGrp="1"/>
          </p:cNvSpPr>
          <p:nvPr>
            <p:ph type="sldNum" sz="quarter" idx="7"/>
          </p:nvPr>
        </p:nvSpPr>
        <p:spPr/>
        <p:txBody>
          <a:bodyPr lIns="0" tIns="0" rIns="0" bIns="0"/>
          <a:lstStyle>
            <a:lvl1pPr>
              <a:defRPr sz="1200" b="0" i="0">
                <a:solidFill>
                  <a:srgbClr val="FF0000"/>
                </a:solidFill>
                <a:latin typeface="Arial"/>
                <a:cs typeface="Arial"/>
              </a:defRPr>
            </a:lvl1pPr>
          </a:lstStyle>
          <a:p>
            <a:pPr marL="114300">
              <a:lnSpc>
                <a:spcPts val="1240"/>
              </a:lnSpc>
            </a:pPr>
            <a:fld id="{81D60167-4931-47E6-BA6A-407CBD079E47}" type="slidenum">
              <a:rPr spc="-60" dirty="0">
                <a:solidFill>
                  <a:srgbClr val="000000"/>
                </a:solidFill>
              </a:rPr>
              <a:t>‹#›</a:t>
            </a:fld>
            <a:endParaRPr spc="-60" dirty="0">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chemeClr val="tx1"/>
                </a:solidFill>
                <a:latin typeface="Arial"/>
                <a:cs typeface="Arial"/>
              </a:defRPr>
            </a:lvl1pPr>
          </a:lstStyle>
          <a:p>
            <a:endParaRPr/>
          </a:p>
        </p:txBody>
      </p:sp>
      <p:sp>
        <p:nvSpPr>
          <p:cNvPr id="3" name="Holder 3"/>
          <p:cNvSpPr>
            <a:spLocks noGrp="1"/>
          </p:cNvSpPr>
          <p:nvPr>
            <p:ph sz="half" idx="2"/>
          </p:nvPr>
        </p:nvSpPr>
        <p:spPr>
          <a:xfrm>
            <a:off x="231140" y="1313814"/>
            <a:ext cx="3851275" cy="3866515"/>
          </a:xfrm>
          <a:prstGeom prst="rect">
            <a:avLst/>
          </a:prstGeom>
        </p:spPr>
        <p:txBody>
          <a:bodyPr wrap="square" lIns="0" tIns="0" rIns="0" bIns="0">
            <a:spAutoFit/>
          </a:bodyPr>
          <a:lstStyle>
            <a:lvl1pPr>
              <a:defRPr sz="2000" b="0" i="0">
                <a:solidFill>
                  <a:schemeClr val="tx1"/>
                </a:solidFill>
                <a:latin typeface="Arial"/>
                <a:cs typeface="Arial"/>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F550CA01-0A88-4463-94DC-88DEB2E0C4C7}" type="datetime1">
              <a:rPr lang="en-US" smtClean="0"/>
              <a:t>1/23/2023</a:t>
            </a:fld>
            <a:endParaRPr lang="en-US"/>
          </a:p>
        </p:txBody>
      </p:sp>
      <p:sp>
        <p:nvSpPr>
          <p:cNvPr id="7" name="Holder 7"/>
          <p:cNvSpPr>
            <a:spLocks noGrp="1"/>
          </p:cNvSpPr>
          <p:nvPr>
            <p:ph type="sldNum" sz="quarter" idx="7"/>
          </p:nvPr>
        </p:nvSpPr>
        <p:spPr/>
        <p:txBody>
          <a:bodyPr lIns="0" tIns="0" rIns="0" bIns="0"/>
          <a:lstStyle>
            <a:lvl1pPr>
              <a:defRPr sz="1200" b="0" i="0">
                <a:solidFill>
                  <a:srgbClr val="FF0000"/>
                </a:solidFill>
                <a:latin typeface="Arial"/>
                <a:cs typeface="Arial"/>
              </a:defRPr>
            </a:lvl1pPr>
          </a:lstStyle>
          <a:p>
            <a:pPr marL="114300">
              <a:lnSpc>
                <a:spcPts val="1240"/>
              </a:lnSpc>
            </a:pPr>
            <a:fld id="{81D60167-4931-47E6-BA6A-407CBD079E47}" type="slidenum">
              <a:rPr spc="-60" dirty="0">
                <a:solidFill>
                  <a:srgbClr val="000000"/>
                </a:solidFill>
              </a:rPr>
              <a:t>‹#›</a:t>
            </a:fld>
            <a:endParaRPr spc="-60" dirty="0">
              <a:solidFill>
                <a:srgbClr val="000000"/>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chemeClr val="tx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5DEA8593-9DCD-4F14-AC96-CD62E7BF6FE8}" type="datetime1">
              <a:rPr lang="en-US" smtClean="0"/>
              <a:t>1/23/2023</a:t>
            </a:fld>
            <a:endParaRPr lang="en-US"/>
          </a:p>
        </p:txBody>
      </p:sp>
      <p:sp>
        <p:nvSpPr>
          <p:cNvPr id="5" name="Holder 5"/>
          <p:cNvSpPr>
            <a:spLocks noGrp="1"/>
          </p:cNvSpPr>
          <p:nvPr>
            <p:ph type="sldNum" sz="quarter" idx="7"/>
          </p:nvPr>
        </p:nvSpPr>
        <p:spPr/>
        <p:txBody>
          <a:bodyPr lIns="0" tIns="0" rIns="0" bIns="0"/>
          <a:lstStyle>
            <a:lvl1pPr>
              <a:defRPr sz="1200" b="0" i="0">
                <a:solidFill>
                  <a:srgbClr val="FF0000"/>
                </a:solidFill>
                <a:latin typeface="Arial"/>
                <a:cs typeface="Arial"/>
              </a:defRPr>
            </a:lvl1pPr>
          </a:lstStyle>
          <a:p>
            <a:pPr marL="114300">
              <a:lnSpc>
                <a:spcPts val="1240"/>
              </a:lnSpc>
            </a:pPr>
            <a:fld id="{81D60167-4931-47E6-BA6A-407CBD079E47}" type="slidenum">
              <a:rPr spc="-60" dirty="0">
                <a:solidFill>
                  <a:srgbClr val="000000"/>
                </a:solidFill>
              </a:rPr>
              <a:t>‹#›</a:t>
            </a:fld>
            <a:endParaRPr spc="-60" dirty="0">
              <a:solidFill>
                <a:srgbClr val="000000"/>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7E0B4312-6E5F-4A71-ABB3-89741919A3F6}" type="datetime1">
              <a:rPr lang="en-US" smtClean="0"/>
              <a:t>1/23/2023</a:t>
            </a:fld>
            <a:endParaRPr lang="en-US"/>
          </a:p>
        </p:txBody>
      </p:sp>
      <p:sp>
        <p:nvSpPr>
          <p:cNvPr id="4" name="Holder 4"/>
          <p:cNvSpPr>
            <a:spLocks noGrp="1"/>
          </p:cNvSpPr>
          <p:nvPr>
            <p:ph type="sldNum" sz="quarter" idx="7"/>
          </p:nvPr>
        </p:nvSpPr>
        <p:spPr/>
        <p:txBody>
          <a:bodyPr lIns="0" tIns="0" rIns="0" bIns="0"/>
          <a:lstStyle>
            <a:lvl1pPr>
              <a:defRPr sz="1200" b="0" i="0">
                <a:solidFill>
                  <a:srgbClr val="FF0000"/>
                </a:solidFill>
                <a:latin typeface="Arial"/>
                <a:cs typeface="Arial"/>
              </a:defRPr>
            </a:lvl1pPr>
          </a:lstStyle>
          <a:p>
            <a:pPr marL="114300">
              <a:lnSpc>
                <a:spcPts val="1240"/>
              </a:lnSpc>
            </a:pPr>
            <a:fld id="{81D60167-4931-47E6-BA6A-407CBD079E47}" type="slidenum">
              <a:rPr spc="-60" dirty="0">
                <a:solidFill>
                  <a:srgbClr val="000000"/>
                </a:solidFill>
              </a:rPr>
              <a:t>‹#›</a:t>
            </a:fld>
            <a:endParaRPr spc="-60" dirty="0">
              <a:solidFill>
                <a:srgbClr val="000000"/>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
  <p:cSld name="1_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94D69C81-E42A-4BCA-80B7-3543DCB36EF6}" type="datetime1">
              <a:rPr lang="en-US" smtClean="0">
                <a:solidFill>
                  <a:srgbClr val="696464"/>
                </a:solidFill>
              </a:rPr>
              <a:t>1/23/2023</a:t>
            </a:fld>
            <a:endParaRPr lang="en-US">
              <a:solidFill>
                <a:srgbClr val="696464"/>
              </a:solidFill>
            </a:endParaRPr>
          </a:p>
        </p:txBody>
      </p:sp>
      <p:sp>
        <p:nvSpPr>
          <p:cNvPr id="17" name="Footer Placeholder 16"/>
          <p:cNvSpPr>
            <a:spLocks noGrp="1"/>
          </p:cNvSpPr>
          <p:nvPr>
            <p:ph type="ftr" sz="quarter" idx="11"/>
          </p:nvPr>
        </p:nvSpPr>
        <p:spPr/>
        <p:txBody>
          <a:bodyPr/>
          <a:lstStyle/>
          <a:p>
            <a:endParaRPr lang="en-US">
              <a:solidFill>
                <a:srgbClr val="696464"/>
              </a:solidFill>
            </a:endParaRPr>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spTree>
    <p:extLst>
      <p:ext uri="{BB962C8B-B14F-4D97-AF65-F5344CB8AC3E}">
        <p14:creationId xmlns:p14="http://schemas.microsoft.com/office/powerpoint/2010/main" val="3057817091"/>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9144000" cy="6858000"/>
          </a:xfrm>
          <a:prstGeom prst="rect">
            <a:avLst/>
          </a:prstGeom>
          <a:blipFill>
            <a:blip r:embed="rId8" cstate="print"/>
            <a:stretch>
              <a:fillRect/>
            </a:stretch>
          </a:blipFill>
        </p:spPr>
        <p:txBody>
          <a:bodyPr wrap="square" lIns="0" tIns="0" rIns="0" bIns="0" rtlCol="0"/>
          <a:lstStyle/>
          <a:p>
            <a:endParaRPr/>
          </a:p>
        </p:txBody>
      </p:sp>
      <p:sp>
        <p:nvSpPr>
          <p:cNvPr id="2" name="Holder 2"/>
          <p:cNvSpPr>
            <a:spLocks noGrp="1"/>
          </p:cNvSpPr>
          <p:nvPr>
            <p:ph type="title"/>
          </p:nvPr>
        </p:nvSpPr>
        <p:spPr>
          <a:xfrm>
            <a:off x="1921636" y="464896"/>
            <a:ext cx="5300726" cy="695325"/>
          </a:xfrm>
          <a:prstGeom prst="rect">
            <a:avLst/>
          </a:prstGeom>
        </p:spPr>
        <p:txBody>
          <a:bodyPr wrap="square" lIns="0" tIns="0" rIns="0" bIns="0">
            <a:spAutoFit/>
          </a:bodyPr>
          <a:lstStyle>
            <a:lvl1pPr>
              <a:defRPr sz="4400" b="0" i="0">
                <a:solidFill>
                  <a:schemeClr val="tx1"/>
                </a:solidFill>
                <a:latin typeface="Arial"/>
                <a:cs typeface="Arial"/>
              </a:defRPr>
            </a:lvl1pPr>
          </a:lstStyle>
          <a:p>
            <a:endParaRPr/>
          </a:p>
        </p:txBody>
      </p:sp>
      <p:sp>
        <p:nvSpPr>
          <p:cNvPr id="3" name="Holder 3"/>
          <p:cNvSpPr>
            <a:spLocks noGrp="1"/>
          </p:cNvSpPr>
          <p:nvPr>
            <p:ph type="body" idx="1"/>
          </p:nvPr>
        </p:nvSpPr>
        <p:spPr>
          <a:xfrm>
            <a:off x="231140" y="1161415"/>
            <a:ext cx="4177029" cy="2221229"/>
          </a:xfrm>
          <a:prstGeom prst="rect">
            <a:avLst/>
          </a:prstGeom>
        </p:spPr>
        <p:txBody>
          <a:bodyPr wrap="square" lIns="0" tIns="0" rIns="0" bIns="0">
            <a:spAutoFit/>
          </a:bodyPr>
          <a:lstStyle>
            <a:lvl1pPr>
              <a:defRPr sz="18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32C21E91-492D-41B0-BC98-243E9465B683}" type="datetime1">
              <a:rPr lang="en-US" smtClean="0"/>
              <a:t>1/23/2023</a:t>
            </a:fld>
            <a:endParaRPr lang="en-US"/>
          </a:p>
        </p:txBody>
      </p:sp>
      <p:sp>
        <p:nvSpPr>
          <p:cNvPr id="6" name="Holder 6"/>
          <p:cNvSpPr>
            <a:spLocks noGrp="1"/>
          </p:cNvSpPr>
          <p:nvPr>
            <p:ph type="sldNum" sz="quarter" idx="7"/>
          </p:nvPr>
        </p:nvSpPr>
        <p:spPr>
          <a:xfrm>
            <a:off x="8331454" y="6404635"/>
            <a:ext cx="304800" cy="240029"/>
          </a:xfrm>
          <a:prstGeom prst="rect">
            <a:avLst/>
          </a:prstGeom>
        </p:spPr>
        <p:txBody>
          <a:bodyPr wrap="square" lIns="0" tIns="0" rIns="0" bIns="0">
            <a:spAutoFit/>
          </a:bodyPr>
          <a:lstStyle>
            <a:lvl1pPr>
              <a:defRPr sz="1200" b="0" i="0">
                <a:solidFill>
                  <a:srgbClr val="FF0000"/>
                </a:solidFill>
                <a:latin typeface="Arial"/>
                <a:cs typeface="Arial"/>
              </a:defRPr>
            </a:lvl1pPr>
          </a:lstStyle>
          <a:p>
            <a:pPr marL="114300">
              <a:lnSpc>
                <a:spcPts val="1240"/>
              </a:lnSpc>
            </a:pPr>
            <a:fld id="{81D60167-4931-47E6-BA6A-407CBD079E47}" type="slidenum">
              <a:rPr spc="-60" dirty="0">
                <a:solidFill>
                  <a:srgbClr val="000000"/>
                </a:solidFill>
              </a:rPr>
              <a:t>‹#›</a:t>
            </a:fld>
            <a:endParaRPr spc="-60" dirty="0">
              <a:solidFill>
                <a:srgbClr val="000000"/>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hf hdr="0" ftr="0" dt="0"/>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pixabay.com/en/puzzle-share-question-mark-question-1746546/" TargetMode="External"/><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7">
            <a:extLst>
              <a:ext uri="{FF2B5EF4-FFF2-40B4-BE49-F238E27FC236}">
                <a16:creationId xmlns:a16="http://schemas.microsoft.com/office/drawing/2014/main" id="{CD8A53E8-6EF4-4B1E-965F-FE92E7AC8B17}"/>
              </a:ext>
            </a:extLst>
          </p:cNvPr>
          <p:cNvSpPr txBox="1"/>
          <p:nvPr/>
        </p:nvSpPr>
        <p:spPr>
          <a:xfrm>
            <a:off x="4223723" y="4289810"/>
            <a:ext cx="4260131" cy="120032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lang="el-GR" sz="2400" b="1" u="sng" dirty="0">
                <a:solidFill>
                  <a:prstClr val="black"/>
                </a:solidFill>
                <a:latin typeface="Arial" panose="020B0604020202020204"/>
              </a:rPr>
              <a:t>Σχολή Ναυτικών Δοκίμων</a:t>
            </a:r>
          </a:p>
          <a:p>
            <a:pPr marL="0" marR="0" lvl="0" indent="0" algn="r" defTabSz="914400" rtl="0" eaLnBrk="1" fontAlgn="auto" latinLnBrk="0" hangingPunct="1">
              <a:lnSpc>
                <a:spcPct val="100000"/>
              </a:lnSpc>
              <a:spcBef>
                <a:spcPts val="0"/>
              </a:spcBef>
              <a:spcAft>
                <a:spcPts val="0"/>
              </a:spcAft>
              <a:buClrTx/>
              <a:buSzTx/>
              <a:buFontTx/>
              <a:buNone/>
              <a:tabLst/>
              <a:defRPr/>
            </a:pPr>
            <a:r>
              <a:rPr lang="el-GR" sz="2400" b="1" dirty="0">
                <a:solidFill>
                  <a:prstClr val="black"/>
                </a:solidFill>
                <a:latin typeface="Arial" panose="020B0604020202020204"/>
              </a:rPr>
              <a:t>Δρ. Χρήστος </a:t>
            </a:r>
            <a:r>
              <a:rPr lang="el-GR" sz="2400" b="1" dirty="0" err="1">
                <a:solidFill>
                  <a:prstClr val="black"/>
                </a:solidFill>
                <a:latin typeface="Arial" panose="020B0604020202020204"/>
              </a:rPr>
              <a:t>Μπολάκης</a:t>
            </a:r>
            <a:endParaRPr lang="el-GR" sz="2400" b="1" dirty="0">
              <a:solidFill>
                <a:prstClr val="black"/>
              </a:solidFill>
              <a:latin typeface="Arial" panose="020B0604020202020204"/>
            </a:endParaRPr>
          </a:p>
          <a:p>
            <a:pPr algn="r">
              <a:defRPr/>
            </a:pPr>
            <a:r>
              <a:rPr lang="el-GR" sz="2400" b="1" dirty="0">
                <a:solidFill>
                  <a:prstClr val="black"/>
                </a:solidFill>
                <a:latin typeface="Arial" panose="020B0604020202020204"/>
              </a:rPr>
              <a:t>Πλωτάρχης ΠΝ (</a:t>
            </a:r>
            <a:r>
              <a:rPr lang="el-GR" sz="2400" b="1" dirty="0" err="1">
                <a:solidFill>
                  <a:prstClr val="black"/>
                </a:solidFill>
                <a:latin typeface="Arial" panose="020B0604020202020204"/>
              </a:rPr>
              <a:t>ε.α</a:t>
            </a:r>
            <a:r>
              <a:rPr lang="el-GR" sz="2400" b="1" dirty="0">
                <a:solidFill>
                  <a:prstClr val="black"/>
                </a:solidFill>
                <a:latin typeface="Arial" panose="020B0604020202020204"/>
              </a:rPr>
              <a:t>.) </a:t>
            </a:r>
          </a:p>
        </p:txBody>
      </p:sp>
      <p:sp>
        <p:nvSpPr>
          <p:cNvPr id="6" name="TextBox 5">
            <a:extLst>
              <a:ext uri="{FF2B5EF4-FFF2-40B4-BE49-F238E27FC236}">
                <a16:creationId xmlns:a16="http://schemas.microsoft.com/office/drawing/2014/main" id="{260BC3ED-EFDB-4754-B269-217F424C39DF}"/>
              </a:ext>
            </a:extLst>
          </p:cNvPr>
          <p:cNvSpPr txBox="1"/>
          <p:nvPr/>
        </p:nvSpPr>
        <p:spPr>
          <a:xfrm>
            <a:off x="462116" y="381000"/>
            <a:ext cx="8229600"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4000" b="1" dirty="0">
                <a:solidFill>
                  <a:prstClr val="black"/>
                </a:solidFill>
                <a:latin typeface="Arial" panose="020B0604020202020204"/>
              </a:rPr>
              <a:t>Το Ναυτικό </a:t>
            </a:r>
            <a:r>
              <a:rPr lang="en-US" sz="4000" b="1" dirty="0">
                <a:solidFill>
                  <a:prstClr val="black"/>
                </a:solidFill>
                <a:latin typeface="Arial" panose="020B0604020202020204"/>
              </a:rPr>
              <a:t>RADAR - </a:t>
            </a:r>
            <a:r>
              <a:rPr lang="el-GR" sz="4000" b="1" dirty="0">
                <a:solidFill>
                  <a:prstClr val="black"/>
                </a:solidFill>
                <a:latin typeface="Arial" panose="020B0604020202020204"/>
              </a:rPr>
              <a:t>Μάθημα </a:t>
            </a:r>
            <a:r>
              <a:rPr lang="en-US" sz="4000" b="1" dirty="0">
                <a:solidFill>
                  <a:prstClr val="black"/>
                </a:solidFill>
                <a:latin typeface="Arial" panose="020B0604020202020204"/>
              </a:rPr>
              <a:t>2</a:t>
            </a:r>
            <a:r>
              <a:rPr lang="el-GR" sz="4000" b="1" dirty="0">
                <a:solidFill>
                  <a:prstClr val="black"/>
                </a:solidFill>
                <a:latin typeface="Arial" panose="020B0604020202020204"/>
              </a:rPr>
              <a:t>.1</a:t>
            </a:r>
            <a:endParaRPr kumimoji="0" lang="en-US" sz="4000" b="1" i="1"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11" name="Slide Number Placeholder 10">
            <a:extLst>
              <a:ext uri="{FF2B5EF4-FFF2-40B4-BE49-F238E27FC236}">
                <a16:creationId xmlns:a16="http://schemas.microsoft.com/office/drawing/2014/main" id="{B44D0B1A-AFF1-4FD1-8F70-4D0CD5FD0F7F}"/>
              </a:ext>
            </a:extLst>
          </p:cNvPr>
          <p:cNvSpPr>
            <a:spLocks noGrp="1"/>
          </p:cNvSpPr>
          <p:nvPr>
            <p:ph type="sldNum" sz="quarter" idx="12"/>
          </p:nvPr>
        </p:nvSpPr>
        <p:spPr/>
        <p:txBody>
          <a:bodyPr/>
          <a:lstStyle/>
          <a:p>
            <a:fld id="{B6F15528-21DE-4FAA-801E-634DDDAF4B2B}" type="slidenum">
              <a:rPr lang="en-US" smtClean="0"/>
              <a:pPr/>
              <a:t>1</a:t>
            </a:fld>
            <a:endParaRPr lang="en-US"/>
          </a:p>
        </p:txBody>
      </p:sp>
      <p:sp>
        <p:nvSpPr>
          <p:cNvPr id="4" name="Title 3">
            <a:extLst>
              <a:ext uri="{FF2B5EF4-FFF2-40B4-BE49-F238E27FC236}">
                <a16:creationId xmlns:a16="http://schemas.microsoft.com/office/drawing/2014/main" id="{6C87DA34-42E6-4335-AA93-6C0163747BA8}"/>
              </a:ext>
            </a:extLst>
          </p:cNvPr>
          <p:cNvSpPr>
            <a:spLocks noGrp="1"/>
          </p:cNvSpPr>
          <p:nvPr>
            <p:ph type="ctrTitle"/>
          </p:nvPr>
        </p:nvSpPr>
        <p:spPr>
          <a:xfrm>
            <a:off x="457200" y="1902388"/>
            <a:ext cx="8229600" cy="677108"/>
          </a:xfrm>
        </p:spPr>
        <p:txBody>
          <a:bodyPr/>
          <a:lstStyle/>
          <a:p>
            <a:r>
              <a:rPr lang="el-GR" dirty="0">
                <a:solidFill>
                  <a:schemeClr val="tx1"/>
                </a:solidFill>
              </a:rPr>
              <a:t>Παράγοντες Επιρροής </a:t>
            </a:r>
            <a:r>
              <a:rPr lang="en-US" dirty="0">
                <a:solidFill>
                  <a:schemeClr val="tx1"/>
                </a:solidFill>
              </a:rPr>
              <a:t>RADAR</a:t>
            </a:r>
          </a:p>
        </p:txBody>
      </p:sp>
      <p:pic>
        <p:nvPicPr>
          <p:cNvPr id="10" name="Picture 2" descr="Σχετική εικόνα">
            <a:extLst>
              <a:ext uri="{FF2B5EF4-FFF2-40B4-BE49-F238E27FC236}">
                <a16:creationId xmlns:a16="http://schemas.microsoft.com/office/drawing/2014/main" id="{BB823535-C48A-4694-A268-523491632909}"/>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62000" y="3115249"/>
            <a:ext cx="3222510" cy="3529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459311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709F353C-0910-42DE-8969-CA34C61D37B3}"/>
              </a:ext>
            </a:extLst>
          </p:cNvPr>
          <p:cNvSpPr>
            <a:spLocks noGrp="1"/>
          </p:cNvSpPr>
          <p:nvPr>
            <p:ph type="title"/>
          </p:nvPr>
        </p:nvSpPr>
        <p:spPr>
          <a:xfrm>
            <a:off x="209550" y="228600"/>
            <a:ext cx="8724900" cy="492443"/>
          </a:xfrm>
        </p:spPr>
        <p:txBody>
          <a:bodyPr/>
          <a:lstStyle/>
          <a:p>
            <a:pPr algn="ctr"/>
            <a:r>
              <a:rPr lang="el-GR" sz="3200" b="1" i="0" u="none" strike="noStrike" baseline="0" dirty="0">
                <a:latin typeface="FranklinGothic-Demi"/>
              </a:rPr>
              <a:t>Παράγοντες </a:t>
            </a:r>
            <a:r>
              <a:rPr lang="el-GR" sz="3200" b="1" i="0" u="none" strike="noStrike" baseline="0" dirty="0" err="1">
                <a:latin typeface="FranklinGothic-Demi"/>
              </a:rPr>
              <a:t>επηρεάζοντες</a:t>
            </a:r>
            <a:r>
              <a:rPr lang="el-GR" sz="3200" b="1" i="0" u="none" strike="noStrike" baseline="0" dirty="0">
                <a:latin typeface="FranklinGothic-Demi"/>
              </a:rPr>
              <a:t> τις επιδόσεις </a:t>
            </a:r>
            <a:r>
              <a:rPr lang="en-US" sz="3200" b="1" i="0" u="none" strike="noStrike" baseline="0" dirty="0">
                <a:latin typeface="FranklinGothic-Demi"/>
              </a:rPr>
              <a:t>RADAR</a:t>
            </a:r>
            <a:endParaRPr lang="en-US" altLang="en-US" sz="3200" b="1" dirty="0">
              <a:solidFill>
                <a:schemeClr val="bg1"/>
              </a:solidFill>
            </a:endParaRPr>
          </a:p>
        </p:txBody>
      </p:sp>
      <p:sp>
        <p:nvSpPr>
          <p:cNvPr id="6" name="Title 2">
            <a:extLst>
              <a:ext uri="{FF2B5EF4-FFF2-40B4-BE49-F238E27FC236}">
                <a16:creationId xmlns:a16="http://schemas.microsoft.com/office/drawing/2014/main" id="{58FE5260-8535-443F-B81A-A550D5417F6B}"/>
              </a:ext>
            </a:extLst>
          </p:cNvPr>
          <p:cNvSpPr txBox="1">
            <a:spLocks/>
          </p:cNvSpPr>
          <p:nvPr/>
        </p:nvSpPr>
        <p:spPr>
          <a:xfrm>
            <a:off x="2209800" y="914400"/>
            <a:ext cx="4588592" cy="307777"/>
          </a:xfrm>
          <a:prstGeom prst="rect">
            <a:avLst/>
          </a:prstGeom>
        </p:spPr>
        <p:txBody>
          <a:bodyPr wrap="square" lIns="0" tIns="0" rIns="0" bIns="0">
            <a:spAutoFit/>
          </a:bodyPr>
          <a:lstStyle>
            <a:lvl1pPr>
              <a:defRPr sz="4400" b="0" i="0">
                <a:solidFill>
                  <a:schemeClr val="tx1"/>
                </a:solidFill>
                <a:latin typeface="Arial"/>
                <a:ea typeface="+mj-ea"/>
                <a:cs typeface="Arial"/>
              </a:defRPr>
            </a:lvl1pPr>
          </a:lstStyle>
          <a:p>
            <a:pPr algn="just"/>
            <a:r>
              <a:rPr lang="el-GR" sz="2000" b="1" dirty="0">
                <a:latin typeface="FranklinGothic-Book"/>
              </a:rPr>
              <a:t>Επίδραση μεταβολής δείκτη διαθλάσεως </a:t>
            </a:r>
            <a:endParaRPr lang="en-US" sz="2000" b="1" dirty="0">
              <a:latin typeface="FranklinGothic-Book"/>
            </a:endParaRPr>
          </a:p>
        </p:txBody>
      </p:sp>
      <p:sp>
        <p:nvSpPr>
          <p:cNvPr id="5" name="Title 2">
            <a:extLst>
              <a:ext uri="{FF2B5EF4-FFF2-40B4-BE49-F238E27FC236}">
                <a16:creationId xmlns:a16="http://schemas.microsoft.com/office/drawing/2014/main" id="{E441D3BF-2E9C-4204-B78A-E4F5CD31B524}"/>
              </a:ext>
            </a:extLst>
          </p:cNvPr>
          <p:cNvSpPr txBox="1">
            <a:spLocks/>
          </p:cNvSpPr>
          <p:nvPr/>
        </p:nvSpPr>
        <p:spPr>
          <a:xfrm>
            <a:off x="209550" y="1587257"/>
            <a:ext cx="8724900" cy="1538883"/>
          </a:xfrm>
          <a:prstGeom prst="rect">
            <a:avLst/>
          </a:prstGeom>
        </p:spPr>
        <p:txBody>
          <a:bodyPr wrap="square" lIns="0" tIns="0" rIns="0" bIns="0">
            <a:spAutoFit/>
          </a:bodyPr>
          <a:lstStyle>
            <a:lvl1pPr>
              <a:defRPr sz="4400" b="0" i="0">
                <a:solidFill>
                  <a:schemeClr val="tx1"/>
                </a:solidFill>
                <a:latin typeface="Arial"/>
                <a:ea typeface="+mj-ea"/>
                <a:cs typeface="Arial"/>
              </a:defRPr>
            </a:lvl1pPr>
          </a:lstStyle>
          <a:p>
            <a:pPr algn="just"/>
            <a:r>
              <a:rPr lang="el-GR" sz="2000" b="1" dirty="0">
                <a:latin typeface="FranklinGothic-Book"/>
              </a:rPr>
              <a:t>Υπερβολική </a:t>
            </a:r>
            <a:r>
              <a:rPr lang="el-GR" sz="2000" b="1" dirty="0" err="1">
                <a:latin typeface="FranklinGothic-Book"/>
              </a:rPr>
              <a:t>υπερδιάθλαση</a:t>
            </a:r>
            <a:r>
              <a:rPr lang="el-GR" sz="2000" b="1" dirty="0">
                <a:latin typeface="FranklinGothic-Book"/>
              </a:rPr>
              <a:t> (</a:t>
            </a:r>
            <a:r>
              <a:rPr lang="en-US" sz="2000" b="1" dirty="0">
                <a:latin typeface="FranklinGothic-Book"/>
              </a:rPr>
              <a:t>Ducting): </a:t>
            </a:r>
            <a:r>
              <a:rPr lang="el-GR" sz="2000" dirty="0">
                <a:latin typeface="FranklinGothic-Book"/>
              </a:rPr>
              <a:t>Στους χειριστές ραντάρ είναι γνωστό το φαινόμενο, ορισμένες φορές να εντοπίζουν στόχους σε εξαιρετικά</a:t>
            </a:r>
            <a:r>
              <a:rPr lang="en-US" sz="2000" dirty="0">
                <a:latin typeface="FranklinGothic-Book"/>
              </a:rPr>
              <a:t> </a:t>
            </a:r>
            <a:r>
              <a:rPr lang="el-GR" sz="2000" dirty="0">
                <a:latin typeface="FranklinGothic-Book"/>
              </a:rPr>
              <a:t>μεγάλες αποστάσεις. Αυτό το φαινόμενο συμβαίνει σε εξαιρετικές περιπτώσεις υπερβολικής</a:t>
            </a:r>
          </a:p>
          <a:p>
            <a:pPr algn="just"/>
            <a:r>
              <a:rPr lang="el-GR" sz="2000" dirty="0" err="1">
                <a:latin typeface="FranklinGothic-Book"/>
              </a:rPr>
              <a:t>υπερδιαθλάσεως</a:t>
            </a:r>
            <a:r>
              <a:rPr lang="el-GR" sz="2000" dirty="0">
                <a:latin typeface="FranklinGothic-Book"/>
              </a:rPr>
              <a:t>. Η ακτινοβολία παγιδεύεται σε ένα ατμοσφαιρικό στρώμα το οποίο καλείται ράδιο </a:t>
            </a:r>
            <a:r>
              <a:rPr lang="el-GR" sz="2000" dirty="0" err="1">
                <a:latin typeface="FranklinGothic-Book"/>
              </a:rPr>
              <a:t>ραδιοαγωγός</a:t>
            </a:r>
            <a:r>
              <a:rPr lang="el-GR" sz="2000" dirty="0">
                <a:latin typeface="FranklinGothic-Book"/>
              </a:rPr>
              <a:t> (</a:t>
            </a:r>
            <a:r>
              <a:rPr lang="el-GR" sz="2000" dirty="0" err="1">
                <a:latin typeface="FranklinGothic-Book"/>
              </a:rPr>
              <a:t>surface</a:t>
            </a:r>
            <a:r>
              <a:rPr lang="el-GR" sz="2000" dirty="0">
                <a:latin typeface="FranklinGothic-Book"/>
              </a:rPr>
              <a:t> </a:t>
            </a:r>
            <a:r>
              <a:rPr lang="el-GR" sz="2000" dirty="0" err="1">
                <a:latin typeface="FranklinGothic-Book"/>
              </a:rPr>
              <a:t>radio</a:t>
            </a:r>
            <a:r>
              <a:rPr lang="el-GR" sz="2000" dirty="0">
                <a:latin typeface="FranklinGothic-Book"/>
              </a:rPr>
              <a:t> </a:t>
            </a:r>
            <a:r>
              <a:rPr lang="el-GR" sz="2000" dirty="0" err="1">
                <a:latin typeface="FranklinGothic-Book"/>
              </a:rPr>
              <a:t>duct</a:t>
            </a:r>
            <a:r>
              <a:rPr lang="el-GR" sz="2000" dirty="0">
                <a:latin typeface="FranklinGothic-Book"/>
              </a:rPr>
              <a:t>).</a:t>
            </a:r>
            <a:r>
              <a:rPr lang="en-US" sz="2000" dirty="0">
                <a:latin typeface="FranklinGothic-Book"/>
              </a:rPr>
              <a:t> </a:t>
            </a:r>
          </a:p>
        </p:txBody>
      </p:sp>
      <p:pic>
        <p:nvPicPr>
          <p:cNvPr id="8" name="Picture 7">
            <a:extLst>
              <a:ext uri="{FF2B5EF4-FFF2-40B4-BE49-F238E27FC236}">
                <a16:creationId xmlns:a16="http://schemas.microsoft.com/office/drawing/2014/main" id="{2BA55277-7442-49DC-82FB-2D9B0B1566B4}"/>
              </a:ext>
            </a:extLst>
          </p:cNvPr>
          <p:cNvPicPr>
            <a:picLocks noChangeAspect="1"/>
          </p:cNvPicPr>
          <p:nvPr/>
        </p:nvPicPr>
        <p:blipFill>
          <a:blip r:embed="rId2"/>
          <a:stretch>
            <a:fillRect/>
          </a:stretch>
        </p:blipFill>
        <p:spPr>
          <a:xfrm>
            <a:off x="1295400" y="3770152"/>
            <a:ext cx="6631326" cy="2388586"/>
          </a:xfrm>
          <a:prstGeom prst="rect">
            <a:avLst/>
          </a:prstGeom>
        </p:spPr>
      </p:pic>
    </p:spTree>
    <p:extLst>
      <p:ext uri="{BB962C8B-B14F-4D97-AF65-F5344CB8AC3E}">
        <p14:creationId xmlns:p14="http://schemas.microsoft.com/office/powerpoint/2010/main" val="29818732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709F353C-0910-42DE-8969-CA34C61D37B3}"/>
              </a:ext>
            </a:extLst>
          </p:cNvPr>
          <p:cNvSpPr>
            <a:spLocks noGrp="1"/>
          </p:cNvSpPr>
          <p:nvPr>
            <p:ph type="title"/>
          </p:nvPr>
        </p:nvSpPr>
        <p:spPr>
          <a:xfrm>
            <a:off x="209550" y="228600"/>
            <a:ext cx="8724900" cy="492443"/>
          </a:xfrm>
        </p:spPr>
        <p:txBody>
          <a:bodyPr/>
          <a:lstStyle/>
          <a:p>
            <a:pPr algn="ctr"/>
            <a:r>
              <a:rPr lang="el-GR" sz="3200" b="1" i="0" u="none" strike="noStrike" baseline="0" dirty="0">
                <a:latin typeface="FranklinGothic-Demi"/>
              </a:rPr>
              <a:t>Παράγοντες </a:t>
            </a:r>
            <a:r>
              <a:rPr lang="el-GR" sz="3200" b="1" i="0" u="none" strike="noStrike" baseline="0" dirty="0" err="1">
                <a:latin typeface="FranklinGothic-Demi"/>
              </a:rPr>
              <a:t>επηρεάζοντες</a:t>
            </a:r>
            <a:r>
              <a:rPr lang="el-GR" sz="3200" b="1" i="0" u="none" strike="noStrike" baseline="0" dirty="0">
                <a:latin typeface="FranklinGothic-Demi"/>
              </a:rPr>
              <a:t> τις επιδόσεις </a:t>
            </a:r>
            <a:r>
              <a:rPr lang="en-US" sz="3200" b="1" i="0" u="none" strike="noStrike" baseline="0" dirty="0">
                <a:latin typeface="FranklinGothic-Demi"/>
              </a:rPr>
              <a:t>RADAR</a:t>
            </a:r>
            <a:endParaRPr lang="en-US" altLang="en-US" sz="3200" b="1" dirty="0">
              <a:solidFill>
                <a:schemeClr val="bg1"/>
              </a:solidFill>
            </a:endParaRPr>
          </a:p>
        </p:txBody>
      </p:sp>
      <p:sp>
        <p:nvSpPr>
          <p:cNvPr id="6" name="Title 2">
            <a:extLst>
              <a:ext uri="{FF2B5EF4-FFF2-40B4-BE49-F238E27FC236}">
                <a16:creationId xmlns:a16="http://schemas.microsoft.com/office/drawing/2014/main" id="{58FE5260-8535-443F-B81A-A550D5417F6B}"/>
              </a:ext>
            </a:extLst>
          </p:cNvPr>
          <p:cNvSpPr txBox="1">
            <a:spLocks/>
          </p:cNvSpPr>
          <p:nvPr/>
        </p:nvSpPr>
        <p:spPr>
          <a:xfrm>
            <a:off x="2209800" y="914400"/>
            <a:ext cx="4588592" cy="307777"/>
          </a:xfrm>
          <a:prstGeom prst="rect">
            <a:avLst/>
          </a:prstGeom>
        </p:spPr>
        <p:txBody>
          <a:bodyPr wrap="square" lIns="0" tIns="0" rIns="0" bIns="0">
            <a:spAutoFit/>
          </a:bodyPr>
          <a:lstStyle>
            <a:lvl1pPr>
              <a:defRPr sz="4400" b="0" i="0">
                <a:solidFill>
                  <a:schemeClr val="tx1"/>
                </a:solidFill>
                <a:latin typeface="Arial"/>
                <a:ea typeface="+mj-ea"/>
                <a:cs typeface="Arial"/>
              </a:defRPr>
            </a:lvl1pPr>
          </a:lstStyle>
          <a:p>
            <a:pPr algn="just"/>
            <a:r>
              <a:rPr lang="el-GR" sz="2000" b="1" dirty="0">
                <a:latin typeface="FranklinGothic-Book"/>
              </a:rPr>
              <a:t>Επίδραση μεταβολής δείκτη διαθλάσεως </a:t>
            </a:r>
            <a:endParaRPr lang="en-US" sz="2000" b="1" dirty="0">
              <a:latin typeface="FranklinGothic-Book"/>
            </a:endParaRPr>
          </a:p>
        </p:txBody>
      </p:sp>
      <p:sp>
        <p:nvSpPr>
          <p:cNvPr id="5" name="Title 2">
            <a:extLst>
              <a:ext uri="{FF2B5EF4-FFF2-40B4-BE49-F238E27FC236}">
                <a16:creationId xmlns:a16="http://schemas.microsoft.com/office/drawing/2014/main" id="{E441D3BF-2E9C-4204-B78A-E4F5CD31B524}"/>
              </a:ext>
            </a:extLst>
          </p:cNvPr>
          <p:cNvSpPr txBox="1">
            <a:spLocks/>
          </p:cNvSpPr>
          <p:nvPr/>
        </p:nvSpPr>
        <p:spPr>
          <a:xfrm>
            <a:off x="209550" y="1587257"/>
            <a:ext cx="8724900" cy="1231106"/>
          </a:xfrm>
          <a:prstGeom prst="rect">
            <a:avLst/>
          </a:prstGeom>
        </p:spPr>
        <p:txBody>
          <a:bodyPr wrap="square" lIns="0" tIns="0" rIns="0" bIns="0">
            <a:spAutoFit/>
          </a:bodyPr>
          <a:lstStyle>
            <a:lvl1pPr>
              <a:defRPr sz="4400" b="0" i="0">
                <a:solidFill>
                  <a:schemeClr val="tx1"/>
                </a:solidFill>
                <a:latin typeface="Arial"/>
                <a:ea typeface="+mj-ea"/>
                <a:cs typeface="Arial"/>
              </a:defRPr>
            </a:lvl1pPr>
          </a:lstStyle>
          <a:p>
            <a:pPr algn="just"/>
            <a:r>
              <a:rPr lang="el-GR" sz="2000" dirty="0">
                <a:latin typeface="FranklinGothic-Book"/>
              </a:rPr>
              <a:t>Περιοχές στις οποίες παρατηρείται υπερβολική </a:t>
            </a:r>
            <a:r>
              <a:rPr lang="el-GR" sz="2000" dirty="0" err="1">
                <a:latin typeface="FranklinGothic-Book"/>
              </a:rPr>
              <a:t>υπερδιάθλαση</a:t>
            </a:r>
            <a:r>
              <a:rPr lang="el-GR" sz="2000" dirty="0">
                <a:latin typeface="FranklinGothic-Book"/>
              </a:rPr>
              <a:t> είναι η Ερυθρά Θάλασσα, ο Αραβικός κόλπος</a:t>
            </a:r>
            <a:r>
              <a:rPr lang="en-US" sz="2000" dirty="0">
                <a:latin typeface="FranklinGothic-Book"/>
              </a:rPr>
              <a:t> </a:t>
            </a:r>
            <a:r>
              <a:rPr lang="el-GR" sz="2000" dirty="0">
                <a:latin typeface="FranklinGothic-Book"/>
              </a:rPr>
              <a:t>και η Μεσόγειος θάλασσα, συνήθως τους φθινοπωρινούς μήνες με ελαφρούς νότιους ανέμους. Επίσης στην</a:t>
            </a:r>
            <a:r>
              <a:rPr lang="en-US" sz="2000" dirty="0">
                <a:latin typeface="FranklinGothic-Book"/>
              </a:rPr>
              <a:t> </a:t>
            </a:r>
            <a:r>
              <a:rPr lang="el-GR" sz="2000" dirty="0">
                <a:latin typeface="FranklinGothic-Book"/>
              </a:rPr>
              <a:t>περιοχή της δυτικής ακτής της Αφρικής και των Καναρίων νήσων.</a:t>
            </a:r>
            <a:endParaRPr lang="en-US" sz="2000" dirty="0">
              <a:latin typeface="FranklinGothic-Book"/>
            </a:endParaRPr>
          </a:p>
        </p:txBody>
      </p:sp>
      <p:pic>
        <p:nvPicPr>
          <p:cNvPr id="8" name="Picture 7">
            <a:extLst>
              <a:ext uri="{FF2B5EF4-FFF2-40B4-BE49-F238E27FC236}">
                <a16:creationId xmlns:a16="http://schemas.microsoft.com/office/drawing/2014/main" id="{2BA55277-7442-49DC-82FB-2D9B0B1566B4}"/>
              </a:ext>
            </a:extLst>
          </p:cNvPr>
          <p:cNvPicPr>
            <a:picLocks noChangeAspect="1"/>
          </p:cNvPicPr>
          <p:nvPr/>
        </p:nvPicPr>
        <p:blipFill>
          <a:blip r:embed="rId2"/>
          <a:stretch>
            <a:fillRect/>
          </a:stretch>
        </p:blipFill>
        <p:spPr>
          <a:xfrm>
            <a:off x="994325" y="3523837"/>
            <a:ext cx="7155350" cy="2577338"/>
          </a:xfrm>
          <a:prstGeom prst="rect">
            <a:avLst/>
          </a:prstGeom>
        </p:spPr>
      </p:pic>
    </p:spTree>
    <p:extLst>
      <p:ext uri="{BB962C8B-B14F-4D97-AF65-F5344CB8AC3E}">
        <p14:creationId xmlns:p14="http://schemas.microsoft.com/office/powerpoint/2010/main" val="18156619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709F353C-0910-42DE-8969-CA34C61D37B3}"/>
              </a:ext>
            </a:extLst>
          </p:cNvPr>
          <p:cNvSpPr>
            <a:spLocks noGrp="1"/>
          </p:cNvSpPr>
          <p:nvPr>
            <p:ph type="title"/>
          </p:nvPr>
        </p:nvSpPr>
        <p:spPr>
          <a:xfrm>
            <a:off x="209550" y="228600"/>
            <a:ext cx="8724900" cy="492443"/>
          </a:xfrm>
        </p:spPr>
        <p:txBody>
          <a:bodyPr/>
          <a:lstStyle/>
          <a:p>
            <a:pPr algn="ctr"/>
            <a:r>
              <a:rPr lang="el-GR" sz="3200" b="1" i="0" u="none" strike="noStrike" baseline="0" dirty="0">
                <a:latin typeface="FranklinGothic-Demi"/>
              </a:rPr>
              <a:t>Παράγοντες </a:t>
            </a:r>
            <a:r>
              <a:rPr lang="el-GR" sz="3200" b="1" i="0" u="none" strike="noStrike" baseline="0" dirty="0" err="1">
                <a:latin typeface="FranklinGothic-Demi"/>
              </a:rPr>
              <a:t>επηρεάζοντες</a:t>
            </a:r>
            <a:r>
              <a:rPr lang="el-GR" sz="3200" b="1" i="0" u="none" strike="noStrike" baseline="0" dirty="0">
                <a:latin typeface="FranklinGothic-Demi"/>
              </a:rPr>
              <a:t> τις επιδόσεις </a:t>
            </a:r>
            <a:r>
              <a:rPr lang="en-US" sz="3200" b="1" i="0" u="none" strike="noStrike" baseline="0" dirty="0">
                <a:latin typeface="FranklinGothic-Demi"/>
              </a:rPr>
              <a:t>RADAR</a:t>
            </a:r>
            <a:endParaRPr lang="en-US" altLang="en-US" sz="3200" b="1" dirty="0">
              <a:solidFill>
                <a:schemeClr val="bg1"/>
              </a:solidFill>
            </a:endParaRPr>
          </a:p>
        </p:txBody>
      </p:sp>
      <p:sp>
        <p:nvSpPr>
          <p:cNvPr id="6" name="Title 2">
            <a:extLst>
              <a:ext uri="{FF2B5EF4-FFF2-40B4-BE49-F238E27FC236}">
                <a16:creationId xmlns:a16="http://schemas.microsoft.com/office/drawing/2014/main" id="{58FE5260-8535-443F-B81A-A550D5417F6B}"/>
              </a:ext>
            </a:extLst>
          </p:cNvPr>
          <p:cNvSpPr txBox="1">
            <a:spLocks/>
          </p:cNvSpPr>
          <p:nvPr/>
        </p:nvSpPr>
        <p:spPr>
          <a:xfrm>
            <a:off x="2209800" y="914400"/>
            <a:ext cx="4588592" cy="307777"/>
          </a:xfrm>
          <a:prstGeom prst="rect">
            <a:avLst/>
          </a:prstGeom>
        </p:spPr>
        <p:txBody>
          <a:bodyPr wrap="square" lIns="0" tIns="0" rIns="0" bIns="0">
            <a:spAutoFit/>
          </a:bodyPr>
          <a:lstStyle>
            <a:lvl1pPr>
              <a:defRPr sz="4400" b="0" i="0">
                <a:solidFill>
                  <a:schemeClr val="tx1"/>
                </a:solidFill>
                <a:latin typeface="Arial"/>
                <a:ea typeface="+mj-ea"/>
                <a:cs typeface="Arial"/>
              </a:defRPr>
            </a:lvl1pPr>
          </a:lstStyle>
          <a:p>
            <a:pPr algn="just"/>
            <a:r>
              <a:rPr lang="el-GR" sz="2000" b="1" dirty="0">
                <a:latin typeface="FranklinGothic-Book"/>
              </a:rPr>
              <a:t>Επίδραση μεταβολής δείκτη διαθλάσεως </a:t>
            </a:r>
            <a:endParaRPr lang="en-US" sz="2000" b="1" dirty="0">
              <a:latin typeface="FranklinGothic-Book"/>
            </a:endParaRPr>
          </a:p>
        </p:txBody>
      </p:sp>
      <p:sp>
        <p:nvSpPr>
          <p:cNvPr id="5" name="Title 2">
            <a:extLst>
              <a:ext uri="{FF2B5EF4-FFF2-40B4-BE49-F238E27FC236}">
                <a16:creationId xmlns:a16="http://schemas.microsoft.com/office/drawing/2014/main" id="{E441D3BF-2E9C-4204-B78A-E4F5CD31B524}"/>
              </a:ext>
            </a:extLst>
          </p:cNvPr>
          <p:cNvSpPr txBox="1">
            <a:spLocks/>
          </p:cNvSpPr>
          <p:nvPr/>
        </p:nvSpPr>
        <p:spPr>
          <a:xfrm>
            <a:off x="209550" y="1454175"/>
            <a:ext cx="8724900" cy="2462213"/>
          </a:xfrm>
          <a:prstGeom prst="rect">
            <a:avLst/>
          </a:prstGeom>
        </p:spPr>
        <p:txBody>
          <a:bodyPr wrap="square" lIns="0" tIns="0" rIns="0" bIns="0">
            <a:spAutoFit/>
          </a:bodyPr>
          <a:lstStyle>
            <a:lvl1pPr>
              <a:defRPr sz="4400" b="0" i="0">
                <a:solidFill>
                  <a:schemeClr val="tx1"/>
                </a:solidFill>
                <a:latin typeface="Arial"/>
                <a:ea typeface="+mj-ea"/>
                <a:cs typeface="Arial"/>
              </a:defRPr>
            </a:lvl1pPr>
          </a:lstStyle>
          <a:p>
            <a:pPr algn="just"/>
            <a:r>
              <a:rPr lang="el-GR" sz="2000" b="1" dirty="0">
                <a:latin typeface="FranklinGothic-Book"/>
              </a:rPr>
              <a:t>Υποδιάθλαση (</a:t>
            </a:r>
            <a:r>
              <a:rPr lang="en-US" sz="2000" b="1" dirty="0">
                <a:latin typeface="FranklinGothic-Book"/>
              </a:rPr>
              <a:t>sub-refraction): </a:t>
            </a:r>
            <a:r>
              <a:rPr lang="el-GR" sz="2000" dirty="0">
                <a:latin typeface="FranklinGothic-Book"/>
              </a:rPr>
              <a:t>Υποδιάθλαση συμβαίνει όταν ψυχρές και υγρές αέριες μάζες επικάθονται σε κατώτερες θερμές και ξηρές</a:t>
            </a:r>
            <a:r>
              <a:rPr lang="en-US" sz="2000" dirty="0">
                <a:latin typeface="FranklinGothic-Book"/>
              </a:rPr>
              <a:t> </a:t>
            </a:r>
            <a:r>
              <a:rPr lang="el-GR" sz="2000" dirty="0">
                <a:latin typeface="FranklinGothic-Book"/>
              </a:rPr>
              <a:t>αέριες μάζες. Με την διατάραξη αυτή, η δέσμη της ακτινοβολίας κάμπτεται προς τα άνω.</a:t>
            </a:r>
            <a:endParaRPr lang="en-US" sz="2000" dirty="0">
              <a:latin typeface="FranklinGothic-Book"/>
            </a:endParaRPr>
          </a:p>
          <a:p>
            <a:pPr algn="just"/>
            <a:endParaRPr lang="en-US" sz="2000" dirty="0">
              <a:latin typeface="FranklinGothic-Book"/>
            </a:endParaRPr>
          </a:p>
          <a:p>
            <a:pPr algn="just"/>
            <a:r>
              <a:rPr lang="el-GR" sz="2000" dirty="0">
                <a:latin typeface="FranklinGothic-Book"/>
              </a:rPr>
              <a:t>Το αποτέλεσμα είναι να μειώνονται</a:t>
            </a:r>
            <a:r>
              <a:rPr lang="en-US" sz="2000" dirty="0">
                <a:latin typeface="FranklinGothic-Book"/>
              </a:rPr>
              <a:t> </a:t>
            </a:r>
            <a:r>
              <a:rPr lang="el-GR" sz="2000" dirty="0">
                <a:latin typeface="FranklinGothic-Book"/>
              </a:rPr>
              <a:t>οι μέγιστες αποστάσεις εντοπισμού. Φαινόμενα </a:t>
            </a:r>
            <a:r>
              <a:rPr lang="el-GR" sz="2000" dirty="0" err="1">
                <a:latin typeface="FranklinGothic-Book"/>
              </a:rPr>
              <a:t>υποδιαθλάσεως</a:t>
            </a:r>
            <a:r>
              <a:rPr lang="el-GR" sz="2000" dirty="0">
                <a:latin typeface="FranklinGothic-Book"/>
              </a:rPr>
              <a:t> παρατηρούνται συνήθως σε πολικές</a:t>
            </a:r>
            <a:r>
              <a:rPr lang="en-US" sz="2000" dirty="0">
                <a:latin typeface="FranklinGothic-Book"/>
              </a:rPr>
              <a:t> </a:t>
            </a:r>
            <a:r>
              <a:rPr lang="el-GR" sz="2000" dirty="0">
                <a:latin typeface="FranklinGothic-Book"/>
              </a:rPr>
              <a:t>περιοχές, όταν ψυχρές μάζες αέρος κινούνται υπεράνω θερμών ωκεάνιων ρευμάτων. Γενικά η </a:t>
            </a:r>
            <a:r>
              <a:rPr lang="el-GR" sz="2000" dirty="0" err="1">
                <a:latin typeface="FranklinGothic-Book"/>
              </a:rPr>
              <a:t>υποδιάθλαση</a:t>
            </a:r>
            <a:r>
              <a:rPr lang="en-US" sz="2000" dirty="0">
                <a:latin typeface="FranklinGothic-Book"/>
              </a:rPr>
              <a:t> </a:t>
            </a:r>
            <a:r>
              <a:rPr lang="el-GR" sz="2000" dirty="0">
                <a:latin typeface="FranklinGothic-Book"/>
              </a:rPr>
              <a:t>συνοδεύεται από κακές καιρικές συνθήκες και βαρομετρικό χαμηλό.</a:t>
            </a:r>
            <a:r>
              <a:rPr lang="en-US" sz="2000" dirty="0">
                <a:latin typeface="FranklinGothic-Book"/>
              </a:rPr>
              <a:t>  </a:t>
            </a:r>
          </a:p>
        </p:txBody>
      </p:sp>
      <p:pic>
        <p:nvPicPr>
          <p:cNvPr id="3" name="Picture 2">
            <a:extLst>
              <a:ext uri="{FF2B5EF4-FFF2-40B4-BE49-F238E27FC236}">
                <a16:creationId xmlns:a16="http://schemas.microsoft.com/office/drawing/2014/main" id="{0035EB78-C1B7-4D8B-909D-5D0E045C5F95}"/>
              </a:ext>
            </a:extLst>
          </p:cNvPr>
          <p:cNvPicPr>
            <a:picLocks noChangeAspect="1"/>
          </p:cNvPicPr>
          <p:nvPr/>
        </p:nvPicPr>
        <p:blipFill>
          <a:blip r:embed="rId2"/>
          <a:stretch>
            <a:fillRect/>
          </a:stretch>
        </p:blipFill>
        <p:spPr>
          <a:xfrm>
            <a:off x="1853634" y="4303687"/>
            <a:ext cx="5436732" cy="2325713"/>
          </a:xfrm>
          <a:prstGeom prst="rect">
            <a:avLst/>
          </a:prstGeom>
        </p:spPr>
      </p:pic>
    </p:spTree>
    <p:extLst>
      <p:ext uri="{BB962C8B-B14F-4D97-AF65-F5344CB8AC3E}">
        <p14:creationId xmlns:p14="http://schemas.microsoft.com/office/powerpoint/2010/main" val="1215526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1000"/>
                                        <p:tgtEl>
                                          <p:spTgt spid="5">
                                            <p:txEl>
                                              <p:pRg st="2" end="2"/>
                                            </p:txEl>
                                          </p:spTgt>
                                        </p:tgtEl>
                                      </p:cBhvr>
                                    </p:animEffect>
                                    <p:anim calcmode="lin" valueType="num">
                                      <p:cBhvr>
                                        <p:cTn id="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709F353C-0910-42DE-8969-CA34C61D37B3}"/>
              </a:ext>
            </a:extLst>
          </p:cNvPr>
          <p:cNvSpPr>
            <a:spLocks noGrp="1"/>
          </p:cNvSpPr>
          <p:nvPr>
            <p:ph type="title"/>
          </p:nvPr>
        </p:nvSpPr>
        <p:spPr>
          <a:xfrm>
            <a:off x="209550" y="228600"/>
            <a:ext cx="8724900" cy="492443"/>
          </a:xfrm>
        </p:spPr>
        <p:txBody>
          <a:bodyPr/>
          <a:lstStyle/>
          <a:p>
            <a:pPr algn="ctr"/>
            <a:r>
              <a:rPr lang="el-GR" sz="3200" b="1" i="0" u="none" strike="noStrike" baseline="0" dirty="0">
                <a:latin typeface="FranklinGothic-Demi"/>
              </a:rPr>
              <a:t>Παράγοντες </a:t>
            </a:r>
            <a:r>
              <a:rPr lang="el-GR" sz="3200" b="1" i="0" u="none" strike="noStrike" baseline="0" dirty="0" err="1">
                <a:latin typeface="FranklinGothic-Demi"/>
              </a:rPr>
              <a:t>επηρεάζοντες</a:t>
            </a:r>
            <a:r>
              <a:rPr lang="el-GR" sz="3200" b="1" i="0" u="none" strike="noStrike" baseline="0" dirty="0">
                <a:latin typeface="FranklinGothic-Demi"/>
              </a:rPr>
              <a:t> τις επιδόσεις </a:t>
            </a:r>
            <a:r>
              <a:rPr lang="en-US" sz="3200" b="1" i="0" u="none" strike="noStrike" baseline="0" dirty="0">
                <a:latin typeface="FranklinGothic-Demi"/>
              </a:rPr>
              <a:t>RADAR</a:t>
            </a:r>
            <a:endParaRPr lang="en-US" altLang="en-US" sz="3200" b="1" dirty="0">
              <a:solidFill>
                <a:schemeClr val="bg1"/>
              </a:solidFill>
            </a:endParaRPr>
          </a:p>
        </p:txBody>
      </p:sp>
      <p:sp>
        <p:nvSpPr>
          <p:cNvPr id="6" name="Title 2">
            <a:extLst>
              <a:ext uri="{FF2B5EF4-FFF2-40B4-BE49-F238E27FC236}">
                <a16:creationId xmlns:a16="http://schemas.microsoft.com/office/drawing/2014/main" id="{58FE5260-8535-443F-B81A-A550D5417F6B}"/>
              </a:ext>
            </a:extLst>
          </p:cNvPr>
          <p:cNvSpPr txBox="1">
            <a:spLocks/>
          </p:cNvSpPr>
          <p:nvPr/>
        </p:nvSpPr>
        <p:spPr>
          <a:xfrm>
            <a:off x="1371600" y="810398"/>
            <a:ext cx="6781800" cy="307777"/>
          </a:xfrm>
          <a:prstGeom prst="rect">
            <a:avLst/>
          </a:prstGeom>
        </p:spPr>
        <p:txBody>
          <a:bodyPr wrap="square" lIns="0" tIns="0" rIns="0" bIns="0">
            <a:spAutoFit/>
          </a:bodyPr>
          <a:lstStyle>
            <a:lvl1pPr>
              <a:defRPr sz="4400" b="0" i="0">
                <a:solidFill>
                  <a:schemeClr val="tx1"/>
                </a:solidFill>
                <a:latin typeface="Arial"/>
                <a:ea typeface="+mj-ea"/>
                <a:cs typeface="Arial"/>
              </a:defRPr>
            </a:lvl1pPr>
          </a:lstStyle>
          <a:p>
            <a:pPr algn="just"/>
            <a:r>
              <a:rPr lang="el-GR" sz="2000" b="1" dirty="0">
                <a:latin typeface="FranklinGothic-Book"/>
              </a:rPr>
              <a:t>Επίδραση χαρακτηριστικών ανακλαστικής επιφάνειας στόχων</a:t>
            </a:r>
            <a:endParaRPr lang="en-US" sz="2000" b="1" dirty="0">
              <a:latin typeface="FranklinGothic-Book"/>
            </a:endParaRPr>
          </a:p>
        </p:txBody>
      </p:sp>
      <p:sp>
        <p:nvSpPr>
          <p:cNvPr id="5" name="Title 2">
            <a:extLst>
              <a:ext uri="{FF2B5EF4-FFF2-40B4-BE49-F238E27FC236}">
                <a16:creationId xmlns:a16="http://schemas.microsoft.com/office/drawing/2014/main" id="{E441D3BF-2E9C-4204-B78A-E4F5CD31B524}"/>
              </a:ext>
            </a:extLst>
          </p:cNvPr>
          <p:cNvSpPr txBox="1">
            <a:spLocks/>
          </p:cNvSpPr>
          <p:nvPr/>
        </p:nvSpPr>
        <p:spPr>
          <a:xfrm>
            <a:off x="209550" y="1454175"/>
            <a:ext cx="8724900" cy="4924425"/>
          </a:xfrm>
          <a:prstGeom prst="rect">
            <a:avLst/>
          </a:prstGeom>
        </p:spPr>
        <p:txBody>
          <a:bodyPr wrap="square" lIns="0" tIns="0" rIns="0" bIns="0">
            <a:spAutoFit/>
          </a:bodyPr>
          <a:lstStyle>
            <a:lvl1pPr>
              <a:defRPr sz="4400" b="0" i="0">
                <a:solidFill>
                  <a:schemeClr val="tx1"/>
                </a:solidFill>
                <a:latin typeface="Arial"/>
                <a:ea typeface="+mj-ea"/>
                <a:cs typeface="Arial"/>
              </a:defRPr>
            </a:lvl1pPr>
          </a:lstStyle>
          <a:p>
            <a:pPr algn="just"/>
            <a:r>
              <a:rPr lang="el-GR" sz="2000" dirty="0">
                <a:latin typeface="FranklinGothic-Book"/>
              </a:rPr>
              <a:t>Η ισχύς της εκπεμπόμενης ηλεκτρομαγνητικής ακτινοβολίας από την κεραία, διασκορπίζεται εντός των</a:t>
            </a:r>
            <a:r>
              <a:rPr lang="en-US" sz="2000" dirty="0">
                <a:latin typeface="FranklinGothic-Book"/>
              </a:rPr>
              <a:t> </a:t>
            </a:r>
            <a:r>
              <a:rPr lang="el-GR" sz="2000" dirty="0">
                <a:latin typeface="FranklinGothic-Book"/>
              </a:rPr>
              <a:t>ορίων του λοβού έτσι ώστε ένα μικρό ποσοστό αυτής προσβάλει ένα στόχο. Ο στόχος απορροφά ένα μέρος</a:t>
            </a:r>
            <a:r>
              <a:rPr lang="en-US" sz="2000" dirty="0">
                <a:latin typeface="FranklinGothic-Book"/>
              </a:rPr>
              <a:t> </a:t>
            </a:r>
            <a:r>
              <a:rPr lang="el-GR" sz="2000" dirty="0">
                <a:latin typeface="FranklinGothic-Book"/>
              </a:rPr>
              <a:t>της ακτινοβολίας και ανακλά το υπόλοιπο ποσοστό προς διάφορες κατευθύνσεις, με αποτέλεσμα στην</a:t>
            </a:r>
            <a:r>
              <a:rPr lang="en-US" sz="2000" dirty="0">
                <a:latin typeface="FranklinGothic-Book"/>
              </a:rPr>
              <a:t> </a:t>
            </a:r>
            <a:r>
              <a:rPr lang="el-GR" sz="2000" dirty="0">
                <a:latin typeface="FranklinGothic-Book"/>
              </a:rPr>
              <a:t>κεραία να καταφθάνει ένα ακόμη μικρότερο ποσοστό εξαρτώμενο από τα παρακάτω κύρια χαρακτηριστικά</a:t>
            </a:r>
            <a:r>
              <a:rPr lang="en-US" sz="2000" dirty="0">
                <a:latin typeface="FranklinGothic-Book"/>
              </a:rPr>
              <a:t> </a:t>
            </a:r>
            <a:r>
              <a:rPr lang="el-GR" sz="2000" dirty="0">
                <a:latin typeface="FranklinGothic-Book"/>
              </a:rPr>
              <a:t>του στόχου:</a:t>
            </a:r>
            <a:endParaRPr lang="en-US" sz="2000" dirty="0">
              <a:latin typeface="FranklinGothic-Book"/>
            </a:endParaRPr>
          </a:p>
          <a:p>
            <a:pPr algn="just"/>
            <a:endParaRPr lang="en-US" sz="2000" dirty="0">
              <a:latin typeface="FranklinGothic-Book"/>
            </a:endParaRPr>
          </a:p>
          <a:p>
            <a:pPr algn="just"/>
            <a:r>
              <a:rPr lang="el-GR" sz="2000" b="1" dirty="0">
                <a:latin typeface="FranklinGothic-Book"/>
              </a:rPr>
              <a:t>Υλικό: </a:t>
            </a:r>
            <a:r>
              <a:rPr lang="el-GR" sz="2000" dirty="0">
                <a:latin typeface="FranklinGothic-Book"/>
              </a:rPr>
              <a:t>Γενικώς στόχοι κατασκευασμένοι από υλικά τα οποία είναι καλοί αγωγοί του ηλεκτρισμού,</a:t>
            </a:r>
            <a:r>
              <a:rPr lang="en-US" sz="2000" dirty="0">
                <a:latin typeface="FranklinGothic-Book"/>
              </a:rPr>
              <a:t> </a:t>
            </a:r>
            <a:r>
              <a:rPr lang="el-GR" sz="2000" dirty="0">
                <a:latin typeface="FranklinGothic-Book"/>
              </a:rPr>
              <a:t>παρουσιάζουν ισχυρή ηχώ στο ραντάρ. Υπάρχουν υλικά τα οποία απορροφούν και μετατρέπουν σε</a:t>
            </a:r>
            <a:r>
              <a:rPr lang="en-US" sz="2000" dirty="0">
                <a:latin typeface="FranklinGothic-Book"/>
              </a:rPr>
              <a:t> </a:t>
            </a:r>
            <a:r>
              <a:rPr lang="el-GR" sz="2000" dirty="0">
                <a:latin typeface="FranklinGothic-Book"/>
              </a:rPr>
              <a:t>θερμότητα σημαντικό ποσοστό της ηλεκτρομαγνητικής ακτινοβολίας. Στόχοι κατασκευασμένοι από</a:t>
            </a:r>
            <a:r>
              <a:rPr lang="en-US" sz="2000" dirty="0">
                <a:latin typeface="FranklinGothic-Book"/>
              </a:rPr>
              <a:t> </a:t>
            </a:r>
            <a:r>
              <a:rPr lang="el-GR" sz="2000" dirty="0">
                <a:latin typeface="FranklinGothic-Book"/>
              </a:rPr>
              <a:t>τέτοια υλικά, αντανακλούν λιγότερο ποσοστό ακτινοβολίας. </a:t>
            </a:r>
          </a:p>
          <a:p>
            <a:pPr algn="just"/>
            <a:endParaRPr lang="el-GR" sz="2000" dirty="0">
              <a:latin typeface="FranklinGothic-Book"/>
            </a:endParaRPr>
          </a:p>
          <a:p>
            <a:pPr algn="just"/>
            <a:r>
              <a:rPr lang="el-GR" sz="2000" dirty="0">
                <a:latin typeface="FranklinGothic-Book"/>
              </a:rPr>
              <a:t>Άλλα υλικά είναι διαπερατά από την ηλεκτρομαγνητική ακτινοβολία. Το </a:t>
            </a:r>
            <a:r>
              <a:rPr lang="el-GR" sz="2000" dirty="0" err="1">
                <a:latin typeface="FranklinGothic-Book"/>
              </a:rPr>
              <a:t>fiber</a:t>
            </a:r>
            <a:r>
              <a:rPr lang="el-GR" sz="2000" dirty="0">
                <a:latin typeface="FranklinGothic-Book"/>
              </a:rPr>
              <a:t> </a:t>
            </a:r>
            <a:r>
              <a:rPr lang="el-GR" sz="2000" dirty="0" err="1">
                <a:latin typeface="FranklinGothic-Book"/>
              </a:rPr>
              <a:t>glass</a:t>
            </a:r>
            <a:r>
              <a:rPr lang="el-GR" sz="2000" dirty="0">
                <a:latin typeface="FranklinGothic-Book"/>
              </a:rPr>
              <a:t> συμπεριφέρεται με αυτό τον τρόπο. Έτσι, μεταλλικοί</a:t>
            </a:r>
            <a:r>
              <a:rPr lang="en-US" sz="2000" dirty="0">
                <a:latin typeface="FranklinGothic-Book"/>
              </a:rPr>
              <a:t> </a:t>
            </a:r>
            <a:r>
              <a:rPr lang="el-GR" sz="2000" dirty="0">
                <a:latin typeface="FranklinGothic-Book"/>
              </a:rPr>
              <a:t>στόχοι παρουσιάζουν πολύ καλή ηχώ, ενώ είναι δυσχερής ο εντοπισμός σκαφών από </a:t>
            </a:r>
            <a:r>
              <a:rPr lang="el-GR" sz="2000" dirty="0" err="1">
                <a:latin typeface="FranklinGothic-Book"/>
              </a:rPr>
              <a:t>fiber</a:t>
            </a:r>
            <a:r>
              <a:rPr lang="el-GR" sz="2000" dirty="0">
                <a:latin typeface="FranklinGothic-Book"/>
              </a:rPr>
              <a:t> </a:t>
            </a:r>
            <a:r>
              <a:rPr lang="el-GR" sz="2000" dirty="0" err="1">
                <a:latin typeface="FranklinGothic-Book"/>
              </a:rPr>
              <a:t>glass</a:t>
            </a:r>
            <a:r>
              <a:rPr lang="el-GR" sz="2000" dirty="0">
                <a:latin typeface="FranklinGothic-Book"/>
              </a:rPr>
              <a:t> ή ξύλο.</a:t>
            </a:r>
            <a:endParaRPr lang="en-US" sz="2000" dirty="0">
              <a:latin typeface="FranklinGothic-Book"/>
            </a:endParaRPr>
          </a:p>
        </p:txBody>
      </p:sp>
    </p:spTree>
    <p:extLst>
      <p:ext uri="{BB962C8B-B14F-4D97-AF65-F5344CB8AC3E}">
        <p14:creationId xmlns:p14="http://schemas.microsoft.com/office/powerpoint/2010/main" val="7903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1000"/>
                                        <p:tgtEl>
                                          <p:spTgt spid="5">
                                            <p:txEl>
                                              <p:pRg st="2" end="2"/>
                                            </p:txEl>
                                          </p:spTgt>
                                        </p:tgtEl>
                                      </p:cBhvr>
                                    </p:animEffect>
                                    <p:anim calcmode="lin" valueType="num">
                                      <p:cBhvr>
                                        <p:cTn id="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4" end="4"/>
                                            </p:txEl>
                                          </p:spTgt>
                                        </p:tgtEl>
                                        <p:attrNameLst>
                                          <p:attrName>style.visibility</p:attrName>
                                        </p:attrNameLst>
                                      </p:cBhvr>
                                      <p:to>
                                        <p:strVal val="visible"/>
                                      </p:to>
                                    </p:set>
                                    <p:animEffect transition="in" filter="fade">
                                      <p:cBhvr>
                                        <p:cTn id="14" dur="1000"/>
                                        <p:tgtEl>
                                          <p:spTgt spid="5">
                                            <p:txEl>
                                              <p:pRg st="4" end="4"/>
                                            </p:txEl>
                                          </p:spTgt>
                                        </p:tgtEl>
                                      </p:cBhvr>
                                    </p:animEffect>
                                    <p:anim calcmode="lin" valueType="num">
                                      <p:cBhvr>
                                        <p:cTn id="15"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709F353C-0910-42DE-8969-CA34C61D37B3}"/>
              </a:ext>
            </a:extLst>
          </p:cNvPr>
          <p:cNvSpPr>
            <a:spLocks noGrp="1"/>
          </p:cNvSpPr>
          <p:nvPr>
            <p:ph type="title"/>
          </p:nvPr>
        </p:nvSpPr>
        <p:spPr>
          <a:xfrm>
            <a:off x="209550" y="228600"/>
            <a:ext cx="8724900" cy="492443"/>
          </a:xfrm>
        </p:spPr>
        <p:txBody>
          <a:bodyPr/>
          <a:lstStyle/>
          <a:p>
            <a:pPr algn="ctr"/>
            <a:r>
              <a:rPr lang="el-GR" sz="3200" b="1" i="0" u="none" strike="noStrike" baseline="0" dirty="0">
                <a:latin typeface="FranklinGothic-Demi"/>
              </a:rPr>
              <a:t>Παράγοντες </a:t>
            </a:r>
            <a:r>
              <a:rPr lang="el-GR" sz="3200" b="1" i="0" u="none" strike="noStrike" baseline="0" dirty="0" err="1">
                <a:latin typeface="FranklinGothic-Demi"/>
              </a:rPr>
              <a:t>επηρεάζοντες</a:t>
            </a:r>
            <a:r>
              <a:rPr lang="el-GR" sz="3200" b="1" i="0" u="none" strike="noStrike" baseline="0" dirty="0">
                <a:latin typeface="FranklinGothic-Demi"/>
              </a:rPr>
              <a:t> τις επιδόσεις </a:t>
            </a:r>
            <a:r>
              <a:rPr lang="en-US" sz="3200" b="1" i="0" u="none" strike="noStrike" baseline="0" dirty="0">
                <a:latin typeface="FranklinGothic-Demi"/>
              </a:rPr>
              <a:t>RADAR</a:t>
            </a:r>
            <a:endParaRPr lang="en-US" altLang="en-US" sz="3200" b="1" dirty="0">
              <a:solidFill>
                <a:schemeClr val="bg1"/>
              </a:solidFill>
            </a:endParaRPr>
          </a:p>
        </p:txBody>
      </p:sp>
      <p:sp>
        <p:nvSpPr>
          <p:cNvPr id="6" name="Title 2">
            <a:extLst>
              <a:ext uri="{FF2B5EF4-FFF2-40B4-BE49-F238E27FC236}">
                <a16:creationId xmlns:a16="http://schemas.microsoft.com/office/drawing/2014/main" id="{58FE5260-8535-443F-B81A-A550D5417F6B}"/>
              </a:ext>
            </a:extLst>
          </p:cNvPr>
          <p:cNvSpPr txBox="1">
            <a:spLocks/>
          </p:cNvSpPr>
          <p:nvPr/>
        </p:nvSpPr>
        <p:spPr>
          <a:xfrm>
            <a:off x="1371600" y="810398"/>
            <a:ext cx="6781800" cy="307777"/>
          </a:xfrm>
          <a:prstGeom prst="rect">
            <a:avLst/>
          </a:prstGeom>
        </p:spPr>
        <p:txBody>
          <a:bodyPr wrap="square" lIns="0" tIns="0" rIns="0" bIns="0">
            <a:spAutoFit/>
          </a:bodyPr>
          <a:lstStyle>
            <a:lvl1pPr>
              <a:defRPr sz="4400" b="0" i="0">
                <a:solidFill>
                  <a:schemeClr val="tx1"/>
                </a:solidFill>
                <a:latin typeface="Arial"/>
                <a:ea typeface="+mj-ea"/>
                <a:cs typeface="Arial"/>
              </a:defRPr>
            </a:lvl1pPr>
          </a:lstStyle>
          <a:p>
            <a:pPr algn="just"/>
            <a:r>
              <a:rPr lang="el-GR" sz="2000" b="1" dirty="0">
                <a:latin typeface="FranklinGothic-Book"/>
              </a:rPr>
              <a:t>Επίδραση χαρακτηριστικών ανακλαστικής επιφάνειας στόχων</a:t>
            </a:r>
            <a:endParaRPr lang="en-US" sz="2000" b="1" dirty="0">
              <a:latin typeface="FranklinGothic-Book"/>
            </a:endParaRPr>
          </a:p>
        </p:txBody>
      </p:sp>
      <p:sp>
        <p:nvSpPr>
          <p:cNvPr id="5" name="Title 2">
            <a:extLst>
              <a:ext uri="{FF2B5EF4-FFF2-40B4-BE49-F238E27FC236}">
                <a16:creationId xmlns:a16="http://schemas.microsoft.com/office/drawing/2014/main" id="{E441D3BF-2E9C-4204-B78A-E4F5CD31B524}"/>
              </a:ext>
            </a:extLst>
          </p:cNvPr>
          <p:cNvSpPr txBox="1">
            <a:spLocks/>
          </p:cNvSpPr>
          <p:nvPr/>
        </p:nvSpPr>
        <p:spPr>
          <a:xfrm>
            <a:off x="177595" y="1371600"/>
            <a:ext cx="8724900" cy="3308598"/>
          </a:xfrm>
          <a:prstGeom prst="rect">
            <a:avLst/>
          </a:prstGeom>
        </p:spPr>
        <p:txBody>
          <a:bodyPr wrap="square" lIns="0" tIns="0" rIns="0" bIns="0">
            <a:spAutoFit/>
          </a:bodyPr>
          <a:lstStyle>
            <a:lvl1pPr>
              <a:defRPr sz="4400" b="0" i="0">
                <a:solidFill>
                  <a:schemeClr val="tx1"/>
                </a:solidFill>
                <a:latin typeface="Arial"/>
                <a:ea typeface="+mj-ea"/>
                <a:cs typeface="Arial"/>
              </a:defRPr>
            </a:lvl1pPr>
          </a:lstStyle>
          <a:p>
            <a:pPr algn="just"/>
            <a:r>
              <a:rPr lang="el-GR" sz="2000" b="1" dirty="0">
                <a:latin typeface="FranklinGothic-Book"/>
              </a:rPr>
              <a:t>Όψη (</a:t>
            </a:r>
            <a:r>
              <a:rPr lang="el-GR" sz="2000" b="1" dirty="0" err="1">
                <a:latin typeface="FranklinGothic-Book"/>
              </a:rPr>
              <a:t>aspect</a:t>
            </a:r>
            <a:r>
              <a:rPr lang="el-GR" sz="2000" b="1" dirty="0">
                <a:latin typeface="FranklinGothic-Book"/>
              </a:rPr>
              <a:t>): </a:t>
            </a:r>
            <a:r>
              <a:rPr lang="el-GR" sz="2000" dirty="0">
                <a:latin typeface="FranklinGothic-Book"/>
              </a:rPr>
              <a:t>Η ηλεκτρομαγνητική ακτινοβολία υφίσταται παρόμοια ανάκλαση, όπως και όταν το</a:t>
            </a:r>
            <a:r>
              <a:rPr lang="en-US" sz="2000" dirty="0">
                <a:latin typeface="FranklinGothic-Book"/>
              </a:rPr>
              <a:t> </a:t>
            </a:r>
            <a:r>
              <a:rPr lang="el-GR" sz="2000" dirty="0">
                <a:latin typeface="FranklinGothic-Book"/>
              </a:rPr>
              <a:t>φως προσπέσει σε ένα επίπεδο καθρέπτη. Η ανάκλαση αυτή καλείται κατοπτρική (</a:t>
            </a:r>
            <a:r>
              <a:rPr lang="el-GR" sz="2000" dirty="0" err="1">
                <a:latin typeface="FranklinGothic-Book"/>
              </a:rPr>
              <a:t>specular</a:t>
            </a:r>
            <a:r>
              <a:rPr lang="en-US" sz="2000" dirty="0">
                <a:latin typeface="FranklinGothic-Book"/>
              </a:rPr>
              <a:t> </a:t>
            </a:r>
            <a:r>
              <a:rPr lang="el-GR" sz="2000" dirty="0" err="1">
                <a:latin typeface="FranklinGothic-Book"/>
              </a:rPr>
              <a:t>reflection</a:t>
            </a:r>
            <a:r>
              <a:rPr lang="el-GR" sz="2000" dirty="0">
                <a:latin typeface="FranklinGothic-Book"/>
              </a:rPr>
              <a:t>). Όψη, είναι η γωνία προσπτώσεως των ηλεκτρομαγνητικών κυμάτων, ως προς το επίπεδο πρόσπτωσης.</a:t>
            </a:r>
            <a:endParaRPr lang="en-US" sz="2000" dirty="0">
              <a:latin typeface="FranklinGothic-Book"/>
            </a:endParaRPr>
          </a:p>
          <a:p>
            <a:pPr algn="just"/>
            <a:endParaRPr lang="en-US" sz="1500" dirty="0">
              <a:latin typeface="FranklinGothic-Book"/>
            </a:endParaRPr>
          </a:p>
          <a:p>
            <a:pPr algn="just"/>
            <a:r>
              <a:rPr lang="el-GR" sz="2000" b="1" dirty="0">
                <a:latin typeface="FranklinGothic-Book"/>
              </a:rPr>
              <a:t>Σύσταση της επιφάνειας του στόχου: </a:t>
            </a:r>
            <a:r>
              <a:rPr lang="el-GR" sz="2000" dirty="0">
                <a:latin typeface="FranklinGothic-Book"/>
              </a:rPr>
              <a:t>Το πόσο κατοπτρική είναι η ανάκλαση, εξαρτάται από την υφή</a:t>
            </a:r>
            <a:r>
              <a:rPr lang="en-US" sz="2000" dirty="0">
                <a:latin typeface="FranklinGothic-Book"/>
              </a:rPr>
              <a:t> </a:t>
            </a:r>
            <a:r>
              <a:rPr lang="el-GR" sz="2000" dirty="0">
                <a:latin typeface="FranklinGothic-Book"/>
              </a:rPr>
              <a:t>της ανακλαστικής επιφάνειας, δηλαδή εάν είναι λεία ή ανώμαλη σε συνδυασμό πάντα με το μήκος</a:t>
            </a:r>
            <a:r>
              <a:rPr lang="en-US" sz="2000" dirty="0">
                <a:latin typeface="FranklinGothic-Book"/>
              </a:rPr>
              <a:t> </a:t>
            </a:r>
            <a:r>
              <a:rPr lang="el-GR" sz="2000" dirty="0">
                <a:latin typeface="FranklinGothic-Book"/>
              </a:rPr>
              <a:t>κύματος της ακτινοβολίας η οποία προσβάλει αυτή την επιφάνεια. Το ραντάρ βλέπει την επιφάνεια</a:t>
            </a:r>
            <a:r>
              <a:rPr lang="en-US" sz="2000" dirty="0">
                <a:latin typeface="FranklinGothic-Book"/>
              </a:rPr>
              <a:t> </a:t>
            </a:r>
            <a:r>
              <a:rPr lang="el-GR" sz="2000" dirty="0">
                <a:latin typeface="FranklinGothic-Book"/>
              </a:rPr>
              <a:t>ως λεία, εάν οι ανώμαλες εξάρσεις αυτής, είναι αρκετά μικρότερες από το μήκος κύματος και τότε</a:t>
            </a:r>
          </a:p>
          <a:p>
            <a:pPr algn="just"/>
            <a:r>
              <a:rPr lang="el-GR" sz="2000" dirty="0">
                <a:latin typeface="FranklinGothic-Book"/>
              </a:rPr>
              <a:t>συμβαίνει κατοπτρική ανάκλαση. </a:t>
            </a:r>
            <a:endParaRPr lang="en-US" sz="2000" dirty="0">
              <a:latin typeface="FranklinGothic-Book"/>
            </a:endParaRPr>
          </a:p>
        </p:txBody>
      </p:sp>
      <p:pic>
        <p:nvPicPr>
          <p:cNvPr id="3" name="Picture 2">
            <a:extLst>
              <a:ext uri="{FF2B5EF4-FFF2-40B4-BE49-F238E27FC236}">
                <a16:creationId xmlns:a16="http://schemas.microsoft.com/office/drawing/2014/main" id="{5D314E69-167B-417F-BBAC-CBAED19BD63B}"/>
              </a:ext>
            </a:extLst>
          </p:cNvPr>
          <p:cNvPicPr>
            <a:picLocks noChangeAspect="1"/>
          </p:cNvPicPr>
          <p:nvPr/>
        </p:nvPicPr>
        <p:blipFill>
          <a:blip r:embed="rId2"/>
          <a:stretch>
            <a:fillRect/>
          </a:stretch>
        </p:blipFill>
        <p:spPr>
          <a:xfrm>
            <a:off x="4552335" y="4491915"/>
            <a:ext cx="3824515" cy="2362200"/>
          </a:xfrm>
          <a:prstGeom prst="rect">
            <a:avLst/>
          </a:prstGeom>
        </p:spPr>
      </p:pic>
    </p:spTree>
    <p:extLst>
      <p:ext uri="{BB962C8B-B14F-4D97-AF65-F5344CB8AC3E}">
        <p14:creationId xmlns:p14="http://schemas.microsoft.com/office/powerpoint/2010/main" val="348927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1000"/>
                                        <p:tgtEl>
                                          <p:spTgt spid="5">
                                            <p:txEl>
                                              <p:pRg st="2" end="2"/>
                                            </p:txEl>
                                          </p:spTgt>
                                        </p:tgtEl>
                                      </p:cBhvr>
                                    </p:animEffect>
                                    <p:anim calcmode="lin" valueType="num">
                                      <p:cBhvr>
                                        <p:cTn id="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Effect transition="in" filter="fade">
                                      <p:cBhvr>
                                        <p:cTn id="12" dur="1000"/>
                                        <p:tgtEl>
                                          <p:spTgt spid="5">
                                            <p:txEl>
                                              <p:pRg st="3" end="3"/>
                                            </p:txEl>
                                          </p:spTgt>
                                        </p:tgtEl>
                                      </p:cBhvr>
                                    </p:animEffect>
                                    <p:anim calcmode="lin" valueType="num">
                                      <p:cBhvr>
                                        <p:cTn id="13"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3" end="3"/>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709F353C-0910-42DE-8969-CA34C61D37B3}"/>
              </a:ext>
            </a:extLst>
          </p:cNvPr>
          <p:cNvSpPr>
            <a:spLocks noGrp="1"/>
          </p:cNvSpPr>
          <p:nvPr>
            <p:ph type="title"/>
          </p:nvPr>
        </p:nvSpPr>
        <p:spPr>
          <a:xfrm>
            <a:off x="209550" y="228600"/>
            <a:ext cx="8724900" cy="492443"/>
          </a:xfrm>
        </p:spPr>
        <p:txBody>
          <a:bodyPr/>
          <a:lstStyle/>
          <a:p>
            <a:pPr algn="ctr"/>
            <a:r>
              <a:rPr lang="el-GR" sz="3200" b="1" i="0" u="none" strike="noStrike" baseline="0" dirty="0">
                <a:latin typeface="FranklinGothic-Demi"/>
              </a:rPr>
              <a:t>Παράγοντες </a:t>
            </a:r>
            <a:r>
              <a:rPr lang="el-GR" sz="3200" b="1" i="0" u="none" strike="noStrike" baseline="0" dirty="0" err="1">
                <a:latin typeface="FranklinGothic-Demi"/>
              </a:rPr>
              <a:t>επηρεάζοντες</a:t>
            </a:r>
            <a:r>
              <a:rPr lang="el-GR" sz="3200" b="1" i="0" u="none" strike="noStrike" baseline="0" dirty="0">
                <a:latin typeface="FranklinGothic-Demi"/>
              </a:rPr>
              <a:t> τις επιδόσεις </a:t>
            </a:r>
            <a:r>
              <a:rPr lang="en-US" sz="3200" b="1" i="0" u="none" strike="noStrike" baseline="0" dirty="0">
                <a:latin typeface="FranklinGothic-Demi"/>
              </a:rPr>
              <a:t>RADAR</a:t>
            </a:r>
            <a:endParaRPr lang="en-US" altLang="en-US" sz="3200" b="1" dirty="0">
              <a:solidFill>
                <a:schemeClr val="bg1"/>
              </a:solidFill>
            </a:endParaRPr>
          </a:p>
        </p:txBody>
      </p:sp>
      <p:sp>
        <p:nvSpPr>
          <p:cNvPr id="6" name="Title 2">
            <a:extLst>
              <a:ext uri="{FF2B5EF4-FFF2-40B4-BE49-F238E27FC236}">
                <a16:creationId xmlns:a16="http://schemas.microsoft.com/office/drawing/2014/main" id="{58FE5260-8535-443F-B81A-A550D5417F6B}"/>
              </a:ext>
            </a:extLst>
          </p:cNvPr>
          <p:cNvSpPr txBox="1">
            <a:spLocks/>
          </p:cNvSpPr>
          <p:nvPr/>
        </p:nvSpPr>
        <p:spPr>
          <a:xfrm>
            <a:off x="2590800" y="838200"/>
            <a:ext cx="3962400" cy="307777"/>
          </a:xfrm>
          <a:prstGeom prst="rect">
            <a:avLst/>
          </a:prstGeom>
        </p:spPr>
        <p:txBody>
          <a:bodyPr wrap="square" lIns="0" tIns="0" rIns="0" bIns="0">
            <a:spAutoFit/>
          </a:bodyPr>
          <a:lstStyle>
            <a:lvl1pPr>
              <a:defRPr sz="4400" b="0" i="0">
                <a:solidFill>
                  <a:schemeClr val="tx1"/>
                </a:solidFill>
                <a:latin typeface="Arial"/>
                <a:ea typeface="+mj-ea"/>
                <a:cs typeface="Arial"/>
              </a:defRPr>
            </a:lvl1pPr>
          </a:lstStyle>
          <a:p>
            <a:pPr algn="just"/>
            <a:r>
              <a:rPr lang="el-GR" sz="2000" b="1" dirty="0">
                <a:latin typeface="FranklinGothic-Book"/>
              </a:rPr>
              <a:t>Θαλάσσιες επιστροφές (</a:t>
            </a:r>
            <a:r>
              <a:rPr lang="en-US" sz="2000" b="1" dirty="0">
                <a:latin typeface="FranklinGothic-Book"/>
              </a:rPr>
              <a:t>sea clutter)</a:t>
            </a:r>
          </a:p>
        </p:txBody>
      </p:sp>
      <p:sp>
        <p:nvSpPr>
          <p:cNvPr id="5" name="Title 2">
            <a:extLst>
              <a:ext uri="{FF2B5EF4-FFF2-40B4-BE49-F238E27FC236}">
                <a16:creationId xmlns:a16="http://schemas.microsoft.com/office/drawing/2014/main" id="{E441D3BF-2E9C-4204-B78A-E4F5CD31B524}"/>
              </a:ext>
            </a:extLst>
          </p:cNvPr>
          <p:cNvSpPr txBox="1">
            <a:spLocks/>
          </p:cNvSpPr>
          <p:nvPr/>
        </p:nvSpPr>
        <p:spPr>
          <a:xfrm>
            <a:off x="199718" y="1614296"/>
            <a:ext cx="8724900" cy="1846659"/>
          </a:xfrm>
          <a:prstGeom prst="rect">
            <a:avLst/>
          </a:prstGeom>
        </p:spPr>
        <p:txBody>
          <a:bodyPr wrap="square" lIns="0" tIns="0" rIns="0" bIns="0">
            <a:spAutoFit/>
          </a:bodyPr>
          <a:lstStyle>
            <a:lvl1pPr>
              <a:defRPr sz="4400" b="0" i="0">
                <a:solidFill>
                  <a:schemeClr val="tx1"/>
                </a:solidFill>
                <a:latin typeface="Arial"/>
                <a:ea typeface="+mj-ea"/>
                <a:cs typeface="Arial"/>
              </a:defRPr>
            </a:lvl1pPr>
          </a:lstStyle>
          <a:p>
            <a:pPr algn="just"/>
            <a:r>
              <a:rPr lang="el-GR" sz="2000" dirty="0">
                <a:latin typeface="FranklinGothic-Book"/>
              </a:rPr>
              <a:t>Ο όρος ‘</a:t>
            </a:r>
            <a:r>
              <a:rPr lang="el-GR" sz="2000" dirty="0" err="1">
                <a:latin typeface="FranklinGothic-Book"/>
              </a:rPr>
              <a:t>clutter</a:t>
            </a:r>
            <a:r>
              <a:rPr lang="el-GR" sz="2000" dirty="0">
                <a:latin typeface="FranklinGothic-Book"/>
              </a:rPr>
              <a:t>’ στα ραντάρ περιγράφει την συγκέντρωση ανεπιθύμητων ανακλάσεων στον </a:t>
            </a:r>
            <a:r>
              <a:rPr lang="el-GR" sz="2000" dirty="0" err="1">
                <a:latin typeface="FranklinGothic-Book"/>
              </a:rPr>
              <a:t>ενδείκτη</a:t>
            </a:r>
            <a:r>
              <a:rPr lang="el-GR" sz="2000" dirty="0">
                <a:latin typeface="FranklinGothic-Book"/>
              </a:rPr>
              <a:t>. Ο όρος</a:t>
            </a:r>
            <a:r>
              <a:rPr lang="en-US" sz="2000" dirty="0">
                <a:latin typeface="FranklinGothic-Book"/>
              </a:rPr>
              <a:t> </a:t>
            </a:r>
            <a:r>
              <a:rPr lang="el-GR" sz="2000" dirty="0">
                <a:latin typeface="FranklinGothic-Book"/>
              </a:rPr>
              <a:t>‘</a:t>
            </a:r>
            <a:r>
              <a:rPr lang="el-GR" sz="2000" dirty="0" err="1">
                <a:latin typeface="FranklinGothic-Book"/>
              </a:rPr>
              <a:t>sea</a:t>
            </a:r>
            <a:r>
              <a:rPr lang="el-GR" sz="2000" dirty="0">
                <a:latin typeface="FranklinGothic-Book"/>
              </a:rPr>
              <a:t> </a:t>
            </a:r>
            <a:r>
              <a:rPr lang="el-GR" sz="2000" dirty="0" err="1">
                <a:latin typeface="FranklinGothic-Book"/>
              </a:rPr>
              <a:t>clutter</a:t>
            </a:r>
            <a:r>
              <a:rPr lang="el-GR" sz="2000" dirty="0">
                <a:latin typeface="FranklinGothic-Book"/>
              </a:rPr>
              <a:t>’ αφορά τις προερχόμενες επιστροφές από τις ανακλάσεις στην επιφάνεια της θαλάσσης λόγω</a:t>
            </a:r>
            <a:r>
              <a:rPr lang="en-US" sz="2000" dirty="0">
                <a:latin typeface="FranklinGothic-Book"/>
              </a:rPr>
              <a:t> </a:t>
            </a:r>
            <a:r>
              <a:rPr lang="el-GR" sz="2000" dirty="0">
                <a:latin typeface="FranklinGothic-Book"/>
              </a:rPr>
              <a:t>κυματισμού. Η παρουσία των επιστροφών λόγω κυματισμού δυσχεραίνει ή καθιστά αδύνατο τον εντοπισμό</a:t>
            </a:r>
            <a:r>
              <a:rPr lang="en-US" sz="2000" dirty="0">
                <a:latin typeface="FranklinGothic-Book"/>
              </a:rPr>
              <a:t> </a:t>
            </a:r>
            <a:r>
              <a:rPr lang="el-GR" sz="2000" dirty="0">
                <a:latin typeface="FranklinGothic-Book"/>
              </a:rPr>
              <a:t>στόχων και τούτο συνιστά ένα σημαντικό περιορισμό ακόμα και στα πλέον προηγμένης τεχνολογίας</a:t>
            </a:r>
            <a:r>
              <a:rPr lang="en-US" sz="2000" dirty="0">
                <a:latin typeface="FranklinGothic-Book"/>
              </a:rPr>
              <a:t> </a:t>
            </a:r>
            <a:r>
              <a:rPr lang="el-GR" sz="2000" dirty="0">
                <a:latin typeface="FranklinGothic-Book"/>
              </a:rPr>
              <a:t>ναυτιλιακά ραντάρ.</a:t>
            </a:r>
            <a:endParaRPr lang="en-US" sz="2000" dirty="0">
              <a:latin typeface="FranklinGothic-Book"/>
            </a:endParaRPr>
          </a:p>
        </p:txBody>
      </p:sp>
    </p:spTree>
    <p:extLst>
      <p:ext uri="{BB962C8B-B14F-4D97-AF65-F5344CB8AC3E}">
        <p14:creationId xmlns:p14="http://schemas.microsoft.com/office/powerpoint/2010/main" val="28871921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709F353C-0910-42DE-8969-CA34C61D37B3}"/>
              </a:ext>
            </a:extLst>
          </p:cNvPr>
          <p:cNvSpPr>
            <a:spLocks noGrp="1"/>
          </p:cNvSpPr>
          <p:nvPr>
            <p:ph type="title"/>
          </p:nvPr>
        </p:nvSpPr>
        <p:spPr>
          <a:xfrm>
            <a:off x="209550" y="228600"/>
            <a:ext cx="8724900" cy="492443"/>
          </a:xfrm>
        </p:spPr>
        <p:txBody>
          <a:bodyPr/>
          <a:lstStyle/>
          <a:p>
            <a:pPr algn="ctr"/>
            <a:r>
              <a:rPr lang="el-GR" sz="3200" b="1" i="0" u="none" strike="noStrike" baseline="0" dirty="0">
                <a:latin typeface="FranklinGothic-Demi"/>
              </a:rPr>
              <a:t>Παράγοντες </a:t>
            </a:r>
            <a:r>
              <a:rPr lang="el-GR" sz="3200" b="1" i="0" u="none" strike="noStrike" baseline="0" dirty="0" err="1">
                <a:latin typeface="FranklinGothic-Demi"/>
              </a:rPr>
              <a:t>επηρεάζοντες</a:t>
            </a:r>
            <a:r>
              <a:rPr lang="el-GR" sz="3200" b="1" i="0" u="none" strike="noStrike" baseline="0" dirty="0">
                <a:latin typeface="FranklinGothic-Demi"/>
              </a:rPr>
              <a:t> τις επιδόσεις </a:t>
            </a:r>
            <a:r>
              <a:rPr lang="en-US" sz="3200" b="1" i="0" u="none" strike="noStrike" baseline="0" dirty="0">
                <a:latin typeface="FranklinGothic-Demi"/>
              </a:rPr>
              <a:t>RADAR</a:t>
            </a:r>
            <a:endParaRPr lang="en-US" altLang="en-US" sz="3200" b="1" dirty="0">
              <a:solidFill>
                <a:schemeClr val="bg1"/>
              </a:solidFill>
            </a:endParaRPr>
          </a:p>
        </p:txBody>
      </p:sp>
      <p:sp>
        <p:nvSpPr>
          <p:cNvPr id="6" name="Title 2">
            <a:extLst>
              <a:ext uri="{FF2B5EF4-FFF2-40B4-BE49-F238E27FC236}">
                <a16:creationId xmlns:a16="http://schemas.microsoft.com/office/drawing/2014/main" id="{58FE5260-8535-443F-B81A-A550D5417F6B}"/>
              </a:ext>
            </a:extLst>
          </p:cNvPr>
          <p:cNvSpPr txBox="1">
            <a:spLocks/>
          </p:cNvSpPr>
          <p:nvPr/>
        </p:nvSpPr>
        <p:spPr>
          <a:xfrm>
            <a:off x="2590800" y="838200"/>
            <a:ext cx="3962400" cy="307777"/>
          </a:xfrm>
          <a:prstGeom prst="rect">
            <a:avLst/>
          </a:prstGeom>
        </p:spPr>
        <p:txBody>
          <a:bodyPr wrap="square" lIns="0" tIns="0" rIns="0" bIns="0">
            <a:spAutoFit/>
          </a:bodyPr>
          <a:lstStyle>
            <a:lvl1pPr>
              <a:defRPr sz="4400" b="0" i="0">
                <a:solidFill>
                  <a:schemeClr val="tx1"/>
                </a:solidFill>
                <a:latin typeface="Arial"/>
                <a:ea typeface="+mj-ea"/>
                <a:cs typeface="Arial"/>
              </a:defRPr>
            </a:lvl1pPr>
          </a:lstStyle>
          <a:p>
            <a:pPr algn="just"/>
            <a:r>
              <a:rPr lang="el-GR" sz="2000" b="1" dirty="0">
                <a:latin typeface="FranklinGothic-Book"/>
              </a:rPr>
              <a:t>Θαλάσσιες επιστροφές (</a:t>
            </a:r>
            <a:r>
              <a:rPr lang="en-US" sz="2000" b="1" dirty="0">
                <a:latin typeface="FranklinGothic-Book"/>
              </a:rPr>
              <a:t>sea clutter)</a:t>
            </a:r>
          </a:p>
        </p:txBody>
      </p:sp>
      <p:sp>
        <p:nvSpPr>
          <p:cNvPr id="5" name="Title 2">
            <a:extLst>
              <a:ext uri="{FF2B5EF4-FFF2-40B4-BE49-F238E27FC236}">
                <a16:creationId xmlns:a16="http://schemas.microsoft.com/office/drawing/2014/main" id="{E441D3BF-2E9C-4204-B78A-E4F5CD31B524}"/>
              </a:ext>
            </a:extLst>
          </p:cNvPr>
          <p:cNvSpPr txBox="1">
            <a:spLocks/>
          </p:cNvSpPr>
          <p:nvPr/>
        </p:nvSpPr>
        <p:spPr>
          <a:xfrm>
            <a:off x="199718" y="1614296"/>
            <a:ext cx="8724900" cy="4924425"/>
          </a:xfrm>
          <a:prstGeom prst="rect">
            <a:avLst/>
          </a:prstGeom>
        </p:spPr>
        <p:txBody>
          <a:bodyPr wrap="square" lIns="0" tIns="0" rIns="0" bIns="0">
            <a:spAutoFit/>
          </a:bodyPr>
          <a:lstStyle>
            <a:lvl1pPr>
              <a:defRPr sz="4400" b="0" i="0">
                <a:solidFill>
                  <a:schemeClr val="tx1"/>
                </a:solidFill>
                <a:latin typeface="Arial"/>
                <a:ea typeface="+mj-ea"/>
                <a:cs typeface="Arial"/>
              </a:defRPr>
            </a:lvl1pPr>
          </a:lstStyle>
          <a:p>
            <a:pPr algn="just"/>
            <a:r>
              <a:rPr lang="el-GR" sz="2000" dirty="0">
                <a:latin typeface="FranklinGothic-Book"/>
              </a:rPr>
              <a:t>Σε γενικές γραμμές, όσο η ισχύς του ανέμου αυξάνεται, αυξάνεται το ύψος του κυματισμού. Σε κάποια</a:t>
            </a:r>
            <a:r>
              <a:rPr lang="en-US" sz="2000" dirty="0">
                <a:latin typeface="FranklinGothic-Book"/>
              </a:rPr>
              <a:t> </a:t>
            </a:r>
            <a:r>
              <a:rPr lang="el-GR" sz="2000" dirty="0">
                <a:latin typeface="FranklinGothic-Book"/>
              </a:rPr>
              <a:t>στιγμή οι επιστροφές από τις κορυφές των κυμάτων είναι τόσο ισχυρές ώστε αργά ή γρήγορα φέρνουν σε</a:t>
            </a:r>
            <a:r>
              <a:rPr lang="en-US" sz="2000" dirty="0">
                <a:latin typeface="FranklinGothic-Book"/>
              </a:rPr>
              <a:t> </a:t>
            </a:r>
            <a:r>
              <a:rPr lang="el-GR" sz="2000" dirty="0">
                <a:latin typeface="FranklinGothic-Book"/>
              </a:rPr>
              <a:t>κορεσμό τον δέκτη και τον </a:t>
            </a:r>
            <a:r>
              <a:rPr lang="el-GR" sz="2000" dirty="0" err="1">
                <a:latin typeface="FranklinGothic-Book"/>
              </a:rPr>
              <a:t>ενδείκτη</a:t>
            </a:r>
            <a:r>
              <a:rPr lang="el-GR" sz="2000" dirty="0">
                <a:latin typeface="FranklinGothic-Book"/>
              </a:rPr>
              <a:t>. Οι θαλάσσιες επιστροφές εκδηλώνουν την παρουσία τους σε εγγύς</a:t>
            </a:r>
            <a:r>
              <a:rPr lang="en-US" sz="2000" dirty="0">
                <a:latin typeface="FranklinGothic-Book"/>
              </a:rPr>
              <a:t> </a:t>
            </a:r>
            <a:r>
              <a:rPr lang="el-GR" sz="2000" dirty="0">
                <a:latin typeface="FranklinGothic-Book"/>
              </a:rPr>
              <a:t>αποστάσεις πέριξ του πλοίου. Οι επιφάνειες των κυμάτων εγγύς του πλοίου εμφανίζονται περισσότερο</a:t>
            </a:r>
            <a:r>
              <a:rPr lang="en-US" sz="2000" dirty="0">
                <a:latin typeface="FranklinGothic-Book"/>
              </a:rPr>
              <a:t> </a:t>
            </a:r>
            <a:r>
              <a:rPr lang="el-GR" sz="2000" dirty="0">
                <a:latin typeface="FranklinGothic-Book"/>
              </a:rPr>
              <a:t>κατακόρυφες και παρουσιάζουν όψη, η οποία ευνοεί περισσότερο τις ανεπιθύμητες ανακλάσεις. </a:t>
            </a:r>
          </a:p>
          <a:p>
            <a:pPr algn="just"/>
            <a:endParaRPr lang="el-GR" sz="2000" dirty="0">
              <a:latin typeface="FranklinGothic-Book"/>
            </a:endParaRPr>
          </a:p>
          <a:p>
            <a:pPr algn="just"/>
            <a:r>
              <a:rPr lang="el-GR" sz="2000" dirty="0">
                <a:latin typeface="FranklinGothic-Book"/>
              </a:rPr>
              <a:t>Με την</a:t>
            </a:r>
            <a:r>
              <a:rPr lang="en-US" sz="2000" dirty="0">
                <a:latin typeface="FranklinGothic-Book"/>
              </a:rPr>
              <a:t> </a:t>
            </a:r>
            <a:r>
              <a:rPr lang="el-GR" sz="2000" dirty="0">
                <a:latin typeface="FranklinGothic-Book"/>
              </a:rPr>
              <a:t>αύξηση της αποστάσεως, η όψη των επιφανειών των κυμάτων ευνοεί όλο και λιγότερο τις ανακλάσεις και</a:t>
            </a:r>
            <a:r>
              <a:rPr lang="en-US" sz="2000" dirty="0">
                <a:latin typeface="FranklinGothic-Book"/>
              </a:rPr>
              <a:t> </a:t>
            </a:r>
            <a:r>
              <a:rPr lang="el-GR" sz="2000" dirty="0">
                <a:latin typeface="FranklinGothic-Book"/>
              </a:rPr>
              <a:t>επομένως η ανακλαστική επιφάνεια των θαλασσίων επιστροφών μειώνεται στις μεγαλύτερες αποστάσεις.</a:t>
            </a:r>
            <a:r>
              <a:rPr lang="en-US" sz="2000" dirty="0">
                <a:latin typeface="FranklinGothic-Book"/>
              </a:rPr>
              <a:t> </a:t>
            </a:r>
          </a:p>
          <a:p>
            <a:pPr algn="just"/>
            <a:endParaRPr lang="en-US" sz="2000" dirty="0">
              <a:latin typeface="FranklinGothic-Book"/>
            </a:endParaRPr>
          </a:p>
          <a:p>
            <a:pPr algn="just"/>
            <a:r>
              <a:rPr lang="el-GR" sz="2000" dirty="0">
                <a:latin typeface="FranklinGothic-Book"/>
              </a:rPr>
              <a:t>Μετά από μία απόσταση, οι επιφάνειες των κυμάτων παρουσιάζουν όψη, η οποία δεν ευνοεί ανεπιθύμητες</a:t>
            </a:r>
            <a:r>
              <a:rPr lang="en-US" sz="2000" dirty="0">
                <a:latin typeface="FranklinGothic-Book"/>
              </a:rPr>
              <a:t> </a:t>
            </a:r>
            <a:r>
              <a:rPr lang="el-GR" sz="2000" dirty="0">
                <a:latin typeface="FranklinGothic-Book"/>
              </a:rPr>
              <a:t>ανακλάσεις, αλλά ανακλάσεις ως να ήταν η επιφάνεια της θαλάσσης λεία. </a:t>
            </a:r>
            <a:r>
              <a:rPr lang="el-GR" sz="2000" b="1" dirty="0">
                <a:latin typeface="FranklinGothic-Book"/>
              </a:rPr>
              <a:t>Επομένως, η ανακλαστική</a:t>
            </a:r>
            <a:r>
              <a:rPr lang="en-US" sz="2000" b="1" dirty="0">
                <a:latin typeface="FranklinGothic-Book"/>
              </a:rPr>
              <a:t> </a:t>
            </a:r>
            <a:r>
              <a:rPr lang="el-GR" sz="2000" b="1" dirty="0">
                <a:latin typeface="FranklinGothic-Book"/>
              </a:rPr>
              <a:t>επιφάνεια των θαλασσίων επιστροφών είναι συνάρτηση της αποστάσεως.</a:t>
            </a:r>
            <a:endParaRPr lang="en-US" sz="2000" b="1" dirty="0">
              <a:latin typeface="FranklinGothic-Book"/>
            </a:endParaRPr>
          </a:p>
        </p:txBody>
      </p:sp>
    </p:spTree>
    <p:extLst>
      <p:ext uri="{BB962C8B-B14F-4D97-AF65-F5344CB8AC3E}">
        <p14:creationId xmlns:p14="http://schemas.microsoft.com/office/powerpoint/2010/main" val="3947120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1000"/>
                                        <p:tgtEl>
                                          <p:spTgt spid="5">
                                            <p:txEl>
                                              <p:pRg st="2" end="2"/>
                                            </p:txEl>
                                          </p:spTgt>
                                        </p:tgtEl>
                                      </p:cBhvr>
                                    </p:animEffect>
                                    <p:anim calcmode="lin" valueType="num">
                                      <p:cBhvr>
                                        <p:cTn id="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4" end="4"/>
                                            </p:txEl>
                                          </p:spTgt>
                                        </p:tgtEl>
                                        <p:attrNameLst>
                                          <p:attrName>style.visibility</p:attrName>
                                        </p:attrNameLst>
                                      </p:cBhvr>
                                      <p:to>
                                        <p:strVal val="visible"/>
                                      </p:to>
                                    </p:set>
                                    <p:animEffect transition="in" filter="fade">
                                      <p:cBhvr>
                                        <p:cTn id="14" dur="1000"/>
                                        <p:tgtEl>
                                          <p:spTgt spid="5">
                                            <p:txEl>
                                              <p:pRg st="4" end="4"/>
                                            </p:txEl>
                                          </p:spTgt>
                                        </p:tgtEl>
                                      </p:cBhvr>
                                    </p:animEffect>
                                    <p:anim calcmode="lin" valueType="num">
                                      <p:cBhvr>
                                        <p:cTn id="15"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709F353C-0910-42DE-8969-CA34C61D37B3}"/>
              </a:ext>
            </a:extLst>
          </p:cNvPr>
          <p:cNvSpPr>
            <a:spLocks noGrp="1"/>
          </p:cNvSpPr>
          <p:nvPr>
            <p:ph type="title"/>
          </p:nvPr>
        </p:nvSpPr>
        <p:spPr>
          <a:xfrm>
            <a:off x="209550" y="228600"/>
            <a:ext cx="8724900" cy="492443"/>
          </a:xfrm>
        </p:spPr>
        <p:txBody>
          <a:bodyPr/>
          <a:lstStyle/>
          <a:p>
            <a:pPr algn="ctr"/>
            <a:r>
              <a:rPr lang="el-GR" sz="3200" b="1" i="0" u="none" strike="noStrike" baseline="0" dirty="0">
                <a:latin typeface="FranklinGothic-Demi"/>
              </a:rPr>
              <a:t>Παράγοντες </a:t>
            </a:r>
            <a:r>
              <a:rPr lang="el-GR" sz="3200" b="1" i="0" u="none" strike="noStrike" baseline="0" dirty="0" err="1">
                <a:latin typeface="FranklinGothic-Demi"/>
              </a:rPr>
              <a:t>επηρεάζοντες</a:t>
            </a:r>
            <a:r>
              <a:rPr lang="el-GR" sz="3200" b="1" i="0" u="none" strike="noStrike" baseline="0" dirty="0">
                <a:latin typeface="FranklinGothic-Demi"/>
              </a:rPr>
              <a:t> τις επιδόσεις </a:t>
            </a:r>
            <a:r>
              <a:rPr lang="en-US" sz="3200" b="1" i="0" u="none" strike="noStrike" baseline="0" dirty="0">
                <a:latin typeface="FranklinGothic-Demi"/>
              </a:rPr>
              <a:t>RADAR</a:t>
            </a:r>
            <a:endParaRPr lang="en-US" altLang="en-US" sz="3200" b="1" dirty="0">
              <a:solidFill>
                <a:schemeClr val="bg1"/>
              </a:solidFill>
            </a:endParaRPr>
          </a:p>
        </p:txBody>
      </p:sp>
      <p:sp>
        <p:nvSpPr>
          <p:cNvPr id="6" name="Title 2">
            <a:extLst>
              <a:ext uri="{FF2B5EF4-FFF2-40B4-BE49-F238E27FC236}">
                <a16:creationId xmlns:a16="http://schemas.microsoft.com/office/drawing/2014/main" id="{58FE5260-8535-443F-B81A-A550D5417F6B}"/>
              </a:ext>
            </a:extLst>
          </p:cNvPr>
          <p:cNvSpPr txBox="1">
            <a:spLocks/>
          </p:cNvSpPr>
          <p:nvPr/>
        </p:nvSpPr>
        <p:spPr>
          <a:xfrm>
            <a:off x="2590800" y="838200"/>
            <a:ext cx="3962400" cy="307777"/>
          </a:xfrm>
          <a:prstGeom prst="rect">
            <a:avLst/>
          </a:prstGeom>
        </p:spPr>
        <p:txBody>
          <a:bodyPr wrap="square" lIns="0" tIns="0" rIns="0" bIns="0">
            <a:spAutoFit/>
          </a:bodyPr>
          <a:lstStyle>
            <a:lvl1pPr>
              <a:defRPr sz="4400" b="0" i="0">
                <a:solidFill>
                  <a:schemeClr val="tx1"/>
                </a:solidFill>
                <a:latin typeface="Arial"/>
                <a:ea typeface="+mj-ea"/>
                <a:cs typeface="Arial"/>
              </a:defRPr>
            </a:lvl1pPr>
          </a:lstStyle>
          <a:p>
            <a:pPr algn="just"/>
            <a:r>
              <a:rPr lang="el-GR" sz="2000" b="1" dirty="0">
                <a:latin typeface="FranklinGothic-Book"/>
              </a:rPr>
              <a:t>Θαλάσσιες επιστροφές (</a:t>
            </a:r>
            <a:r>
              <a:rPr lang="en-US" sz="2000" b="1" dirty="0">
                <a:latin typeface="FranklinGothic-Book"/>
              </a:rPr>
              <a:t>sea clutter)</a:t>
            </a:r>
          </a:p>
        </p:txBody>
      </p:sp>
      <p:sp>
        <p:nvSpPr>
          <p:cNvPr id="5" name="Title 2">
            <a:extLst>
              <a:ext uri="{FF2B5EF4-FFF2-40B4-BE49-F238E27FC236}">
                <a16:creationId xmlns:a16="http://schemas.microsoft.com/office/drawing/2014/main" id="{E441D3BF-2E9C-4204-B78A-E4F5CD31B524}"/>
              </a:ext>
            </a:extLst>
          </p:cNvPr>
          <p:cNvSpPr txBox="1">
            <a:spLocks/>
          </p:cNvSpPr>
          <p:nvPr/>
        </p:nvSpPr>
        <p:spPr>
          <a:xfrm>
            <a:off x="199718" y="1614296"/>
            <a:ext cx="8724900" cy="2154436"/>
          </a:xfrm>
          <a:prstGeom prst="rect">
            <a:avLst/>
          </a:prstGeom>
        </p:spPr>
        <p:txBody>
          <a:bodyPr wrap="square" lIns="0" tIns="0" rIns="0" bIns="0">
            <a:spAutoFit/>
          </a:bodyPr>
          <a:lstStyle>
            <a:lvl1pPr>
              <a:defRPr sz="4400" b="0" i="0">
                <a:solidFill>
                  <a:schemeClr val="tx1"/>
                </a:solidFill>
                <a:latin typeface="Arial"/>
                <a:ea typeface="+mj-ea"/>
                <a:cs typeface="Arial"/>
              </a:defRPr>
            </a:lvl1pPr>
          </a:lstStyle>
          <a:p>
            <a:pPr algn="just"/>
            <a:r>
              <a:rPr lang="el-GR" sz="2000" dirty="0">
                <a:latin typeface="FranklinGothic-Book"/>
              </a:rPr>
              <a:t>Το πόσο μεγάλη ή μικρή είναι η απόσταση εκδηλώσεως των ανεπιθύμητων ανακλάσεων εξαρτάται βασικά</a:t>
            </a:r>
            <a:r>
              <a:rPr lang="en-US" sz="2000" dirty="0">
                <a:latin typeface="FranklinGothic-Book"/>
              </a:rPr>
              <a:t> </a:t>
            </a:r>
            <a:r>
              <a:rPr lang="el-GR" sz="2000" dirty="0">
                <a:latin typeface="FranklinGothic-Book"/>
              </a:rPr>
              <a:t>από την διεύθυνση του ανέμου και το ύψος της κεραίας. Δια προσεκτικής παρατηρήσεως του κυματισμού,</a:t>
            </a:r>
            <a:r>
              <a:rPr lang="en-US" sz="2000" dirty="0">
                <a:latin typeface="FranklinGothic-Book"/>
              </a:rPr>
              <a:t> </a:t>
            </a:r>
            <a:r>
              <a:rPr lang="el-GR" sz="2000" dirty="0">
                <a:latin typeface="FranklinGothic-Book"/>
              </a:rPr>
              <a:t>διαπιστώνεται ότι προς την πλευρά από την οποία φυσά ο άνεμος, οι επιφάνειες των κυμάτων είναι</a:t>
            </a:r>
            <a:r>
              <a:rPr lang="en-US" sz="2000" dirty="0">
                <a:latin typeface="FranklinGothic-Book"/>
              </a:rPr>
              <a:t> </a:t>
            </a:r>
            <a:r>
              <a:rPr lang="el-GR" sz="2000" dirty="0">
                <a:latin typeface="FranklinGothic-Book"/>
              </a:rPr>
              <a:t>περισσότερο κατακόρυφες. Η ακτινοβολία προσπίπτει περισσότερο κάθετα και τούτο δίδει την αφορμή</a:t>
            </a:r>
            <a:r>
              <a:rPr lang="en-US" sz="2000" dirty="0">
                <a:latin typeface="FranklinGothic-Book"/>
              </a:rPr>
              <a:t> </a:t>
            </a:r>
            <a:r>
              <a:rPr lang="el-GR" sz="2000" dirty="0">
                <a:latin typeface="FranklinGothic-Book"/>
              </a:rPr>
              <a:t>εκδηλώσεως των θαλασσίων επιστροφών σε μεγαλύτερη απόσταση από ότι προς την υπήνεμη διεύθυνση.</a:t>
            </a:r>
            <a:endParaRPr lang="en-US" sz="2000" dirty="0">
              <a:latin typeface="FranklinGothic-Book"/>
            </a:endParaRPr>
          </a:p>
        </p:txBody>
      </p:sp>
      <p:pic>
        <p:nvPicPr>
          <p:cNvPr id="3" name="Picture 2">
            <a:extLst>
              <a:ext uri="{FF2B5EF4-FFF2-40B4-BE49-F238E27FC236}">
                <a16:creationId xmlns:a16="http://schemas.microsoft.com/office/drawing/2014/main" id="{9D3C5DC9-8837-44A1-9AFC-61CA4EC00259}"/>
              </a:ext>
            </a:extLst>
          </p:cNvPr>
          <p:cNvPicPr>
            <a:picLocks noChangeAspect="1"/>
          </p:cNvPicPr>
          <p:nvPr/>
        </p:nvPicPr>
        <p:blipFill>
          <a:blip r:embed="rId2"/>
          <a:stretch>
            <a:fillRect/>
          </a:stretch>
        </p:blipFill>
        <p:spPr>
          <a:xfrm>
            <a:off x="1671637" y="3967354"/>
            <a:ext cx="5800725" cy="2552700"/>
          </a:xfrm>
          <a:prstGeom prst="rect">
            <a:avLst/>
          </a:prstGeom>
        </p:spPr>
      </p:pic>
    </p:spTree>
    <p:extLst>
      <p:ext uri="{BB962C8B-B14F-4D97-AF65-F5344CB8AC3E}">
        <p14:creationId xmlns:p14="http://schemas.microsoft.com/office/powerpoint/2010/main" val="37697414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709F353C-0910-42DE-8969-CA34C61D37B3}"/>
              </a:ext>
            </a:extLst>
          </p:cNvPr>
          <p:cNvSpPr>
            <a:spLocks noGrp="1"/>
          </p:cNvSpPr>
          <p:nvPr>
            <p:ph type="title"/>
          </p:nvPr>
        </p:nvSpPr>
        <p:spPr>
          <a:xfrm>
            <a:off x="209550" y="228600"/>
            <a:ext cx="8724900" cy="492443"/>
          </a:xfrm>
        </p:spPr>
        <p:txBody>
          <a:bodyPr/>
          <a:lstStyle/>
          <a:p>
            <a:pPr algn="ctr"/>
            <a:r>
              <a:rPr lang="el-GR" sz="3200" b="1" i="0" u="none" strike="noStrike" baseline="0" dirty="0">
                <a:latin typeface="FranklinGothic-Demi"/>
              </a:rPr>
              <a:t>Παράγοντες </a:t>
            </a:r>
            <a:r>
              <a:rPr lang="el-GR" sz="3200" b="1" i="0" u="none" strike="noStrike" baseline="0" dirty="0" err="1">
                <a:latin typeface="FranklinGothic-Demi"/>
              </a:rPr>
              <a:t>επηρεάζοντες</a:t>
            </a:r>
            <a:r>
              <a:rPr lang="el-GR" sz="3200" b="1" i="0" u="none" strike="noStrike" baseline="0" dirty="0">
                <a:latin typeface="FranklinGothic-Demi"/>
              </a:rPr>
              <a:t> τις επιδόσεις </a:t>
            </a:r>
            <a:r>
              <a:rPr lang="en-US" sz="3200" b="1" i="0" u="none" strike="noStrike" baseline="0" dirty="0">
                <a:latin typeface="FranklinGothic-Demi"/>
              </a:rPr>
              <a:t>RADAR</a:t>
            </a:r>
            <a:endParaRPr lang="en-US" altLang="en-US" sz="3200" b="1" dirty="0">
              <a:solidFill>
                <a:schemeClr val="bg1"/>
              </a:solidFill>
            </a:endParaRPr>
          </a:p>
        </p:txBody>
      </p:sp>
      <p:sp>
        <p:nvSpPr>
          <p:cNvPr id="6" name="Title 2">
            <a:extLst>
              <a:ext uri="{FF2B5EF4-FFF2-40B4-BE49-F238E27FC236}">
                <a16:creationId xmlns:a16="http://schemas.microsoft.com/office/drawing/2014/main" id="{58FE5260-8535-443F-B81A-A550D5417F6B}"/>
              </a:ext>
            </a:extLst>
          </p:cNvPr>
          <p:cNvSpPr txBox="1">
            <a:spLocks/>
          </p:cNvSpPr>
          <p:nvPr/>
        </p:nvSpPr>
        <p:spPr>
          <a:xfrm>
            <a:off x="2590800" y="838200"/>
            <a:ext cx="3962400" cy="307777"/>
          </a:xfrm>
          <a:prstGeom prst="rect">
            <a:avLst/>
          </a:prstGeom>
        </p:spPr>
        <p:txBody>
          <a:bodyPr wrap="square" lIns="0" tIns="0" rIns="0" bIns="0">
            <a:spAutoFit/>
          </a:bodyPr>
          <a:lstStyle>
            <a:lvl1pPr>
              <a:defRPr sz="4400" b="0" i="0">
                <a:solidFill>
                  <a:schemeClr val="tx1"/>
                </a:solidFill>
                <a:latin typeface="Arial"/>
                <a:ea typeface="+mj-ea"/>
                <a:cs typeface="Arial"/>
              </a:defRPr>
            </a:lvl1pPr>
          </a:lstStyle>
          <a:p>
            <a:pPr algn="just"/>
            <a:r>
              <a:rPr lang="el-GR" sz="2000" b="1" dirty="0">
                <a:latin typeface="FranklinGothic-Book"/>
              </a:rPr>
              <a:t>Θαλάσσιες επιστροφές (</a:t>
            </a:r>
            <a:r>
              <a:rPr lang="en-US" sz="2000" b="1" dirty="0">
                <a:latin typeface="FranklinGothic-Book"/>
              </a:rPr>
              <a:t>sea clutter)</a:t>
            </a:r>
          </a:p>
        </p:txBody>
      </p:sp>
      <p:sp>
        <p:nvSpPr>
          <p:cNvPr id="5" name="Title 2">
            <a:extLst>
              <a:ext uri="{FF2B5EF4-FFF2-40B4-BE49-F238E27FC236}">
                <a16:creationId xmlns:a16="http://schemas.microsoft.com/office/drawing/2014/main" id="{E441D3BF-2E9C-4204-B78A-E4F5CD31B524}"/>
              </a:ext>
            </a:extLst>
          </p:cNvPr>
          <p:cNvSpPr txBox="1">
            <a:spLocks/>
          </p:cNvSpPr>
          <p:nvPr/>
        </p:nvSpPr>
        <p:spPr>
          <a:xfrm>
            <a:off x="199718" y="1614296"/>
            <a:ext cx="8724900" cy="923330"/>
          </a:xfrm>
          <a:prstGeom prst="rect">
            <a:avLst/>
          </a:prstGeom>
        </p:spPr>
        <p:txBody>
          <a:bodyPr wrap="square" lIns="0" tIns="0" rIns="0" bIns="0">
            <a:spAutoFit/>
          </a:bodyPr>
          <a:lstStyle>
            <a:lvl1pPr>
              <a:defRPr sz="4400" b="0" i="0">
                <a:solidFill>
                  <a:schemeClr val="tx1"/>
                </a:solidFill>
                <a:latin typeface="Arial"/>
                <a:ea typeface="+mj-ea"/>
                <a:cs typeface="Arial"/>
              </a:defRPr>
            </a:lvl1pPr>
          </a:lstStyle>
          <a:p>
            <a:pPr algn="just"/>
            <a:r>
              <a:rPr lang="el-GR" sz="2000" dirty="0">
                <a:latin typeface="FranklinGothic-Book"/>
              </a:rPr>
              <a:t>Όσον αφορά το ύψος της κεραίας, μεγαλύτερο ύψος αυξάνει την απόσταση στην οποία εκδηλώνονται οι ανεπιθύμητες ανακλάσεις, άρα ευνοούνται και οι ανεπιθύμητες.</a:t>
            </a:r>
            <a:endParaRPr lang="en-US" sz="2000" dirty="0">
              <a:latin typeface="FranklinGothic-Book"/>
            </a:endParaRPr>
          </a:p>
        </p:txBody>
      </p:sp>
      <p:pic>
        <p:nvPicPr>
          <p:cNvPr id="7" name="Picture 6">
            <a:extLst>
              <a:ext uri="{FF2B5EF4-FFF2-40B4-BE49-F238E27FC236}">
                <a16:creationId xmlns:a16="http://schemas.microsoft.com/office/drawing/2014/main" id="{8FA849CA-4C04-4E7D-8E70-2AFDE680A1C1}"/>
              </a:ext>
            </a:extLst>
          </p:cNvPr>
          <p:cNvPicPr>
            <a:picLocks noChangeAspect="1"/>
          </p:cNvPicPr>
          <p:nvPr/>
        </p:nvPicPr>
        <p:blipFill>
          <a:blip r:embed="rId2"/>
          <a:stretch>
            <a:fillRect/>
          </a:stretch>
        </p:blipFill>
        <p:spPr>
          <a:xfrm>
            <a:off x="1298442" y="2951550"/>
            <a:ext cx="6547116" cy="2737650"/>
          </a:xfrm>
          <a:prstGeom prst="rect">
            <a:avLst/>
          </a:prstGeom>
        </p:spPr>
      </p:pic>
    </p:spTree>
    <p:extLst>
      <p:ext uri="{BB962C8B-B14F-4D97-AF65-F5344CB8AC3E}">
        <p14:creationId xmlns:p14="http://schemas.microsoft.com/office/powerpoint/2010/main" val="33155091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709F353C-0910-42DE-8969-CA34C61D37B3}"/>
              </a:ext>
            </a:extLst>
          </p:cNvPr>
          <p:cNvSpPr>
            <a:spLocks noGrp="1"/>
          </p:cNvSpPr>
          <p:nvPr>
            <p:ph type="title"/>
          </p:nvPr>
        </p:nvSpPr>
        <p:spPr>
          <a:xfrm>
            <a:off x="209550" y="228600"/>
            <a:ext cx="8724900" cy="492443"/>
          </a:xfrm>
        </p:spPr>
        <p:txBody>
          <a:bodyPr/>
          <a:lstStyle/>
          <a:p>
            <a:pPr algn="ctr"/>
            <a:r>
              <a:rPr lang="el-GR" sz="3200" b="1" i="0" u="none" strike="noStrike" baseline="0" dirty="0">
                <a:latin typeface="FranklinGothic-Demi"/>
              </a:rPr>
              <a:t>Παράγοντες </a:t>
            </a:r>
            <a:r>
              <a:rPr lang="el-GR" sz="3200" b="1" i="0" u="none" strike="noStrike" baseline="0" dirty="0" err="1">
                <a:latin typeface="FranklinGothic-Demi"/>
              </a:rPr>
              <a:t>επηρεάζοντες</a:t>
            </a:r>
            <a:r>
              <a:rPr lang="el-GR" sz="3200" b="1" i="0" u="none" strike="noStrike" baseline="0" dirty="0">
                <a:latin typeface="FranklinGothic-Demi"/>
              </a:rPr>
              <a:t> τις επιδόσεις </a:t>
            </a:r>
            <a:r>
              <a:rPr lang="en-US" sz="3200" b="1" i="0" u="none" strike="noStrike" baseline="0" dirty="0">
                <a:latin typeface="FranklinGothic-Demi"/>
              </a:rPr>
              <a:t>RADAR</a:t>
            </a:r>
            <a:endParaRPr lang="en-US" altLang="en-US" sz="3200" b="1" dirty="0">
              <a:solidFill>
                <a:schemeClr val="bg1"/>
              </a:solidFill>
            </a:endParaRPr>
          </a:p>
        </p:txBody>
      </p:sp>
      <p:sp>
        <p:nvSpPr>
          <p:cNvPr id="6" name="Title 2">
            <a:extLst>
              <a:ext uri="{FF2B5EF4-FFF2-40B4-BE49-F238E27FC236}">
                <a16:creationId xmlns:a16="http://schemas.microsoft.com/office/drawing/2014/main" id="{58FE5260-8535-443F-B81A-A550D5417F6B}"/>
              </a:ext>
            </a:extLst>
          </p:cNvPr>
          <p:cNvSpPr txBox="1">
            <a:spLocks/>
          </p:cNvSpPr>
          <p:nvPr/>
        </p:nvSpPr>
        <p:spPr>
          <a:xfrm>
            <a:off x="1934789" y="892595"/>
            <a:ext cx="5254758" cy="307777"/>
          </a:xfrm>
          <a:prstGeom prst="rect">
            <a:avLst/>
          </a:prstGeom>
        </p:spPr>
        <p:txBody>
          <a:bodyPr wrap="square" lIns="0" tIns="0" rIns="0" bIns="0">
            <a:spAutoFit/>
          </a:bodyPr>
          <a:lstStyle>
            <a:lvl1pPr>
              <a:defRPr sz="4400" b="0" i="0">
                <a:solidFill>
                  <a:schemeClr val="tx1"/>
                </a:solidFill>
                <a:latin typeface="Arial"/>
                <a:ea typeface="+mj-ea"/>
                <a:cs typeface="Arial"/>
              </a:defRPr>
            </a:lvl1pPr>
          </a:lstStyle>
          <a:p>
            <a:pPr algn="just"/>
            <a:r>
              <a:rPr lang="el-GR" sz="2000" b="1" dirty="0">
                <a:latin typeface="FranklinGothic-Book"/>
              </a:rPr>
              <a:t>Επιστροφές από καιρικά φαινόμενα (</a:t>
            </a:r>
            <a:r>
              <a:rPr lang="el-GR" sz="2000" b="1" dirty="0" err="1">
                <a:latin typeface="FranklinGothic-Book"/>
              </a:rPr>
              <a:t>rain</a:t>
            </a:r>
            <a:r>
              <a:rPr lang="el-GR" sz="2000" b="1" dirty="0">
                <a:latin typeface="FranklinGothic-Book"/>
              </a:rPr>
              <a:t> </a:t>
            </a:r>
            <a:r>
              <a:rPr lang="el-GR" sz="2000" b="1" dirty="0" err="1">
                <a:latin typeface="FranklinGothic-Book"/>
              </a:rPr>
              <a:t>clutter</a:t>
            </a:r>
            <a:r>
              <a:rPr lang="el-GR" sz="2000" b="1" dirty="0">
                <a:latin typeface="FranklinGothic-Book"/>
              </a:rPr>
              <a:t>)</a:t>
            </a:r>
            <a:endParaRPr lang="en-US" sz="2000" b="1" dirty="0">
              <a:latin typeface="FranklinGothic-Book"/>
            </a:endParaRPr>
          </a:p>
        </p:txBody>
      </p:sp>
      <p:sp>
        <p:nvSpPr>
          <p:cNvPr id="5" name="Title 2">
            <a:extLst>
              <a:ext uri="{FF2B5EF4-FFF2-40B4-BE49-F238E27FC236}">
                <a16:creationId xmlns:a16="http://schemas.microsoft.com/office/drawing/2014/main" id="{E441D3BF-2E9C-4204-B78A-E4F5CD31B524}"/>
              </a:ext>
            </a:extLst>
          </p:cNvPr>
          <p:cNvSpPr txBox="1">
            <a:spLocks/>
          </p:cNvSpPr>
          <p:nvPr/>
        </p:nvSpPr>
        <p:spPr>
          <a:xfrm>
            <a:off x="199718" y="1614296"/>
            <a:ext cx="8724900" cy="4001095"/>
          </a:xfrm>
          <a:prstGeom prst="rect">
            <a:avLst/>
          </a:prstGeom>
        </p:spPr>
        <p:txBody>
          <a:bodyPr wrap="square" lIns="0" tIns="0" rIns="0" bIns="0">
            <a:spAutoFit/>
          </a:bodyPr>
          <a:lstStyle>
            <a:lvl1pPr>
              <a:defRPr sz="4400" b="0" i="0">
                <a:solidFill>
                  <a:schemeClr val="tx1"/>
                </a:solidFill>
                <a:latin typeface="Arial"/>
                <a:ea typeface="+mj-ea"/>
                <a:cs typeface="Arial"/>
              </a:defRPr>
            </a:lvl1pPr>
          </a:lstStyle>
          <a:p>
            <a:pPr algn="just"/>
            <a:r>
              <a:rPr lang="el-GR" sz="2000" dirty="0">
                <a:latin typeface="FranklinGothic-Book"/>
              </a:rPr>
              <a:t>Οι επιστροφές από καιρικά φαινόμενα είναι εκείνες οι οποίες προέρχονται από όλες τις καταστάσεις και μορφές στις οποίες το νερό εκδηλώνει την παρουσία του στην ατμόσφαιρα όπως ομίχλη, βροχή, χαλάζι, χιόνι κλπ. Οι ανακλάσεις αυτές προκαλούν ανεπιθύμητες επιστροφές.</a:t>
            </a:r>
          </a:p>
          <a:p>
            <a:pPr algn="just"/>
            <a:endParaRPr lang="el-GR" sz="2000" dirty="0">
              <a:latin typeface="FranklinGothic-Book"/>
            </a:endParaRPr>
          </a:p>
          <a:p>
            <a:pPr algn="just"/>
            <a:r>
              <a:rPr lang="el-GR" sz="2000" dirty="0">
                <a:latin typeface="FranklinGothic-Book"/>
              </a:rPr>
              <a:t>Ηχώ από καιρικά φαινόμενα παρατηρούνται σε οποιαδήποτε περιοχή στον </a:t>
            </a:r>
            <a:r>
              <a:rPr lang="el-GR" sz="2000" dirty="0" err="1">
                <a:latin typeface="FranklinGothic-Book"/>
              </a:rPr>
              <a:t>ενδείκτη</a:t>
            </a:r>
            <a:r>
              <a:rPr lang="el-GR" sz="2000" dirty="0">
                <a:latin typeface="FranklinGothic-Book"/>
              </a:rPr>
              <a:t> και δυνατόν να αλλάζει ταχέως η θέση τους. Συν τοις </a:t>
            </a:r>
            <a:r>
              <a:rPr lang="el-GR" sz="2000" dirty="0" err="1">
                <a:latin typeface="FranklinGothic-Book"/>
              </a:rPr>
              <a:t>άλλοις</a:t>
            </a:r>
            <a:r>
              <a:rPr lang="el-GR" sz="2000" dirty="0">
                <a:latin typeface="FranklinGothic-Book"/>
              </a:rPr>
              <a:t>, η ηλεκτρομαγνητική ακτινοβολία κατά την διάδοσή της, υφίσταται διάχυση σε άλλες διευθύνσεις και απορρόφηση από τα μόρια του νερού. </a:t>
            </a:r>
          </a:p>
          <a:p>
            <a:pPr algn="just"/>
            <a:endParaRPr lang="el-GR" sz="2000" dirty="0">
              <a:latin typeface="FranklinGothic-Book"/>
            </a:endParaRPr>
          </a:p>
          <a:p>
            <a:pPr algn="just"/>
            <a:r>
              <a:rPr lang="el-GR" sz="2000" dirty="0">
                <a:latin typeface="FranklinGothic-Book"/>
              </a:rPr>
              <a:t>Όλα αυτά προκαλούν απώλειες και η ηχώ επιστρέφει περισσότερο εξασθενημένη απ’ ότι χωρίς την παρουσία των καιρικών φαινομένων. Στόχοι πέραν και εκτός της περιοχής των καιρικών φαινομένων εντοπίζονται δυσκολότερα. </a:t>
            </a:r>
            <a:endParaRPr lang="en-US" sz="2000" dirty="0">
              <a:latin typeface="FranklinGothic-Book"/>
            </a:endParaRPr>
          </a:p>
        </p:txBody>
      </p:sp>
    </p:spTree>
    <p:extLst>
      <p:ext uri="{BB962C8B-B14F-4D97-AF65-F5344CB8AC3E}">
        <p14:creationId xmlns:p14="http://schemas.microsoft.com/office/powerpoint/2010/main" val="2691812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1000"/>
                                        <p:tgtEl>
                                          <p:spTgt spid="5">
                                            <p:txEl>
                                              <p:pRg st="2" end="2"/>
                                            </p:txEl>
                                          </p:spTgt>
                                        </p:tgtEl>
                                      </p:cBhvr>
                                    </p:animEffect>
                                    <p:anim calcmode="lin" valueType="num">
                                      <p:cBhvr>
                                        <p:cTn id="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4" end="4"/>
                                            </p:txEl>
                                          </p:spTgt>
                                        </p:tgtEl>
                                        <p:attrNameLst>
                                          <p:attrName>style.visibility</p:attrName>
                                        </p:attrNameLst>
                                      </p:cBhvr>
                                      <p:to>
                                        <p:strVal val="visible"/>
                                      </p:to>
                                    </p:set>
                                    <p:animEffect transition="in" filter="fade">
                                      <p:cBhvr>
                                        <p:cTn id="14" dur="1000"/>
                                        <p:tgtEl>
                                          <p:spTgt spid="5">
                                            <p:txEl>
                                              <p:pRg st="4" end="4"/>
                                            </p:txEl>
                                          </p:spTgt>
                                        </p:tgtEl>
                                      </p:cBhvr>
                                    </p:animEffect>
                                    <p:anim calcmode="lin" valueType="num">
                                      <p:cBhvr>
                                        <p:cTn id="15"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709F353C-0910-42DE-8969-CA34C61D37B3}"/>
              </a:ext>
            </a:extLst>
          </p:cNvPr>
          <p:cNvSpPr>
            <a:spLocks noGrp="1"/>
          </p:cNvSpPr>
          <p:nvPr>
            <p:ph type="title"/>
          </p:nvPr>
        </p:nvSpPr>
        <p:spPr>
          <a:xfrm>
            <a:off x="209550" y="228600"/>
            <a:ext cx="8724900" cy="492443"/>
          </a:xfrm>
        </p:spPr>
        <p:txBody>
          <a:bodyPr/>
          <a:lstStyle/>
          <a:p>
            <a:pPr algn="ctr"/>
            <a:r>
              <a:rPr lang="el-GR" sz="3200" b="1" i="0" u="none" strike="noStrike" baseline="0" dirty="0">
                <a:latin typeface="FranklinGothic-Demi"/>
              </a:rPr>
              <a:t>Παράγοντες </a:t>
            </a:r>
            <a:r>
              <a:rPr lang="el-GR" sz="3200" b="1" i="0" u="none" strike="noStrike" baseline="0" dirty="0" err="1">
                <a:latin typeface="FranklinGothic-Demi"/>
              </a:rPr>
              <a:t>επηρεάζοντες</a:t>
            </a:r>
            <a:r>
              <a:rPr lang="el-GR" sz="3200" b="1" i="0" u="none" strike="noStrike" baseline="0" dirty="0">
                <a:latin typeface="FranklinGothic-Demi"/>
              </a:rPr>
              <a:t> τις επιδόσεις </a:t>
            </a:r>
            <a:r>
              <a:rPr lang="en-US" sz="3200" b="1" i="0" u="none" strike="noStrike" baseline="0" dirty="0">
                <a:latin typeface="FranklinGothic-Demi"/>
              </a:rPr>
              <a:t>RADAR</a:t>
            </a:r>
            <a:endParaRPr lang="en-US" altLang="en-US" sz="3200" b="1" dirty="0">
              <a:solidFill>
                <a:schemeClr val="bg1"/>
              </a:solidFill>
            </a:endParaRPr>
          </a:p>
        </p:txBody>
      </p:sp>
      <mc:AlternateContent xmlns:mc="http://schemas.openxmlformats.org/markup-compatibility/2006" xmlns:a14="http://schemas.microsoft.com/office/drawing/2010/main">
        <mc:Choice Requires="a14">
          <p:sp>
            <p:nvSpPr>
              <p:cNvPr id="6" name="Title 2">
                <a:extLst>
                  <a:ext uri="{FF2B5EF4-FFF2-40B4-BE49-F238E27FC236}">
                    <a16:creationId xmlns:a16="http://schemas.microsoft.com/office/drawing/2014/main" id="{58FE5260-8535-443F-B81A-A550D5417F6B}"/>
                  </a:ext>
                </a:extLst>
              </p:cNvPr>
              <p:cNvSpPr txBox="1">
                <a:spLocks/>
              </p:cNvSpPr>
              <p:nvPr/>
            </p:nvSpPr>
            <p:spPr>
              <a:xfrm>
                <a:off x="209550" y="1295400"/>
                <a:ext cx="8724900" cy="4438779"/>
              </a:xfrm>
              <a:prstGeom prst="rect">
                <a:avLst/>
              </a:prstGeom>
            </p:spPr>
            <p:txBody>
              <a:bodyPr wrap="square" lIns="0" tIns="0" rIns="0" bIns="0">
                <a:spAutoFit/>
              </a:bodyPr>
              <a:lstStyle>
                <a:lvl1pPr>
                  <a:defRPr sz="4400" b="0" i="0">
                    <a:solidFill>
                      <a:schemeClr val="tx1"/>
                    </a:solidFill>
                    <a:latin typeface="Arial"/>
                    <a:ea typeface="+mj-ea"/>
                    <a:cs typeface="Arial"/>
                  </a:defRPr>
                </a:lvl1pPr>
              </a:lstStyle>
              <a:p>
                <a:pPr algn="just"/>
                <a:r>
                  <a:rPr lang="el-GR" sz="2000" b="0" i="0" u="none" strike="noStrike" baseline="0" dirty="0">
                    <a:latin typeface="FranklinGothic-Book"/>
                  </a:rPr>
                  <a:t>Αν και η μέγιστη απόσταση εντοπισμού η οποία προσδιορίζεται από τις παραμέτρους του ραντάρ και την</a:t>
                </a:r>
                <a:r>
                  <a:rPr lang="en-US" sz="2000" b="0" i="0" u="none" strike="noStrike" baseline="0" dirty="0">
                    <a:latin typeface="FranklinGothic-Book"/>
                  </a:rPr>
                  <a:t> </a:t>
                </a:r>
                <a:r>
                  <a:rPr lang="el-GR" sz="2000" b="0" i="0" u="none" strike="noStrike" baseline="0" dirty="0">
                    <a:latin typeface="FranklinGothic-Book"/>
                  </a:rPr>
                  <a:t>ανακλαστική επιφάνεια του στόχου δυνατόν να είναι αρκετά μεγάλη, εν τούτοις περιορίζεται λόγω ορίζοντα</a:t>
                </a:r>
                <a:r>
                  <a:rPr lang="en-US" sz="2000" b="0" i="0" u="none" strike="noStrike" baseline="0" dirty="0">
                    <a:latin typeface="FranklinGothic-Book"/>
                  </a:rPr>
                  <a:t> </a:t>
                </a:r>
                <a:r>
                  <a:rPr lang="el-GR" sz="2000" b="0" i="0" u="none" strike="noStrike" baseline="0" dirty="0">
                    <a:latin typeface="FranklinGothic-Book"/>
                  </a:rPr>
                  <a:t>για το ύψος της κεραίας από την επιφάνεια της θαλάσσης. </a:t>
                </a:r>
              </a:p>
              <a:p>
                <a:pPr algn="just"/>
                <a:endParaRPr lang="el-GR" sz="2000" dirty="0">
                  <a:latin typeface="FranklinGothic-Book"/>
                </a:endParaRPr>
              </a:p>
              <a:p>
                <a:pPr algn="just"/>
                <a:r>
                  <a:rPr lang="el-GR" sz="2000" b="0" i="0" u="none" strike="noStrike" baseline="0" dirty="0">
                    <a:latin typeface="FranklinGothic-Book"/>
                  </a:rPr>
                  <a:t>Όταν το ύψος της κεραίας ‘h’ εκφράζεται σε</a:t>
                </a:r>
                <a:r>
                  <a:rPr lang="en-US" sz="2000" b="0" i="0" u="none" strike="noStrike" baseline="0" dirty="0">
                    <a:latin typeface="FranklinGothic-Book"/>
                  </a:rPr>
                  <a:t> </a:t>
                </a:r>
                <a:r>
                  <a:rPr lang="el-GR" sz="2000" b="0" i="0" u="none" strike="noStrike" baseline="0" dirty="0">
                    <a:latin typeface="FranklinGothic-Book"/>
                  </a:rPr>
                  <a:t>πόδια (</a:t>
                </a:r>
                <a:r>
                  <a:rPr lang="el-GR" sz="2000" b="0" i="0" u="none" strike="noStrike" baseline="0" dirty="0" err="1">
                    <a:latin typeface="FranklinGothic-Book"/>
                  </a:rPr>
                  <a:t>ft</a:t>
                </a:r>
                <a:r>
                  <a:rPr lang="el-GR" sz="2000" b="0" i="0" u="none" strike="noStrike" baseline="0" dirty="0">
                    <a:latin typeface="FranklinGothic-Book"/>
                  </a:rPr>
                  <a:t>) και η απόσταση ορίζοντα ‘d’ σε ναυτικά μίλια (</a:t>
                </a:r>
                <a:r>
                  <a:rPr lang="el-GR" sz="2000" b="0" i="0" u="none" strike="noStrike" baseline="0" dirty="0" err="1">
                    <a:latin typeface="FranklinGothic-Book"/>
                  </a:rPr>
                  <a:t>nm</a:t>
                </a:r>
                <a:r>
                  <a:rPr lang="el-GR" sz="2000" b="0" i="0" u="none" strike="noStrike" baseline="0" dirty="0">
                    <a:latin typeface="FranklinGothic-Book"/>
                  </a:rPr>
                  <a:t>), τότε υπό ομαλές ατμοσφαιρικές συνθήκες,</a:t>
                </a:r>
                <a:r>
                  <a:rPr lang="en-US" sz="2000" b="0" i="0" u="none" strike="noStrike" baseline="0" dirty="0">
                    <a:latin typeface="FranklinGothic-Book"/>
                  </a:rPr>
                  <a:t> </a:t>
                </a:r>
                <a:r>
                  <a:rPr lang="el-GR" sz="2000" b="0" i="0" u="none" strike="noStrike" baseline="0" dirty="0">
                    <a:latin typeface="FranklinGothic-Book"/>
                  </a:rPr>
                  <a:t>ισχύει κατά προσέγγιση η σχέση:</a:t>
                </a:r>
                <a:r>
                  <a:rPr lang="en-US" sz="2000" b="0" i="0" u="none" strike="noStrike" baseline="0" dirty="0">
                    <a:latin typeface="FranklinGothic-Book"/>
                  </a:rPr>
                  <a:t> </a:t>
                </a:r>
                <a14:m>
                  <m:oMath xmlns:m="http://schemas.openxmlformats.org/officeDocument/2006/math">
                    <m:sSub>
                      <m:sSubPr>
                        <m:ctrlPr>
                          <a:rPr lang="en-US" sz="2000" i="1" smtClean="0">
                            <a:latin typeface="Cambria Math" panose="02040503050406030204" pitchFamily="18" charset="0"/>
                          </a:rPr>
                        </m:ctrlPr>
                      </m:sSubPr>
                      <m:e>
                        <m:r>
                          <a:rPr lang="en-US" sz="2000" b="0" i="1" smtClean="0">
                            <a:latin typeface="Cambria Math" panose="02040503050406030204" pitchFamily="18" charset="0"/>
                          </a:rPr>
                          <m:t>𝑑</m:t>
                        </m:r>
                      </m:e>
                      <m:sub>
                        <m:r>
                          <a:rPr lang="en-US" sz="2000" b="0" i="1" smtClean="0">
                            <a:latin typeface="Cambria Math" panose="02040503050406030204" pitchFamily="18" charset="0"/>
                          </a:rPr>
                          <m:t>𝑛𝑚</m:t>
                        </m:r>
                      </m:sub>
                    </m:sSub>
                    <m:r>
                      <a:rPr lang="en-US" sz="2000" i="1">
                        <a:latin typeface="Cambria Math" panose="02040503050406030204" pitchFamily="18" charset="0"/>
                      </a:rPr>
                      <m:t>= 1,22 </m:t>
                    </m:r>
                    <m:rad>
                      <m:radPr>
                        <m:degHide m:val="on"/>
                        <m:ctrlPr>
                          <a:rPr lang="en-US" sz="2000" i="1">
                            <a:latin typeface="Cambria Math" panose="02040503050406030204" pitchFamily="18" charset="0"/>
                          </a:rPr>
                        </m:ctrlPr>
                      </m:radPr>
                      <m:deg/>
                      <m:e>
                        <m:sSub>
                          <m:sSubPr>
                            <m:ctrlPr>
                              <a:rPr lang="en-US" sz="2000" i="1" smtClean="0">
                                <a:latin typeface="Cambria Math" panose="02040503050406030204" pitchFamily="18" charset="0"/>
                              </a:rPr>
                            </m:ctrlPr>
                          </m:sSubPr>
                          <m:e>
                            <m:r>
                              <a:rPr lang="en-US" sz="2000" b="0" i="1" smtClean="0">
                                <a:latin typeface="Cambria Math" panose="02040503050406030204" pitchFamily="18" charset="0"/>
                              </a:rPr>
                              <m:t>h</m:t>
                            </m:r>
                          </m:e>
                          <m:sub>
                            <m:r>
                              <a:rPr lang="en-US" sz="2000" b="0" i="1" smtClean="0">
                                <a:latin typeface="Cambria Math" panose="02040503050406030204" pitchFamily="18" charset="0"/>
                              </a:rPr>
                              <m:t>𝑓𝑡</m:t>
                            </m:r>
                          </m:sub>
                        </m:sSub>
                      </m:e>
                    </m:rad>
                  </m:oMath>
                </a14:m>
                <a:endParaRPr lang="en-US" sz="2000" i="1" dirty="0">
                  <a:latin typeface="Cambria Math" panose="02040503050406030204" pitchFamily="18" charset="0"/>
                </a:endParaRPr>
              </a:p>
              <a:p>
                <a:pPr algn="just"/>
                <a:endParaRPr lang="en-US" sz="2000" i="1" dirty="0">
                  <a:latin typeface="Cambria Math" panose="02040503050406030204" pitchFamily="18" charset="0"/>
                </a:endParaRPr>
              </a:p>
              <a:p>
                <a:pPr algn="just"/>
                <a:endParaRPr lang="en-US" sz="2000" b="0" i="0" u="none" strike="noStrike" baseline="0" dirty="0">
                  <a:latin typeface="FranklinGothic-Book"/>
                </a:endParaRPr>
              </a:p>
              <a:p>
                <a:pPr algn="just"/>
                <a:endParaRPr lang="en-US" sz="2000" b="1" dirty="0">
                  <a:latin typeface="FranklinGothic-Book"/>
                </a:endParaRPr>
              </a:p>
              <a:p>
                <a:pPr algn="just"/>
                <a:r>
                  <a:rPr lang="el-GR" sz="2000" dirty="0">
                    <a:latin typeface="FranklinGothic-Book"/>
                  </a:rPr>
                  <a:t>Όταν το ύψος της κεραίας ‘h’ εκφράζεται σε μέτρα (m) και η απόσταση ορίζοντα ‘d’ σε ναυτικά μίλια (</a:t>
                </a:r>
                <a:r>
                  <a:rPr lang="el-GR" sz="2000" dirty="0" err="1">
                    <a:latin typeface="FranklinGothic-Book"/>
                  </a:rPr>
                  <a:t>nm</a:t>
                </a:r>
                <a:r>
                  <a:rPr lang="el-GR" sz="2000" dirty="0">
                    <a:latin typeface="FranklinGothic-Book"/>
                  </a:rPr>
                  <a:t>),</a:t>
                </a:r>
                <a:r>
                  <a:rPr lang="en-US" sz="2000" dirty="0">
                    <a:latin typeface="FranklinGothic-Book"/>
                  </a:rPr>
                  <a:t> </a:t>
                </a:r>
                <a:r>
                  <a:rPr lang="el-GR" sz="2000" dirty="0">
                    <a:latin typeface="FranklinGothic-Book"/>
                  </a:rPr>
                  <a:t>τότε υπό ομαλές ατμοσφαιρικές συνθήκες</a:t>
                </a:r>
                <a:r>
                  <a:rPr lang="en-US" sz="2000" dirty="0">
                    <a:latin typeface="FranklinGothic-Book"/>
                  </a:rPr>
                  <a:t>,</a:t>
                </a:r>
                <a:r>
                  <a:rPr lang="el-GR" sz="2000" dirty="0">
                    <a:latin typeface="FranklinGothic-Book"/>
                  </a:rPr>
                  <a:t> ισχύει κατά προσέγγιση η σχέση:</a:t>
                </a:r>
                <a:r>
                  <a:rPr lang="en-US" sz="2000" dirty="0">
                    <a:latin typeface="FranklinGothic-Book"/>
                  </a:rPr>
                  <a:t> </a:t>
                </a:r>
                <a14:m>
                  <m:oMath xmlns:m="http://schemas.openxmlformats.org/officeDocument/2006/math">
                    <m:sSub>
                      <m:sSubPr>
                        <m:ctrlPr>
                          <a:rPr lang="en-US" sz="2000" i="1">
                            <a:solidFill>
                              <a:prstClr val="black"/>
                            </a:solidFill>
                            <a:latin typeface="Cambria Math" panose="02040503050406030204" pitchFamily="18" charset="0"/>
                            <a:ea typeface="+mn-ea"/>
                            <a:cs typeface="+mn-cs"/>
                          </a:rPr>
                        </m:ctrlPr>
                      </m:sSubPr>
                      <m:e>
                        <m:r>
                          <a:rPr lang="en-US" sz="2000" i="1">
                            <a:solidFill>
                              <a:prstClr val="black"/>
                            </a:solidFill>
                            <a:latin typeface="Cambria Math" panose="02040503050406030204" pitchFamily="18" charset="0"/>
                            <a:ea typeface="+mn-ea"/>
                            <a:cs typeface="+mn-cs"/>
                          </a:rPr>
                          <m:t>𝑑</m:t>
                        </m:r>
                      </m:e>
                      <m:sub>
                        <m:r>
                          <a:rPr lang="en-US" sz="2000" i="1">
                            <a:solidFill>
                              <a:prstClr val="black"/>
                            </a:solidFill>
                            <a:latin typeface="Cambria Math" panose="02040503050406030204" pitchFamily="18" charset="0"/>
                            <a:ea typeface="+mn-ea"/>
                            <a:cs typeface="+mn-cs"/>
                          </a:rPr>
                          <m:t>𝑛𝑚</m:t>
                        </m:r>
                      </m:sub>
                    </m:sSub>
                    <m:r>
                      <a:rPr lang="en-US" sz="2000" i="1">
                        <a:solidFill>
                          <a:prstClr val="black"/>
                        </a:solidFill>
                        <a:latin typeface="Cambria Math" panose="02040503050406030204" pitchFamily="18" charset="0"/>
                        <a:ea typeface="+mn-ea"/>
                        <a:cs typeface="+mn-cs"/>
                      </a:rPr>
                      <m:t>=</m:t>
                    </m:r>
                    <m:r>
                      <a:rPr lang="en-US" sz="2000" b="0" i="1" smtClean="0">
                        <a:solidFill>
                          <a:prstClr val="black"/>
                        </a:solidFill>
                        <a:latin typeface="Cambria Math" panose="02040503050406030204" pitchFamily="18" charset="0"/>
                        <a:ea typeface="+mn-ea"/>
                        <a:cs typeface="+mn-cs"/>
                      </a:rPr>
                      <m:t>2</m:t>
                    </m:r>
                    <m:r>
                      <a:rPr lang="en-US" sz="2000" i="1">
                        <a:solidFill>
                          <a:prstClr val="black"/>
                        </a:solidFill>
                        <a:latin typeface="Cambria Math" panose="02040503050406030204" pitchFamily="18" charset="0"/>
                        <a:ea typeface="+mn-ea"/>
                        <a:cs typeface="+mn-cs"/>
                      </a:rPr>
                      <m:t>,22 </m:t>
                    </m:r>
                    <m:rad>
                      <m:radPr>
                        <m:degHide m:val="on"/>
                        <m:ctrlPr>
                          <a:rPr lang="en-US" sz="2000" i="1">
                            <a:solidFill>
                              <a:prstClr val="black"/>
                            </a:solidFill>
                            <a:latin typeface="Cambria Math" panose="02040503050406030204" pitchFamily="18" charset="0"/>
                            <a:ea typeface="+mn-ea"/>
                            <a:cs typeface="+mn-cs"/>
                          </a:rPr>
                        </m:ctrlPr>
                      </m:radPr>
                      <m:deg/>
                      <m:e>
                        <m:sSub>
                          <m:sSubPr>
                            <m:ctrlPr>
                              <a:rPr lang="en-US" sz="2000" i="1">
                                <a:solidFill>
                                  <a:prstClr val="black"/>
                                </a:solidFill>
                                <a:latin typeface="Cambria Math" panose="02040503050406030204" pitchFamily="18" charset="0"/>
                                <a:ea typeface="+mn-ea"/>
                                <a:cs typeface="+mn-cs"/>
                              </a:rPr>
                            </m:ctrlPr>
                          </m:sSubPr>
                          <m:e>
                            <m:r>
                              <a:rPr lang="en-US" sz="2000" i="1">
                                <a:solidFill>
                                  <a:prstClr val="black"/>
                                </a:solidFill>
                                <a:latin typeface="Cambria Math" panose="02040503050406030204" pitchFamily="18" charset="0"/>
                                <a:ea typeface="+mn-ea"/>
                                <a:cs typeface="+mn-cs"/>
                              </a:rPr>
                              <m:t>h</m:t>
                            </m:r>
                          </m:e>
                          <m:sub>
                            <m:r>
                              <a:rPr lang="en-US" sz="2000" b="0" i="1" smtClean="0">
                                <a:solidFill>
                                  <a:prstClr val="black"/>
                                </a:solidFill>
                                <a:latin typeface="Cambria Math" panose="02040503050406030204" pitchFamily="18" charset="0"/>
                                <a:ea typeface="+mn-ea"/>
                                <a:cs typeface="+mn-cs"/>
                              </a:rPr>
                              <m:t>𝑚</m:t>
                            </m:r>
                          </m:sub>
                        </m:sSub>
                      </m:e>
                    </m:rad>
                  </m:oMath>
                </a14:m>
                <a:endParaRPr lang="el-GR" sz="2000" b="1" baseline="-25000" dirty="0">
                  <a:latin typeface="FranklinGothic-Book"/>
                </a:endParaRPr>
              </a:p>
            </p:txBody>
          </p:sp>
        </mc:Choice>
        <mc:Fallback xmlns="">
          <p:sp>
            <p:nvSpPr>
              <p:cNvPr id="6" name="Title 2">
                <a:extLst>
                  <a:ext uri="{FF2B5EF4-FFF2-40B4-BE49-F238E27FC236}">
                    <a16:creationId xmlns:a16="http://schemas.microsoft.com/office/drawing/2014/main" id="{58FE5260-8535-443F-B81A-A550D5417F6B}"/>
                  </a:ext>
                </a:extLst>
              </p:cNvPr>
              <p:cNvSpPr txBox="1">
                <a:spLocks noRot="1" noChangeAspect="1" noMove="1" noResize="1" noEditPoints="1" noAdjustHandles="1" noChangeArrowheads="1" noChangeShapeType="1" noTextEdit="1"/>
              </p:cNvSpPr>
              <p:nvPr/>
            </p:nvSpPr>
            <p:spPr>
              <a:xfrm>
                <a:off x="209550" y="1295400"/>
                <a:ext cx="8724900" cy="4438779"/>
              </a:xfrm>
              <a:prstGeom prst="rect">
                <a:avLst/>
              </a:prstGeom>
              <a:blipFill>
                <a:blip r:embed="rId2"/>
                <a:stretch>
                  <a:fillRect l="-1746" t="-1786" r="-1746" b="-2198"/>
                </a:stretch>
              </a:blipFill>
            </p:spPr>
            <p:txBody>
              <a:bodyPr/>
              <a:lstStyle/>
              <a:p>
                <a:r>
                  <a:rPr lang="en-US">
                    <a:noFill/>
                  </a:rPr>
                  <a:t> </a:t>
                </a:r>
              </a:p>
            </p:txBody>
          </p:sp>
        </mc:Fallback>
      </mc:AlternateContent>
      <p:sp>
        <p:nvSpPr>
          <p:cNvPr id="5" name="TextBox 4">
            <a:extLst>
              <a:ext uri="{FF2B5EF4-FFF2-40B4-BE49-F238E27FC236}">
                <a16:creationId xmlns:a16="http://schemas.microsoft.com/office/drawing/2014/main" id="{ED1B0025-7334-4098-94CE-14AE98214BD2}"/>
              </a:ext>
            </a:extLst>
          </p:cNvPr>
          <p:cNvSpPr txBox="1"/>
          <p:nvPr/>
        </p:nvSpPr>
        <p:spPr>
          <a:xfrm>
            <a:off x="3352800" y="826579"/>
            <a:ext cx="2438400" cy="400110"/>
          </a:xfrm>
          <a:prstGeom prst="rect">
            <a:avLst/>
          </a:prstGeom>
          <a:noFill/>
        </p:spPr>
        <p:txBody>
          <a:bodyPr wrap="square">
            <a:spAutoFit/>
          </a:bodyPr>
          <a:lstStyle/>
          <a:p>
            <a:r>
              <a:rPr lang="el-GR" sz="2000" b="1" i="0" u="none" strike="noStrike" baseline="0" dirty="0">
                <a:latin typeface="FranklinGothic-Book"/>
              </a:rPr>
              <a:t>Ορίζοντας </a:t>
            </a:r>
            <a:r>
              <a:rPr lang="en-US" sz="2000" b="1" i="0" u="none" strike="noStrike" baseline="0" dirty="0">
                <a:latin typeface="FranklinGothic-Book"/>
              </a:rPr>
              <a:t>RADAR</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fade">
                                      <p:cBhvr>
                                        <p:cTn id="7" dur="1000"/>
                                        <p:tgtEl>
                                          <p:spTgt spid="6">
                                            <p:txEl>
                                              <p:pRg st="2" end="2"/>
                                            </p:txEl>
                                          </p:spTgt>
                                        </p:tgtEl>
                                      </p:cBhvr>
                                    </p:animEffect>
                                    <p:anim calcmode="lin" valueType="num">
                                      <p:cBhvr>
                                        <p:cTn id="8"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6" end="6"/>
                                            </p:txEl>
                                          </p:spTgt>
                                        </p:tgtEl>
                                        <p:attrNameLst>
                                          <p:attrName>style.visibility</p:attrName>
                                        </p:attrNameLst>
                                      </p:cBhvr>
                                      <p:to>
                                        <p:strVal val="visible"/>
                                      </p:to>
                                    </p:set>
                                    <p:animEffect transition="in" filter="fade">
                                      <p:cBhvr>
                                        <p:cTn id="14" dur="1000"/>
                                        <p:tgtEl>
                                          <p:spTgt spid="6">
                                            <p:txEl>
                                              <p:pRg st="6" end="6"/>
                                            </p:txEl>
                                          </p:spTgt>
                                        </p:tgtEl>
                                      </p:cBhvr>
                                    </p:animEffect>
                                    <p:anim calcmode="lin" valueType="num">
                                      <p:cBhvr>
                                        <p:cTn id="15" dur="1000" fill="hold"/>
                                        <p:tgtEl>
                                          <p:spTgt spid="6">
                                            <p:txEl>
                                              <p:pRg st="6" end="6"/>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709F353C-0910-42DE-8969-CA34C61D37B3}"/>
              </a:ext>
            </a:extLst>
          </p:cNvPr>
          <p:cNvSpPr>
            <a:spLocks noGrp="1"/>
          </p:cNvSpPr>
          <p:nvPr>
            <p:ph type="title"/>
          </p:nvPr>
        </p:nvSpPr>
        <p:spPr>
          <a:xfrm>
            <a:off x="209550" y="228600"/>
            <a:ext cx="8724900" cy="492443"/>
          </a:xfrm>
        </p:spPr>
        <p:txBody>
          <a:bodyPr/>
          <a:lstStyle/>
          <a:p>
            <a:pPr algn="ctr"/>
            <a:r>
              <a:rPr lang="el-GR" sz="3200" b="1" i="0" u="none" strike="noStrike" baseline="0" dirty="0">
                <a:latin typeface="FranklinGothic-Demi"/>
              </a:rPr>
              <a:t>Παράγοντες </a:t>
            </a:r>
            <a:r>
              <a:rPr lang="el-GR" sz="3200" b="1" i="0" u="none" strike="noStrike" baseline="0" dirty="0" err="1">
                <a:latin typeface="FranklinGothic-Demi"/>
              </a:rPr>
              <a:t>επηρεάζοντες</a:t>
            </a:r>
            <a:r>
              <a:rPr lang="el-GR" sz="3200" b="1" i="0" u="none" strike="noStrike" baseline="0" dirty="0">
                <a:latin typeface="FranklinGothic-Demi"/>
              </a:rPr>
              <a:t> τις επιδόσεις </a:t>
            </a:r>
            <a:r>
              <a:rPr lang="en-US" sz="3200" b="1" i="0" u="none" strike="noStrike" baseline="0" dirty="0">
                <a:latin typeface="FranklinGothic-Demi"/>
              </a:rPr>
              <a:t>RADAR</a:t>
            </a:r>
            <a:endParaRPr lang="en-US" altLang="en-US" sz="3200" b="1" dirty="0">
              <a:solidFill>
                <a:schemeClr val="bg1"/>
              </a:solidFill>
            </a:endParaRPr>
          </a:p>
        </p:txBody>
      </p:sp>
      <p:sp>
        <p:nvSpPr>
          <p:cNvPr id="6" name="Title 2">
            <a:extLst>
              <a:ext uri="{FF2B5EF4-FFF2-40B4-BE49-F238E27FC236}">
                <a16:creationId xmlns:a16="http://schemas.microsoft.com/office/drawing/2014/main" id="{58FE5260-8535-443F-B81A-A550D5417F6B}"/>
              </a:ext>
            </a:extLst>
          </p:cNvPr>
          <p:cNvSpPr txBox="1">
            <a:spLocks/>
          </p:cNvSpPr>
          <p:nvPr/>
        </p:nvSpPr>
        <p:spPr>
          <a:xfrm>
            <a:off x="1934789" y="892595"/>
            <a:ext cx="5254758" cy="307777"/>
          </a:xfrm>
          <a:prstGeom prst="rect">
            <a:avLst/>
          </a:prstGeom>
        </p:spPr>
        <p:txBody>
          <a:bodyPr wrap="square" lIns="0" tIns="0" rIns="0" bIns="0">
            <a:spAutoFit/>
          </a:bodyPr>
          <a:lstStyle>
            <a:lvl1pPr>
              <a:defRPr sz="4400" b="0" i="0">
                <a:solidFill>
                  <a:schemeClr val="tx1"/>
                </a:solidFill>
                <a:latin typeface="Arial"/>
                <a:ea typeface="+mj-ea"/>
                <a:cs typeface="Arial"/>
              </a:defRPr>
            </a:lvl1pPr>
          </a:lstStyle>
          <a:p>
            <a:pPr algn="just"/>
            <a:r>
              <a:rPr lang="el-GR" sz="2000" b="1" dirty="0">
                <a:latin typeface="FranklinGothic-Book"/>
              </a:rPr>
              <a:t>Επιστροφές από καιρικά φαινόμενα (</a:t>
            </a:r>
            <a:r>
              <a:rPr lang="el-GR" sz="2000" b="1" dirty="0" err="1">
                <a:latin typeface="FranklinGothic-Book"/>
              </a:rPr>
              <a:t>rain</a:t>
            </a:r>
            <a:r>
              <a:rPr lang="el-GR" sz="2000" b="1" dirty="0">
                <a:latin typeface="FranklinGothic-Book"/>
              </a:rPr>
              <a:t> </a:t>
            </a:r>
            <a:r>
              <a:rPr lang="el-GR" sz="2000" b="1" dirty="0" err="1">
                <a:latin typeface="FranklinGothic-Book"/>
              </a:rPr>
              <a:t>clutter</a:t>
            </a:r>
            <a:r>
              <a:rPr lang="el-GR" sz="2000" b="1" dirty="0">
                <a:latin typeface="FranklinGothic-Book"/>
              </a:rPr>
              <a:t>)</a:t>
            </a:r>
            <a:endParaRPr lang="en-US" sz="2000" b="1" dirty="0">
              <a:latin typeface="FranklinGothic-Book"/>
            </a:endParaRPr>
          </a:p>
        </p:txBody>
      </p:sp>
      <p:sp>
        <p:nvSpPr>
          <p:cNvPr id="5" name="Title 2">
            <a:extLst>
              <a:ext uri="{FF2B5EF4-FFF2-40B4-BE49-F238E27FC236}">
                <a16:creationId xmlns:a16="http://schemas.microsoft.com/office/drawing/2014/main" id="{E441D3BF-2E9C-4204-B78A-E4F5CD31B524}"/>
              </a:ext>
            </a:extLst>
          </p:cNvPr>
          <p:cNvSpPr txBox="1">
            <a:spLocks/>
          </p:cNvSpPr>
          <p:nvPr/>
        </p:nvSpPr>
        <p:spPr>
          <a:xfrm>
            <a:off x="199718" y="1614296"/>
            <a:ext cx="8724900" cy="3693319"/>
          </a:xfrm>
          <a:prstGeom prst="rect">
            <a:avLst/>
          </a:prstGeom>
        </p:spPr>
        <p:txBody>
          <a:bodyPr wrap="square" lIns="0" tIns="0" rIns="0" bIns="0">
            <a:spAutoFit/>
          </a:bodyPr>
          <a:lstStyle>
            <a:lvl1pPr>
              <a:defRPr sz="4400" b="0" i="0">
                <a:solidFill>
                  <a:schemeClr val="tx1"/>
                </a:solidFill>
                <a:latin typeface="Arial"/>
                <a:ea typeface="+mj-ea"/>
                <a:cs typeface="Arial"/>
              </a:defRPr>
            </a:lvl1pPr>
          </a:lstStyle>
          <a:p>
            <a:pPr algn="just"/>
            <a:r>
              <a:rPr lang="el-GR" sz="2000" dirty="0">
                <a:latin typeface="FranklinGothic-Book"/>
              </a:rPr>
              <a:t>Τα καιρικά φαινόμενα όταν εκδηλώνονται, είναι δυνατόν να αποκρύψουν στόχους ακόμη και με ισχυρή ηχώ (λόγω κορεσμού του δέκτη). Γενικότερα, η </a:t>
            </a:r>
            <a:r>
              <a:rPr lang="el-GR" sz="2000" dirty="0" err="1">
                <a:latin typeface="FranklinGothic-Book"/>
              </a:rPr>
              <a:t>δύσκολία</a:t>
            </a:r>
            <a:r>
              <a:rPr lang="el-GR" sz="2000" dirty="0">
                <a:latin typeface="FranklinGothic-Book"/>
              </a:rPr>
              <a:t> διάκρισης εν μέσω των επιστροφών από τα καιρικά φαινόμενα, οφείλεται στην πτωχή αντίθεση (</a:t>
            </a:r>
            <a:r>
              <a:rPr lang="el-GR" sz="2000" dirty="0" err="1">
                <a:latin typeface="FranklinGothic-Book"/>
              </a:rPr>
              <a:t>contrast</a:t>
            </a:r>
            <a:r>
              <a:rPr lang="el-GR" sz="2000" dirty="0">
                <a:latin typeface="FranklinGothic-Book"/>
              </a:rPr>
              <a:t>). Ως φυσικό επακόλουθο, στόχοι ασθενέστεροι από τις επιστροφές καιρικών φαινομένων δεν έχουν καμία ευκαιρία εντοπισμού τους.</a:t>
            </a:r>
          </a:p>
          <a:p>
            <a:pPr algn="just"/>
            <a:endParaRPr lang="el-GR" sz="2000" dirty="0">
              <a:latin typeface="FranklinGothic-Book"/>
            </a:endParaRPr>
          </a:p>
          <a:p>
            <a:pPr algn="just"/>
            <a:r>
              <a:rPr lang="el-GR" sz="2000" dirty="0">
                <a:latin typeface="FranklinGothic-Book"/>
              </a:rPr>
              <a:t>Ακόμη και σε καθαρή ατμόσφαιρα τα ηλεκτρομαγνητικά κύματα υφίστανται ένα ποσοστό απωλειών κατά την διάδοσή τους. Τούτο συμβαίνει εξ αιτίας της παρουσίας των υδρατμών και του οξυγόνου. Οι υδρατμοί και το οξυγόνο απορροφούν την ακτινοβολία και την αποδίδουν υπό μορφή θερμότητας. </a:t>
            </a:r>
            <a:r>
              <a:rPr lang="el-GR" sz="2000" b="1" dirty="0">
                <a:latin typeface="FranklinGothic-Book"/>
              </a:rPr>
              <a:t>Η επίδραση αυτή καθίσταται ιδιαίτερα υπολογίσιμη για μήκη κύματος μικρότερα των 3 </a:t>
            </a:r>
            <a:r>
              <a:rPr lang="el-GR" sz="2000" b="1" dirty="0" err="1">
                <a:latin typeface="FranklinGothic-Book"/>
              </a:rPr>
              <a:t>cm</a:t>
            </a:r>
            <a:r>
              <a:rPr lang="el-GR" sz="2000" b="1" dirty="0">
                <a:latin typeface="FranklinGothic-Book"/>
              </a:rPr>
              <a:t> (Χ-</a:t>
            </a:r>
            <a:r>
              <a:rPr lang="el-GR" sz="2000" b="1" dirty="0" err="1">
                <a:latin typeface="FranklinGothic-Book"/>
              </a:rPr>
              <a:t>band</a:t>
            </a:r>
            <a:r>
              <a:rPr lang="el-GR" sz="2000" b="1" dirty="0">
                <a:latin typeface="FranklinGothic-Book"/>
              </a:rPr>
              <a:t>).</a:t>
            </a:r>
            <a:endParaRPr lang="en-US" sz="2000" b="1" dirty="0">
              <a:latin typeface="FranklinGothic-Book"/>
            </a:endParaRPr>
          </a:p>
        </p:txBody>
      </p:sp>
    </p:spTree>
    <p:extLst>
      <p:ext uri="{BB962C8B-B14F-4D97-AF65-F5344CB8AC3E}">
        <p14:creationId xmlns:p14="http://schemas.microsoft.com/office/powerpoint/2010/main" val="562323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1000"/>
                                        <p:tgtEl>
                                          <p:spTgt spid="5">
                                            <p:txEl>
                                              <p:pRg st="2" end="2"/>
                                            </p:txEl>
                                          </p:spTgt>
                                        </p:tgtEl>
                                      </p:cBhvr>
                                    </p:animEffect>
                                    <p:anim calcmode="lin" valueType="num">
                                      <p:cBhvr>
                                        <p:cTn id="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709F353C-0910-42DE-8969-CA34C61D37B3}"/>
              </a:ext>
            </a:extLst>
          </p:cNvPr>
          <p:cNvSpPr>
            <a:spLocks noGrp="1"/>
          </p:cNvSpPr>
          <p:nvPr>
            <p:ph type="title"/>
          </p:nvPr>
        </p:nvSpPr>
        <p:spPr>
          <a:xfrm>
            <a:off x="209550" y="228600"/>
            <a:ext cx="8724900" cy="492443"/>
          </a:xfrm>
        </p:spPr>
        <p:txBody>
          <a:bodyPr/>
          <a:lstStyle/>
          <a:p>
            <a:pPr algn="ctr"/>
            <a:r>
              <a:rPr lang="el-GR" sz="3200" b="1" i="0" u="none" strike="noStrike" baseline="0" dirty="0">
                <a:latin typeface="FranklinGothic-Demi"/>
              </a:rPr>
              <a:t>Παράγοντες </a:t>
            </a:r>
            <a:r>
              <a:rPr lang="el-GR" sz="3200" b="1" i="0" u="none" strike="noStrike" baseline="0" dirty="0" err="1">
                <a:latin typeface="FranklinGothic-Demi"/>
              </a:rPr>
              <a:t>επηρεάζοντες</a:t>
            </a:r>
            <a:r>
              <a:rPr lang="el-GR" sz="3200" b="1" i="0" u="none" strike="noStrike" baseline="0" dirty="0">
                <a:latin typeface="FranklinGothic-Demi"/>
              </a:rPr>
              <a:t> τις επιδόσεις </a:t>
            </a:r>
            <a:r>
              <a:rPr lang="en-US" sz="3200" b="1" i="0" u="none" strike="noStrike" baseline="0" dirty="0">
                <a:latin typeface="FranklinGothic-Demi"/>
              </a:rPr>
              <a:t>RADAR</a:t>
            </a:r>
            <a:endParaRPr lang="en-US" altLang="en-US" sz="3200" b="1" dirty="0">
              <a:solidFill>
                <a:schemeClr val="bg1"/>
              </a:solidFill>
            </a:endParaRPr>
          </a:p>
        </p:txBody>
      </p:sp>
      <p:sp>
        <p:nvSpPr>
          <p:cNvPr id="6" name="Title 2">
            <a:extLst>
              <a:ext uri="{FF2B5EF4-FFF2-40B4-BE49-F238E27FC236}">
                <a16:creationId xmlns:a16="http://schemas.microsoft.com/office/drawing/2014/main" id="{58FE5260-8535-443F-B81A-A550D5417F6B}"/>
              </a:ext>
            </a:extLst>
          </p:cNvPr>
          <p:cNvSpPr txBox="1">
            <a:spLocks/>
          </p:cNvSpPr>
          <p:nvPr/>
        </p:nvSpPr>
        <p:spPr>
          <a:xfrm>
            <a:off x="1934789" y="892595"/>
            <a:ext cx="5254758" cy="307777"/>
          </a:xfrm>
          <a:prstGeom prst="rect">
            <a:avLst/>
          </a:prstGeom>
        </p:spPr>
        <p:txBody>
          <a:bodyPr wrap="square" lIns="0" tIns="0" rIns="0" bIns="0">
            <a:spAutoFit/>
          </a:bodyPr>
          <a:lstStyle>
            <a:lvl1pPr>
              <a:defRPr sz="4400" b="0" i="0">
                <a:solidFill>
                  <a:schemeClr val="tx1"/>
                </a:solidFill>
                <a:latin typeface="Arial"/>
                <a:ea typeface="+mj-ea"/>
                <a:cs typeface="Arial"/>
              </a:defRPr>
            </a:lvl1pPr>
          </a:lstStyle>
          <a:p>
            <a:pPr algn="just"/>
            <a:r>
              <a:rPr lang="el-GR" sz="2000" b="1" dirty="0">
                <a:latin typeface="FranklinGothic-Book"/>
              </a:rPr>
              <a:t>Επιστροφές από καιρικά φαινόμενα (</a:t>
            </a:r>
            <a:r>
              <a:rPr lang="el-GR" sz="2000" b="1" dirty="0" err="1">
                <a:latin typeface="FranklinGothic-Book"/>
              </a:rPr>
              <a:t>rain</a:t>
            </a:r>
            <a:r>
              <a:rPr lang="el-GR" sz="2000" b="1" dirty="0">
                <a:latin typeface="FranklinGothic-Book"/>
              </a:rPr>
              <a:t> </a:t>
            </a:r>
            <a:r>
              <a:rPr lang="el-GR" sz="2000" b="1" dirty="0" err="1">
                <a:latin typeface="FranklinGothic-Book"/>
              </a:rPr>
              <a:t>clutter</a:t>
            </a:r>
            <a:r>
              <a:rPr lang="el-GR" sz="2000" b="1" dirty="0">
                <a:latin typeface="FranklinGothic-Book"/>
              </a:rPr>
              <a:t>)</a:t>
            </a:r>
            <a:endParaRPr lang="en-US" sz="2000" b="1" dirty="0">
              <a:latin typeface="FranklinGothic-Book"/>
            </a:endParaRPr>
          </a:p>
        </p:txBody>
      </p:sp>
      <p:sp>
        <p:nvSpPr>
          <p:cNvPr id="5" name="Title 2">
            <a:extLst>
              <a:ext uri="{FF2B5EF4-FFF2-40B4-BE49-F238E27FC236}">
                <a16:creationId xmlns:a16="http://schemas.microsoft.com/office/drawing/2014/main" id="{E441D3BF-2E9C-4204-B78A-E4F5CD31B524}"/>
              </a:ext>
            </a:extLst>
          </p:cNvPr>
          <p:cNvSpPr txBox="1">
            <a:spLocks/>
          </p:cNvSpPr>
          <p:nvPr/>
        </p:nvSpPr>
        <p:spPr>
          <a:xfrm>
            <a:off x="199718" y="1614296"/>
            <a:ext cx="8724900" cy="4308872"/>
          </a:xfrm>
          <a:prstGeom prst="rect">
            <a:avLst/>
          </a:prstGeom>
        </p:spPr>
        <p:txBody>
          <a:bodyPr wrap="square" lIns="0" tIns="0" rIns="0" bIns="0">
            <a:spAutoFit/>
          </a:bodyPr>
          <a:lstStyle>
            <a:lvl1pPr>
              <a:defRPr sz="4400" b="0" i="0">
                <a:solidFill>
                  <a:schemeClr val="tx1"/>
                </a:solidFill>
                <a:latin typeface="Arial"/>
                <a:ea typeface="+mj-ea"/>
                <a:cs typeface="Arial"/>
              </a:defRPr>
            </a:lvl1pPr>
          </a:lstStyle>
          <a:p>
            <a:pPr algn="just"/>
            <a:r>
              <a:rPr lang="el-GR" sz="2000" dirty="0">
                <a:latin typeface="FranklinGothic-Book"/>
              </a:rPr>
              <a:t>Επί τη βάσει των χαρακτηριστικών ιδιοτήτων των ηλεκτρομαγνητικών κυμάτων, η ισχύς των παρασιτικών επιστροφών (τόσο των επιστροφών θαλάσσης όσο και των επιστροφών από καιρικά φαινόμενα) εξαρτάται από το μήκος κύματος της ακτινοβολίας σε συνδυασμό με το μέγεθος των αντικειμένων τα οποία προκαλούν τις επιστροφές αυτές. Σε γενικές γραμμές οι θαλάσσιες επιστροφές και οι επιστροφές από καιρικά φαινόμενα είναι ασθενέστερες όταν χρησιμοποιείται </a:t>
            </a:r>
            <a:r>
              <a:rPr lang="en-US" sz="2000" dirty="0">
                <a:latin typeface="FranklinGothic-Book"/>
              </a:rPr>
              <a:t>RADAR</a:t>
            </a:r>
            <a:r>
              <a:rPr lang="el-GR" sz="2000" dirty="0">
                <a:latin typeface="FranklinGothic-Book"/>
              </a:rPr>
              <a:t> S-</a:t>
            </a:r>
            <a:r>
              <a:rPr lang="el-GR" sz="2000" dirty="0" err="1">
                <a:latin typeface="FranklinGothic-Book"/>
              </a:rPr>
              <a:t>band</a:t>
            </a:r>
            <a:r>
              <a:rPr lang="en-US" sz="2000" dirty="0">
                <a:latin typeface="FranklinGothic-Book"/>
              </a:rPr>
              <a:t> (</a:t>
            </a:r>
            <a:r>
              <a:rPr lang="el-GR" sz="2000" dirty="0">
                <a:latin typeface="FranklinGothic-Book"/>
              </a:rPr>
              <a:t>λ</a:t>
            </a:r>
            <a:r>
              <a:rPr lang="en-US" sz="2000" dirty="0">
                <a:latin typeface="FranklinGothic-Book"/>
              </a:rPr>
              <a:t>--</a:t>
            </a:r>
            <a:r>
              <a:rPr lang="el-GR" sz="2000" dirty="0">
                <a:latin typeface="FranklinGothic-Book"/>
              </a:rPr>
              <a:t>11</a:t>
            </a:r>
            <a:r>
              <a:rPr lang="en-US" sz="2000" dirty="0">
                <a:latin typeface="FranklinGothic-Book"/>
              </a:rPr>
              <a:t>cm)</a:t>
            </a:r>
            <a:r>
              <a:rPr lang="el-GR" sz="2000" dirty="0">
                <a:latin typeface="FranklinGothic-Book"/>
              </a:rPr>
              <a:t> έναντι </a:t>
            </a:r>
            <a:r>
              <a:rPr lang="en-US" sz="2000" dirty="0">
                <a:latin typeface="FranklinGothic-Book"/>
              </a:rPr>
              <a:t>RADAR</a:t>
            </a:r>
            <a:r>
              <a:rPr lang="el-GR" sz="2000" dirty="0">
                <a:latin typeface="FranklinGothic-Book"/>
              </a:rPr>
              <a:t> Χ-</a:t>
            </a:r>
            <a:r>
              <a:rPr lang="el-GR" sz="2000" dirty="0" err="1">
                <a:latin typeface="FranklinGothic-Book"/>
              </a:rPr>
              <a:t>band</a:t>
            </a:r>
            <a:r>
              <a:rPr lang="el-GR" sz="2000" dirty="0">
                <a:latin typeface="FranklinGothic-Book"/>
              </a:rPr>
              <a:t> (λ</a:t>
            </a:r>
            <a:r>
              <a:rPr lang="en-US" sz="2000" dirty="0">
                <a:latin typeface="FranklinGothic-Book"/>
              </a:rPr>
              <a:t>--</a:t>
            </a:r>
            <a:r>
              <a:rPr lang="el-GR" sz="2000" dirty="0">
                <a:latin typeface="FranklinGothic-Book"/>
              </a:rPr>
              <a:t>3</a:t>
            </a:r>
            <a:r>
              <a:rPr lang="en-US" sz="2000" dirty="0">
                <a:latin typeface="FranklinGothic-Book"/>
              </a:rPr>
              <a:t>cm)</a:t>
            </a:r>
            <a:r>
              <a:rPr lang="el-GR" sz="2000" dirty="0">
                <a:latin typeface="FranklinGothic-Book"/>
              </a:rPr>
              <a:t>.</a:t>
            </a:r>
          </a:p>
          <a:p>
            <a:pPr algn="just"/>
            <a:endParaRPr lang="el-GR" sz="2000" b="1" dirty="0">
              <a:latin typeface="FranklinGothic-Book"/>
            </a:endParaRPr>
          </a:p>
          <a:p>
            <a:pPr algn="just"/>
            <a:r>
              <a:rPr lang="el-GR" sz="2000" dirty="0">
                <a:latin typeface="FranklinGothic-Book"/>
              </a:rPr>
              <a:t>Τα σύγχρονα ραντάρ διαθέτουν κυκλώματα επεξεργασίας σήματος για την αυτόματη απόρριψη των ανεπιθύμητων επιστροφών θαλάσσης ή καιρικών φαινομένων (</a:t>
            </a:r>
            <a:r>
              <a:rPr lang="el-GR" sz="2000" dirty="0" err="1">
                <a:latin typeface="FranklinGothic-Book"/>
              </a:rPr>
              <a:t>κομβίο</a:t>
            </a:r>
            <a:r>
              <a:rPr lang="el-GR" sz="2000" dirty="0">
                <a:latin typeface="FranklinGothic-Book"/>
              </a:rPr>
              <a:t> AUTO CLUTTER REJECTION), αλλά παράλληλα δίδουν την δυνατότητα στον χειριστή να εφαρμόσει την εμπειρία του και την επιδεξιότητά του με χειροκίνητη ρύθμιση των προς τούτο </a:t>
            </a:r>
            <a:r>
              <a:rPr lang="el-GR" sz="2000" dirty="0" err="1">
                <a:latin typeface="FranklinGothic-Book"/>
              </a:rPr>
              <a:t>κομβίων</a:t>
            </a:r>
            <a:r>
              <a:rPr lang="el-GR" sz="2000" dirty="0">
                <a:latin typeface="FranklinGothic-Book"/>
              </a:rPr>
              <a:t> ελέγχου (</a:t>
            </a:r>
            <a:r>
              <a:rPr lang="el-GR" sz="2000" dirty="0" err="1">
                <a:latin typeface="FranklinGothic-Book"/>
              </a:rPr>
              <a:t>κομβία</a:t>
            </a:r>
            <a:r>
              <a:rPr lang="el-GR" sz="2000" dirty="0">
                <a:latin typeface="FranklinGothic-Book"/>
              </a:rPr>
              <a:t> ANTI CLUTTER SEA και ANTI CLUTTER RAIN).</a:t>
            </a:r>
            <a:endParaRPr lang="en-US" sz="2000" dirty="0">
              <a:latin typeface="FranklinGothic-Book"/>
            </a:endParaRPr>
          </a:p>
        </p:txBody>
      </p:sp>
    </p:spTree>
    <p:extLst>
      <p:ext uri="{BB962C8B-B14F-4D97-AF65-F5344CB8AC3E}">
        <p14:creationId xmlns:p14="http://schemas.microsoft.com/office/powerpoint/2010/main" val="3790522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1000"/>
                                        <p:tgtEl>
                                          <p:spTgt spid="5">
                                            <p:txEl>
                                              <p:pRg st="2" end="2"/>
                                            </p:txEl>
                                          </p:spTgt>
                                        </p:tgtEl>
                                      </p:cBhvr>
                                    </p:animEffect>
                                    <p:anim calcmode="lin" valueType="num">
                                      <p:cBhvr>
                                        <p:cTn id="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709F353C-0910-42DE-8969-CA34C61D37B3}"/>
              </a:ext>
            </a:extLst>
          </p:cNvPr>
          <p:cNvSpPr>
            <a:spLocks noGrp="1"/>
          </p:cNvSpPr>
          <p:nvPr>
            <p:ph type="title"/>
          </p:nvPr>
        </p:nvSpPr>
        <p:spPr>
          <a:xfrm>
            <a:off x="209550" y="228600"/>
            <a:ext cx="8724900" cy="492443"/>
          </a:xfrm>
        </p:spPr>
        <p:txBody>
          <a:bodyPr/>
          <a:lstStyle/>
          <a:p>
            <a:pPr algn="ctr"/>
            <a:r>
              <a:rPr lang="el-GR" sz="3200" b="1" i="0" u="none" strike="noStrike" baseline="0" dirty="0">
                <a:latin typeface="FranklinGothic-Demi"/>
              </a:rPr>
              <a:t>Παράγοντες </a:t>
            </a:r>
            <a:r>
              <a:rPr lang="el-GR" sz="3200" b="1" i="0" u="none" strike="noStrike" baseline="0" dirty="0" err="1">
                <a:latin typeface="FranklinGothic-Demi"/>
              </a:rPr>
              <a:t>επηρεάζοντες</a:t>
            </a:r>
            <a:r>
              <a:rPr lang="el-GR" sz="3200" b="1" i="0" u="none" strike="noStrike" baseline="0" dirty="0">
                <a:latin typeface="FranklinGothic-Demi"/>
              </a:rPr>
              <a:t> τις επιδόσεις </a:t>
            </a:r>
            <a:r>
              <a:rPr lang="en-US" sz="3200" b="1" i="0" u="none" strike="noStrike" baseline="0" dirty="0">
                <a:latin typeface="FranklinGothic-Demi"/>
              </a:rPr>
              <a:t>RADAR</a:t>
            </a:r>
            <a:endParaRPr lang="en-US" altLang="en-US" sz="3200" b="1" dirty="0">
              <a:solidFill>
                <a:schemeClr val="bg1"/>
              </a:solidFill>
            </a:endParaRPr>
          </a:p>
        </p:txBody>
      </p:sp>
      <p:sp>
        <p:nvSpPr>
          <p:cNvPr id="6" name="Title 2">
            <a:extLst>
              <a:ext uri="{FF2B5EF4-FFF2-40B4-BE49-F238E27FC236}">
                <a16:creationId xmlns:a16="http://schemas.microsoft.com/office/drawing/2014/main" id="{58FE5260-8535-443F-B81A-A550D5417F6B}"/>
              </a:ext>
            </a:extLst>
          </p:cNvPr>
          <p:cNvSpPr txBox="1">
            <a:spLocks/>
          </p:cNvSpPr>
          <p:nvPr/>
        </p:nvSpPr>
        <p:spPr>
          <a:xfrm>
            <a:off x="2110394" y="914400"/>
            <a:ext cx="4923211" cy="307777"/>
          </a:xfrm>
          <a:prstGeom prst="rect">
            <a:avLst/>
          </a:prstGeom>
        </p:spPr>
        <p:txBody>
          <a:bodyPr wrap="square" lIns="0" tIns="0" rIns="0" bIns="0">
            <a:spAutoFit/>
          </a:bodyPr>
          <a:lstStyle>
            <a:lvl1pPr>
              <a:defRPr sz="4400" b="0" i="0">
                <a:solidFill>
                  <a:schemeClr val="tx1"/>
                </a:solidFill>
                <a:latin typeface="Arial"/>
                <a:ea typeface="+mj-ea"/>
                <a:cs typeface="Arial"/>
              </a:defRPr>
            </a:lvl1pPr>
          </a:lstStyle>
          <a:p>
            <a:pPr algn="just"/>
            <a:r>
              <a:rPr lang="el-GR" sz="2000" b="1" dirty="0">
                <a:latin typeface="FranklinGothic-Book"/>
              </a:rPr>
              <a:t>Ψευδοηχώ και παραπλανητικές επιστροφές</a:t>
            </a:r>
            <a:endParaRPr lang="en-US" sz="2000" b="1" dirty="0">
              <a:latin typeface="FranklinGothic-Book"/>
            </a:endParaRPr>
          </a:p>
        </p:txBody>
      </p:sp>
      <p:sp>
        <p:nvSpPr>
          <p:cNvPr id="5" name="Title 2">
            <a:extLst>
              <a:ext uri="{FF2B5EF4-FFF2-40B4-BE49-F238E27FC236}">
                <a16:creationId xmlns:a16="http://schemas.microsoft.com/office/drawing/2014/main" id="{E441D3BF-2E9C-4204-B78A-E4F5CD31B524}"/>
              </a:ext>
            </a:extLst>
          </p:cNvPr>
          <p:cNvSpPr txBox="1">
            <a:spLocks/>
          </p:cNvSpPr>
          <p:nvPr/>
        </p:nvSpPr>
        <p:spPr>
          <a:xfrm>
            <a:off x="199718" y="1614296"/>
            <a:ext cx="8724900" cy="1538883"/>
          </a:xfrm>
          <a:prstGeom prst="rect">
            <a:avLst/>
          </a:prstGeom>
        </p:spPr>
        <p:txBody>
          <a:bodyPr wrap="square" lIns="0" tIns="0" rIns="0" bIns="0">
            <a:spAutoFit/>
          </a:bodyPr>
          <a:lstStyle>
            <a:lvl1pPr>
              <a:defRPr sz="4400" b="0" i="0">
                <a:solidFill>
                  <a:schemeClr val="tx1"/>
                </a:solidFill>
                <a:latin typeface="Arial"/>
                <a:ea typeface="+mj-ea"/>
                <a:cs typeface="Arial"/>
              </a:defRPr>
            </a:lvl1pPr>
          </a:lstStyle>
          <a:p>
            <a:pPr algn="just"/>
            <a:r>
              <a:rPr lang="el-GR" sz="2000" dirty="0">
                <a:latin typeface="FranklinGothic-Book"/>
              </a:rPr>
              <a:t>Ψευδοηχώ και παραπλανητικές επιστροφές δυνατόν να προκληθούν από διάφορες αιτίες. Σε όλες τις περιπτώσεις, οι </a:t>
            </a:r>
            <a:r>
              <a:rPr lang="el-GR" sz="2000" dirty="0" err="1">
                <a:latin typeface="FranklinGothic-Book"/>
              </a:rPr>
              <a:t>ψευδοηχώ</a:t>
            </a:r>
            <a:r>
              <a:rPr lang="el-GR" sz="2000" dirty="0">
                <a:latin typeface="FranklinGothic-Book"/>
              </a:rPr>
              <a:t> εμφανίζονται στην οθόνη σε θέσεις στις οποίες δεν υπάρχουν πραγματικοί στόχοι. Σε γενικές γραμμές, οι πραγματικοί στόχοι ευρίσκονται στην γύρω περιοχή, αλλά τούτο δεν αποτελεί πάντοτε τον κανόνα.</a:t>
            </a:r>
            <a:endParaRPr lang="en-US" sz="2000" dirty="0">
              <a:latin typeface="FranklinGothic-Book"/>
            </a:endParaRPr>
          </a:p>
        </p:txBody>
      </p:sp>
    </p:spTree>
    <p:extLst>
      <p:ext uri="{BB962C8B-B14F-4D97-AF65-F5344CB8AC3E}">
        <p14:creationId xmlns:p14="http://schemas.microsoft.com/office/powerpoint/2010/main" val="14766510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709F353C-0910-42DE-8969-CA34C61D37B3}"/>
              </a:ext>
            </a:extLst>
          </p:cNvPr>
          <p:cNvSpPr>
            <a:spLocks noGrp="1"/>
          </p:cNvSpPr>
          <p:nvPr>
            <p:ph type="title"/>
          </p:nvPr>
        </p:nvSpPr>
        <p:spPr>
          <a:xfrm>
            <a:off x="209550" y="228600"/>
            <a:ext cx="8724900" cy="492443"/>
          </a:xfrm>
        </p:spPr>
        <p:txBody>
          <a:bodyPr/>
          <a:lstStyle/>
          <a:p>
            <a:pPr algn="ctr"/>
            <a:r>
              <a:rPr lang="el-GR" sz="3200" b="1" i="0" u="none" strike="noStrike" baseline="0" dirty="0">
                <a:latin typeface="FranklinGothic-Demi"/>
              </a:rPr>
              <a:t>Παράγοντες </a:t>
            </a:r>
            <a:r>
              <a:rPr lang="el-GR" sz="3200" b="1" i="0" u="none" strike="noStrike" baseline="0" dirty="0" err="1">
                <a:latin typeface="FranklinGothic-Demi"/>
              </a:rPr>
              <a:t>επηρεάζοντες</a:t>
            </a:r>
            <a:r>
              <a:rPr lang="el-GR" sz="3200" b="1" i="0" u="none" strike="noStrike" baseline="0" dirty="0">
                <a:latin typeface="FranklinGothic-Demi"/>
              </a:rPr>
              <a:t> τις επιδόσεις </a:t>
            </a:r>
            <a:r>
              <a:rPr lang="en-US" sz="3200" b="1" i="0" u="none" strike="noStrike" baseline="0" dirty="0">
                <a:latin typeface="FranklinGothic-Demi"/>
              </a:rPr>
              <a:t>RADAR</a:t>
            </a:r>
            <a:endParaRPr lang="en-US" altLang="en-US" sz="3200" b="1" dirty="0">
              <a:solidFill>
                <a:schemeClr val="bg1"/>
              </a:solidFill>
            </a:endParaRPr>
          </a:p>
        </p:txBody>
      </p:sp>
      <p:sp>
        <p:nvSpPr>
          <p:cNvPr id="6" name="Title 2">
            <a:extLst>
              <a:ext uri="{FF2B5EF4-FFF2-40B4-BE49-F238E27FC236}">
                <a16:creationId xmlns:a16="http://schemas.microsoft.com/office/drawing/2014/main" id="{58FE5260-8535-443F-B81A-A550D5417F6B}"/>
              </a:ext>
            </a:extLst>
          </p:cNvPr>
          <p:cNvSpPr txBox="1">
            <a:spLocks/>
          </p:cNvSpPr>
          <p:nvPr/>
        </p:nvSpPr>
        <p:spPr>
          <a:xfrm>
            <a:off x="1524000" y="914400"/>
            <a:ext cx="6400800" cy="307777"/>
          </a:xfrm>
          <a:prstGeom prst="rect">
            <a:avLst/>
          </a:prstGeom>
        </p:spPr>
        <p:txBody>
          <a:bodyPr wrap="square" lIns="0" tIns="0" rIns="0" bIns="0">
            <a:spAutoFit/>
          </a:bodyPr>
          <a:lstStyle>
            <a:lvl1pPr>
              <a:defRPr sz="4400" b="0" i="0">
                <a:solidFill>
                  <a:schemeClr val="tx1"/>
                </a:solidFill>
                <a:latin typeface="Arial"/>
                <a:ea typeface="+mj-ea"/>
                <a:cs typeface="Arial"/>
              </a:defRPr>
            </a:lvl1pPr>
          </a:lstStyle>
          <a:p>
            <a:pPr algn="just"/>
            <a:r>
              <a:rPr lang="el-GR" sz="2000" b="1" dirty="0">
                <a:latin typeface="FranklinGothic-Book"/>
              </a:rPr>
              <a:t>Έμμεσες ηχώ (</a:t>
            </a:r>
            <a:r>
              <a:rPr lang="el-GR" sz="2000" b="1" dirty="0" err="1">
                <a:latin typeface="FranklinGothic-Book"/>
              </a:rPr>
              <a:t>indirect</a:t>
            </a:r>
            <a:r>
              <a:rPr lang="el-GR" sz="2000" b="1" dirty="0">
                <a:latin typeface="FranklinGothic-Book"/>
              </a:rPr>
              <a:t> </a:t>
            </a:r>
            <a:r>
              <a:rPr lang="el-GR" sz="2000" b="1" dirty="0" err="1">
                <a:latin typeface="FranklinGothic-Book"/>
              </a:rPr>
              <a:t>echoes</a:t>
            </a:r>
            <a:r>
              <a:rPr lang="el-GR" sz="2000" b="1" dirty="0">
                <a:latin typeface="FranklinGothic-Book"/>
              </a:rPr>
              <a:t>) από εμπόδια επί πλοίου</a:t>
            </a:r>
            <a:endParaRPr lang="en-US" sz="2000" b="1" dirty="0">
              <a:latin typeface="FranklinGothic-Book"/>
            </a:endParaRPr>
          </a:p>
        </p:txBody>
      </p:sp>
      <p:sp>
        <p:nvSpPr>
          <p:cNvPr id="5" name="Title 2">
            <a:extLst>
              <a:ext uri="{FF2B5EF4-FFF2-40B4-BE49-F238E27FC236}">
                <a16:creationId xmlns:a16="http://schemas.microsoft.com/office/drawing/2014/main" id="{E441D3BF-2E9C-4204-B78A-E4F5CD31B524}"/>
              </a:ext>
            </a:extLst>
          </p:cNvPr>
          <p:cNvSpPr txBox="1">
            <a:spLocks/>
          </p:cNvSpPr>
          <p:nvPr/>
        </p:nvSpPr>
        <p:spPr>
          <a:xfrm>
            <a:off x="199718" y="1614296"/>
            <a:ext cx="8724900" cy="1231106"/>
          </a:xfrm>
          <a:prstGeom prst="rect">
            <a:avLst/>
          </a:prstGeom>
        </p:spPr>
        <p:txBody>
          <a:bodyPr wrap="square" lIns="0" tIns="0" rIns="0" bIns="0">
            <a:spAutoFit/>
          </a:bodyPr>
          <a:lstStyle>
            <a:lvl1pPr>
              <a:defRPr sz="4400" b="0" i="0">
                <a:solidFill>
                  <a:schemeClr val="tx1"/>
                </a:solidFill>
                <a:latin typeface="Arial"/>
                <a:ea typeface="+mj-ea"/>
                <a:cs typeface="Arial"/>
              </a:defRPr>
            </a:lvl1pPr>
          </a:lstStyle>
          <a:p>
            <a:pPr algn="just"/>
            <a:r>
              <a:rPr lang="el-GR" sz="2000" dirty="0">
                <a:latin typeface="FranklinGothic-Book"/>
              </a:rPr>
              <a:t>Η ηχώ η οποία επιστρέφει ακολουθώντας έμμεση διαδρομή μέσω εμποδίου, προκαλεί την εμφάνιση </a:t>
            </a:r>
            <a:r>
              <a:rPr lang="el-GR" sz="2000" dirty="0" err="1">
                <a:latin typeface="FranklinGothic-Book"/>
              </a:rPr>
              <a:t>ψευδοηχώ</a:t>
            </a:r>
            <a:r>
              <a:rPr lang="el-GR" sz="2000" dirty="0">
                <a:latin typeface="FranklinGothic-Book"/>
              </a:rPr>
              <a:t> προς την διεύθυνση του εμποδίου. Αυτή η περίπτωση είναι χαρακτηριστική όταν το εμπόδιο ευρίσκεται επί του πλοίου. </a:t>
            </a:r>
          </a:p>
          <a:p>
            <a:pPr algn="just"/>
            <a:endParaRPr lang="el-GR" sz="2000" dirty="0">
              <a:latin typeface="FranklinGothic-Book"/>
            </a:endParaRPr>
          </a:p>
        </p:txBody>
      </p:sp>
      <p:sp>
        <p:nvSpPr>
          <p:cNvPr id="7" name="Title 2">
            <a:extLst>
              <a:ext uri="{FF2B5EF4-FFF2-40B4-BE49-F238E27FC236}">
                <a16:creationId xmlns:a16="http://schemas.microsoft.com/office/drawing/2014/main" id="{E15CCE7F-A689-4B34-88A1-E758459E0F0E}"/>
              </a:ext>
            </a:extLst>
          </p:cNvPr>
          <p:cNvSpPr txBox="1">
            <a:spLocks/>
          </p:cNvSpPr>
          <p:nvPr/>
        </p:nvSpPr>
        <p:spPr>
          <a:xfrm>
            <a:off x="209550" y="2686050"/>
            <a:ext cx="8724900" cy="923330"/>
          </a:xfrm>
          <a:prstGeom prst="rect">
            <a:avLst/>
          </a:prstGeom>
        </p:spPr>
        <p:txBody>
          <a:bodyPr wrap="square" lIns="0" tIns="0" rIns="0" bIns="0">
            <a:spAutoFit/>
          </a:bodyPr>
          <a:lstStyle>
            <a:lvl1pPr>
              <a:defRPr sz="4400" b="0" i="0">
                <a:solidFill>
                  <a:schemeClr val="tx1"/>
                </a:solidFill>
                <a:latin typeface="Arial"/>
                <a:ea typeface="+mj-ea"/>
                <a:cs typeface="Arial"/>
              </a:defRPr>
            </a:lvl1pPr>
          </a:lstStyle>
          <a:p>
            <a:pPr algn="just"/>
            <a:r>
              <a:rPr lang="el-GR" sz="2000" dirty="0">
                <a:latin typeface="FranklinGothic-Book"/>
              </a:rPr>
              <a:t>Το σχήμα παρουσιάζει μία περίπτωση κατά την οποία η ακτινοβολία προσπίπτει σε ένα εμπόδιο επί του πλοίου (καπνοδόχο) και ανακλάται προς ένα στόχο ευρισκόμενο στην δεξιά μάσκα. </a:t>
            </a:r>
            <a:endParaRPr lang="en-US" sz="2000" dirty="0">
              <a:latin typeface="FranklinGothic-Book"/>
            </a:endParaRPr>
          </a:p>
        </p:txBody>
      </p:sp>
      <p:pic>
        <p:nvPicPr>
          <p:cNvPr id="8" name="Picture 7">
            <a:extLst>
              <a:ext uri="{FF2B5EF4-FFF2-40B4-BE49-F238E27FC236}">
                <a16:creationId xmlns:a16="http://schemas.microsoft.com/office/drawing/2014/main" id="{95276546-767E-438E-8C7B-5E393D911199}"/>
              </a:ext>
            </a:extLst>
          </p:cNvPr>
          <p:cNvPicPr>
            <a:picLocks noChangeAspect="1"/>
          </p:cNvPicPr>
          <p:nvPr/>
        </p:nvPicPr>
        <p:blipFill>
          <a:blip r:embed="rId2"/>
          <a:stretch>
            <a:fillRect/>
          </a:stretch>
        </p:blipFill>
        <p:spPr>
          <a:xfrm>
            <a:off x="1728787" y="3738754"/>
            <a:ext cx="5686425" cy="3009900"/>
          </a:xfrm>
          <a:prstGeom prst="rect">
            <a:avLst/>
          </a:prstGeom>
        </p:spPr>
      </p:pic>
    </p:spTree>
    <p:extLst>
      <p:ext uri="{BB962C8B-B14F-4D97-AF65-F5344CB8AC3E}">
        <p14:creationId xmlns:p14="http://schemas.microsoft.com/office/powerpoint/2010/main" val="1362126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709F353C-0910-42DE-8969-CA34C61D37B3}"/>
              </a:ext>
            </a:extLst>
          </p:cNvPr>
          <p:cNvSpPr>
            <a:spLocks noGrp="1"/>
          </p:cNvSpPr>
          <p:nvPr>
            <p:ph type="title"/>
          </p:nvPr>
        </p:nvSpPr>
        <p:spPr>
          <a:xfrm>
            <a:off x="209550" y="228600"/>
            <a:ext cx="8724900" cy="492443"/>
          </a:xfrm>
        </p:spPr>
        <p:txBody>
          <a:bodyPr/>
          <a:lstStyle/>
          <a:p>
            <a:pPr algn="ctr"/>
            <a:r>
              <a:rPr lang="el-GR" sz="3200" b="1" i="0" u="none" strike="noStrike" baseline="0" dirty="0">
                <a:latin typeface="FranklinGothic-Demi"/>
              </a:rPr>
              <a:t>Παράγοντες </a:t>
            </a:r>
            <a:r>
              <a:rPr lang="el-GR" sz="3200" b="1" i="0" u="none" strike="noStrike" baseline="0" dirty="0" err="1">
                <a:latin typeface="FranklinGothic-Demi"/>
              </a:rPr>
              <a:t>επηρεάζοντες</a:t>
            </a:r>
            <a:r>
              <a:rPr lang="el-GR" sz="3200" b="1" i="0" u="none" strike="noStrike" baseline="0" dirty="0">
                <a:latin typeface="FranklinGothic-Demi"/>
              </a:rPr>
              <a:t> τις επιδόσεις </a:t>
            </a:r>
            <a:r>
              <a:rPr lang="en-US" sz="3200" b="1" i="0" u="none" strike="noStrike" baseline="0" dirty="0">
                <a:latin typeface="FranklinGothic-Demi"/>
              </a:rPr>
              <a:t>RADAR</a:t>
            </a:r>
            <a:endParaRPr lang="en-US" altLang="en-US" sz="3200" b="1" dirty="0">
              <a:solidFill>
                <a:schemeClr val="bg1"/>
              </a:solidFill>
            </a:endParaRPr>
          </a:p>
        </p:txBody>
      </p:sp>
      <p:sp>
        <p:nvSpPr>
          <p:cNvPr id="6" name="Title 2">
            <a:extLst>
              <a:ext uri="{FF2B5EF4-FFF2-40B4-BE49-F238E27FC236}">
                <a16:creationId xmlns:a16="http://schemas.microsoft.com/office/drawing/2014/main" id="{58FE5260-8535-443F-B81A-A550D5417F6B}"/>
              </a:ext>
            </a:extLst>
          </p:cNvPr>
          <p:cNvSpPr txBox="1">
            <a:spLocks/>
          </p:cNvSpPr>
          <p:nvPr/>
        </p:nvSpPr>
        <p:spPr>
          <a:xfrm>
            <a:off x="1524000" y="914400"/>
            <a:ext cx="6400800" cy="307777"/>
          </a:xfrm>
          <a:prstGeom prst="rect">
            <a:avLst/>
          </a:prstGeom>
        </p:spPr>
        <p:txBody>
          <a:bodyPr wrap="square" lIns="0" tIns="0" rIns="0" bIns="0">
            <a:spAutoFit/>
          </a:bodyPr>
          <a:lstStyle>
            <a:lvl1pPr>
              <a:defRPr sz="4400" b="0" i="0">
                <a:solidFill>
                  <a:schemeClr val="tx1"/>
                </a:solidFill>
                <a:latin typeface="Arial"/>
                <a:ea typeface="+mj-ea"/>
                <a:cs typeface="Arial"/>
              </a:defRPr>
            </a:lvl1pPr>
          </a:lstStyle>
          <a:p>
            <a:pPr algn="just"/>
            <a:r>
              <a:rPr lang="el-GR" sz="2000" b="1" dirty="0">
                <a:latin typeface="FranklinGothic-Book"/>
              </a:rPr>
              <a:t>Έμμεσες ηχώ (</a:t>
            </a:r>
            <a:r>
              <a:rPr lang="el-GR" sz="2000" b="1" dirty="0" err="1">
                <a:latin typeface="FranklinGothic-Book"/>
              </a:rPr>
              <a:t>indirect</a:t>
            </a:r>
            <a:r>
              <a:rPr lang="el-GR" sz="2000" b="1" dirty="0">
                <a:latin typeface="FranklinGothic-Book"/>
              </a:rPr>
              <a:t> </a:t>
            </a:r>
            <a:r>
              <a:rPr lang="el-GR" sz="2000" b="1" dirty="0" err="1">
                <a:latin typeface="FranklinGothic-Book"/>
              </a:rPr>
              <a:t>echoes</a:t>
            </a:r>
            <a:r>
              <a:rPr lang="el-GR" sz="2000" b="1" dirty="0">
                <a:latin typeface="FranklinGothic-Book"/>
              </a:rPr>
              <a:t>) από εμπόδια επί πλοίου</a:t>
            </a:r>
            <a:endParaRPr lang="en-US" sz="2000" b="1" dirty="0">
              <a:latin typeface="FranklinGothic-Book"/>
            </a:endParaRPr>
          </a:p>
        </p:txBody>
      </p:sp>
      <p:sp>
        <p:nvSpPr>
          <p:cNvPr id="5" name="Title 2">
            <a:extLst>
              <a:ext uri="{FF2B5EF4-FFF2-40B4-BE49-F238E27FC236}">
                <a16:creationId xmlns:a16="http://schemas.microsoft.com/office/drawing/2014/main" id="{E441D3BF-2E9C-4204-B78A-E4F5CD31B524}"/>
              </a:ext>
            </a:extLst>
          </p:cNvPr>
          <p:cNvSpPr txBox="1">
            <a:spLocks/>
          </p:cNvSpPr>
          <p:nvPr/>
        </p:nvSpPr>
        <p:spPr>
          <a:xfrm>
            <a:off x="209550" y="1828800"/>
            <a:ext cx="8724900" cy="1538883"/>
          </a:xfrm>
          <a:prstGeom prst="rect">
            <a:avLst/>
          </a:prstGeom>
        </p:spPr>
        <p:txBody>
          <a:bodyPr wrap="square" lIns="0" tIns="0" rIns="0" bIns="0">
            <a:spAutoFit/>
          </a:bodyPr>
          <a:lstStyle>
            <a:lvl1pPr>
              <a:defRPr sz="4400" b="0" i="0">
                <a:solidFill>
                  <a:schemeClr val="tx1"/>
                </a:solidFill>
                <a:latin typeface="Arial"/>
                <a:ea typeface="+mj-ea"/>
                <a:cs typeface="Arial"/>
              </a:defRPr>
            </a:lvl1pPr>
          </a:lstStyle>
          <a:p>
            <a:pPr algn="just"/>
            <a:r>
              <a:rPr lang="el-GR" sz="2000" dirty="0">
                <a:latin typeface="FranklinGothic-Book"/>
              </a:rPr>
              <a:t>Οι έμμεσες ηχώ δίδουν αφορμή σε μεγάλη ανησυχία όταν εμφανίζονται σε πρωραίες διοπτεύσεις, ιδιαίτερα την νύκτα ή και με περιορισμένη ορατότητα. Την νύκτα δίδεται η εντύπωση ότι ο (ψευδής) στόχος δεν φέρει πλοϊκά φώτα. Σε περιορισμένη ορατότητα, εφόσον επιχειρηθεί χειρισμός αποφυγής συγκρούσεως, η</a:t>
            </a:r>
          </a:p>
          <a:p>
            <a:pPr algn="just"/>
            <a:r>
              <a:rPr lang="el-GR" sz="2000" dirty="0">
                <a:latin typeface="FranklinGothic-Book"/>
              </a:rPr>
              <a:t>φαινόμενη συμπεριφορά του (ψευδούς) στόχου είναι τελείως απρόβλεπτη.</a:t>
            </a:r>
            <a:endParaRPr lang="en-US" sz="2000" dirty="0">
              <a:latin typeface="FranklinGothic-Book"/>
            </a:endParaRPr>
          </a:p>
        </p:txBody>
      </p:sp>
    </p:spTree>
    <p:extLst>
      <p:ext uri="{BB962C8B-B14F-4D97-AF65-F5344CB8AC3E}">
        <p14:creationId xmlns:p14="http://schemas.microsoft.com/office/powerpoint/2010/main" val="41671346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709F353C-0910-42DE-8969-CA34C61D37B3}"/>
              </a:ext>
            </a:extLst>
          </p:cNvPr>
          <p:cNvSpPr>
            <a:spLocks noGrp="1"/>
          </p:cNvSpPr>
          <p:nvPr>
            <p:ph type="title"/>
          </p:nvPr>
        </p:nvSpPr>
        <p:spPr>
          <a:xfrm>
            <a:off x="209550" y="228600"/>
            <a:ext cx="8724900" cy="492443"/>
          </a:xfrm>
        </p:spPr>
        <p:txBody>
          <a:bodyPr/>
          <a:lstStyle/>
          <a:p>
            <a:pPr algn="ctr"/>
            <a:r>
              <a:rPr lang="el-GR" sz="3200" b="1" i="0" u="none" strike="noStrike" baseline="0" dirty="0">
                <a:latin typeface="FranklinGothic-Demi"/>
              </a:rPr>
              <a:t>Παράγοντες </a:t>
            </a:r>
            <a:r>
              <a:rPr lang="el-GR" sz="3200" b="1" i="0" u="none" strike="noStrike" baseline="0" dirty="0" err="1">
                <a:latin typeface="FranklinGothic-Demi"/>
              </a:rPr>
              <a:t>επηρεάζοντες</a:t>
            </a:r>
            <a:r>
              <a:rPr lang="el-GR" sz="3200" b="1" i="0" u="none" strike="noStrike" baseline="0" dirty="0">
                <a:latin typeface="FranklinGothic-Demi"/>
              </a:rPr>
              <a:t> τις επιδόσεις </a:t>
            </a:r>
            <a:r>
              <a:rPr lang="en-US" sz="3200" b="1" i="0" u="none" strike="noStrike" baseline="0" dirty="0">
                <a:latin typeface="FranklinGothic-Demi"/>
              </a:rPr>
              <a:t>RADAR</a:t>
            </a:r>
            <a:endParaRPr lang="en-US" altLang="en-US" sz="3200" b="1" dirty="0">
              <a:solidFill>
                <a:schemeClr val="bg1"/>
              </a:solidFill>
            </a:endParaRPr>
          </a:p>
        </p:txBody>
      </p:sp>
      <p:sp>
        <p:nvSpPr>
          <p:cNvPr id="6" name="Title 2">
            <a:extLst>
              <a:ext uri="{FF2B5EF4-FFF2-40B4-BE49-F238E27FC236}">
                <a16:creationId xmlns:a16="http://schemas.microsoft.com/office/drawing/2014/main" id="{58FE5260-8535-443F-B81A-A550D5417F6B}"/>
              </a:ext>
            </a:extLst>
          </p:cNvPr>
          <p:cNvSpPr txBox="1">
            <a:spLocks/>
          </p:cNvSpPr>
          <p:nvPr/>
        </p:nvSpPr>
        <p:spPr>
          <a:xfrm>
            <a:off x="1524000" y="914400"/>
            <a:ext cx="6400800" cy="307777"/>
          </a:xfrm>
          <a:prstGeom prst="rect">
            <a:avLst/>
          </a:prstGeom>
        </p:spPr>
        <p:txBody>
          <a:bodyPr wrap="square" lIns="0" tIns="0" rIns="0" bIns="0">
            <a:spAutoFit/>
          </a:bodyPr>
          <a:lstStyle>
            <a:lvl1pPr>
              <a:defRPr sz="4400" b="0" i="0">
                <a:solidFill>
                  <a:schemeClr val="tx1"/>
                </a:solidFill>
                <a:latin typeface="Arial"/>
                <a:ea typeface="+mj-ea"/>
                <a:cs typeface="Arial"/>
              </a:defRPr>
            </a:lvl1pPr>
          </a:lstStyle>
          <a:p>
            <a:pPr algn="just"/>
            <a:r>
              <a:rPr lang="el-GR" sz="2000" b="1" dirty="0">
                <a:latin typeface="FranklinGothic-Book"/>
              </a:rPr>
              <a:t>Έμμεσες ηχώ (</a:t>
            </a:r>
            <a:r>
              <a:rPr lang="el-GR" sz="2000" b="1" dirty="0" err="1">
                <a:latin typeface="FranklinGothic-Book"/>
              </a:rPr>
              <a:t>indirect</a:t>
            </a:r>
            <a:r>
              <a:rPr lang="el-GR" sz="2000" b="1" dirty="0">
                <a:latin typeface="FranklinGothic-Book"/>
              </a:rPr>
              <a:t> </a:t>
            </a:r>
            <a:r>
              <a:rPr lang="el-GR" sz="2000" b="1" dirty="0" err="1">
                <a:latin typeface="FranklinGothic-Book"/>
              </a:rPr>
              <a:t>echoes</a:t>
            </a:r>
            <a:r>
              <a:rPr lang="el-GR" sz="2000" b="1" dirty="0">
                <a:latin typeface="FranklinGothic-Book"/>
              </a:rPr>
              <a:t>) από </a:t>
            </a:r>
            <a:r>
              <a:rPr lang="el-GR" sz="2000" b="1" u="sng" dirty="0">
                <a:latin typeface="FranklinGothic-Book"/>
              </a:rPr>
              <a:t>εξωτερικά</a:t>
            </a:r>
            <a:r>
              <a:rPr lang="el-GR" sz="2000" b="1" dirty="0">
                <a:latin typeface="FranklinGothic-Book"/>
              </a:rPr>
              <a:t> εμπόδια</a:t>
            </a:r>
            <a:endParaRPr lang="en-US" sz="2000" b="1" dirty="0">
              <a:latin typeface="FranklinGothic-Book"/>
            </a:endParaRPr>
          </a:p>
        </p:txBody>
      </p:sp>
      <p:sp>
        <p:nvSpPr>
          <p:cNvPr id="5" name="Title 2">
            <a:extLst>
              <a:ext uri="{FF2B5EF4-FFF2-40B4-BE49-F238E27FC236}">
                <a16:creationId xmlns:a16="http://schemas.microsoft.com/office/drawing/2014/main" id="{E441D3BF-2E9C-4204-B78A-E4F5CD31B524}"/>
              </a:ext>
            </a:extLst>
          </p:cNvPr>
          <p:cNvSpPr txBox="1">
            <a:spLocks/>
          </p:cNvSpPr>
          <p:nvPr/>
        </p:nvSpPr>
        <p:spPr>
          <a:xfrm>
            <a:off x="209550" y="1828800"/>
            <a:ext cx="8724900" cy="1231106"/>
          </a:xfrm>
          <a:prstGeom prst="rect">
            <a:avLst/>
          </a:prstGeom>
        </p:spPr>
        <p:txBody>
          <a:bodyPr wrap="square" lIns="0" tIns="0" rIns="0" bIns="0">
            <a:spAutoFit/>
          </a:bodyPr>
          <a:lstStyle>
            <a:lvl1pPr>
              <a:defRPr sz="4400" b="0" i="0">
                <a:solidFill>
                  <a:schemeClr val="tx1"/>
                </a:solidFill>
                <a:latin typeface="Arial"/>
                <a:ea typeface="+mj-ea"/>
                <a:cs typeface="Arial"/>
              </a:defRPr>
            </a:lvl1pPr>
          </a:lstStyle>
          <a:p>
            <a:pPr algn="just"/>
            <a:r>
              <a:rPr lang="el-GR" sz="2000" dirty="0">
                <a:latin typeface="FranklinGothic-Book"/>
              </a:rPr>
              <a:t>Αυτές προκαλούνται σε πυκνόκτιστες κατοικημένες περιοχές. Λόγω των συνθηκών κάτω από τις οποίες εμφανίζονται, δύσκολα αναγνωρίζονται και προκαλούν μεγάλη ανησυχία. Χαρακτηριστική περίπτωση είναι όταν πλοίο πλέει σε δίαυλο και υπάρχει έμπροσθεν γέφυρα όπως στο σχήμα.</a:t>
            </a:r>
            <a:endParaRPr lang="en-US" sz="2000" dirty="0">
              <a:latin typeface="FranklinGothic-Book"/>
            </a:endParaRPr>
          </a:p>
        </p:txBody>
      </p:sp>
      <p:pic>
        <p:nvPicPr>
          <p:cNvPr id="3" name="Picture 2">
            <a:extLst>
              <a:ext uri="{FF2B5EF4-FFF2-40B4-BE49-F238E27FC236}">
                <a16:creationId xmlns:a16="http://schemas.microsoft.com/office/drawing/2014/main" id="{3CFA6F8E-3758-4D11-B313-7E56BB8CD3F5}"/>
              </a:ext>
            </a:extLst>
          </p:cNvPr>
          <p:cNvPicPr>
            <a:picLocks noChangeAspect="1"/>
          </p:cNvPicPr>
          <p:nvPr/>
        </p:nvPicPr>
        <p:blipFill>
          <a:blip r:embed="rId2"/>
          <a:stretch>
            <a:fillRect/>
          </a:stretch>
        </p:blipFill>
        <p:spPr>
          <a:xfrm>
            <a:off x="876300" y="3276600"/>
            <a:ext cx="7391400" cy="2895600"/>
          </a:xfrm>
          <a:prstGeom prst="rect">
            <a:avLst/>
          </a:prstGeom>
        </p:spPr>
      </p:pic>
    </p:spTree>
    <p:extLst>
      <p:ext uri="{BB962C8B-B14F-4D97-AF65-F5344CB8AC3E}">
        <p14:creationId xmlns:p14="http://schemas.microsoft.com/office/powerpoint/2010/main" val="14721418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709F353C-0910-42DE-8969-CA34C61D37B3}"/>
              </a:ext>
            </a:extLst>
          </p:cNvPr>
          <p:cNvSpPr>
            <a:spLocks noGrp="1"/>
          </p:cNvSpPr>
          <p:nvPr>
            <p:ph type="title"/>
          </p:nvPr>
        </p:nvSpPr>
        <p:spPr>
          <a:xfrm>
            <a:off x="209550" y="228600"/>
            <a:ext cx="8724900" cy="492443"/>
          </a:xfrm>
        </p:spPr>
        <p:txBody>
          <a:bodyPr/>
          <a:lstStyle/>
          <a:p>
            <a:pPr algn="ctr"/>
            <a:r>
              <a:rPr lang="el-GR" sz="3200" b="1" i="0" u="none" strike="noStrike" baseline="0" dirty="0">
                <a:latin typeface="FranklinGothic-Demi"/>
              </a:rPr>
              <a:t>Παράγοντες </a:t>
            </a:r>
            <a:r>
              <a:rPr lang="el-GR" sz="3200" b="1" i="0" u="none" strike="noStrike" baseline="0" dirty="0" err="1">
                <a:latin typeface="FranklinGothic-Demi"/>
              </a:rPr>
              <a:t>επηρεάζοντες</a:t>
            </a:r>
            <a:r>
              <a:rPr lang="el-GR" sz="3200" b="1" i="0" u="none" strike="noStrike" baseline="0" dirty="0">
                <a:latin typeface="FranklinGothic-Demi"/>
              </a:rPr>
              <a:t> τις επιδόσεις </a:t>
            </a:r>
            <a:r>
              <a:rPr lang="en-US" sz="3200" b="1" i="0" u="none" strike="noStrike" baseline="0" dirty="0">
                <a:latin typeface="FranklinGothic-Demi"/>
              </a:rPr>
              <a:t>RADAR</a:t>
            </a:r>
            <a:endParaRPr lang="en-US" altLang="en-US" sz="3200" b="1" dirty="0">
              <a:solidFill>
                <a:schemeClr val="bg1"/>
              </a:solidFill>
            </a:endParaRPr>
          </a:p>
        </p:txBody>
      </p:sp>
      <p:sp>
        <p:nvSpPr>
          <p:cNvPr id="6" name="Title 2">
            <a:extLst>
              <a:ext uri="{FF2B5EF4-FFF2-40B4-BE49-F238E27FC236}">
                <a16:creationId xmlns:a16="http://schemas.microsoft.com/office/drawing/2014/main" id="{58FE5260-8535-443F-B81A-A550D5417F6B}"/>
              </a:ext>
            </a:extLst>
          </p:cNvPr>
          <p:cNvSpPr txBox="1">
            <a:spLocks/>
          </p:cNvSpPr>
          <p:nvPr/>
        </p:nvSpPr>
        <p:spPr>
          <a:xfrm>
            <a:off x="1524000" y="914400"/>
            <a:ext cx="6400800" cy="307777"/>
          </a:xfrm>
          <a:prstGeom prst="rect">
            <a:avLst/>
          </a:prstGeom>
        </p:spPr>
        <p:txBody>
          <a:bodyPr wrap="square" lIns="0" tIns="0" rIns="0" bIns="0">
            <a:spAutoFit/>
          </a:bodyPr>
          <a:lstStyle>
            <a:lvl1pPr>
              <a:defRPr sz="4400" b="0" i="0">
                <a:solidFill>
                  <a:schemeClr val="tx1"/>
                </a:solidFill>
                <a:latin typeface="Arial"/>
                <a:ea typeface="+mj-ea"/>
                <a:cs typeface="Arial"/>
              </a:defRPr>
            </a:lvl1pPr>
          </a:lstStyle>
          <a:p>
            <a:pPr algn="just"/>
            <a:r>
              <a:rPr lang="el-GR" sz="2000" b="1" dirty="0">
                <a:latin typeface="FranklinGothic-Book"/>
              </a:rPr>
              <a:t>Έμμεσες ηχώ (</a:t>
            </a:r>
            <a:r>
              <a:rPr lang="el-GR" sz="2000" b="1" dirty="0" err="1">
                <a:latin typeface="FranklinGothic-Book"/>
              </a:rPr>
              <a:t>indirect</a:t>
            </a:r>
            <a:r>
              <a:rPr lang="el-GR" sz="2000" b="1" dirty="0">
                <a:latin typeface="FranklinGothic-Book"/>
              </a:rPr>
              <a:t> </a:t>
            </a:r>
            <a:r>
              <a:rPr lang="el-GR" sz="2000" b="1" dirty="0" err="1">
                <a:latin typeface="FranklinGothic-Book"/>
              </a:rPr>
              <a:t>echoes</a:t>
            </a:r>
            <a:r>
              <a:rPr lang="el-GR" sz="2000" b="1" dirty="0">
                <a:latin typeface="FranklinGothic-Book"/>
              </a:rPr>
              <a:t>) από </a:t>
            </a:r>
            <a:r>
              <a:rPr lang="el-GR" sz="2000" b="1" u="sng" dirty="0">
                <a:latin typeface="FranklinGothic-Book"/>
              </a:rPr>
              <a:t>εξωτερικά</a:t>
            </a:r>
            <a:r>
              <a:rPr lang="el-GR" sz="2000" b="1" dirty="0">
                <a:latin typeface="FranklinGothic-Book"/>
              </a:rPr>
              <a:t> εμπόδια</a:t>
            </a:r>
            <a:endParaRPr lang="en-US" sz="2000" b="1" dirty="0">
              <a:latin typeface="FranklinGothic-Book"/>
            </a:endParaRPr>
          </a:p>
        </p:txBody>
      </p:sp>
      <p:sp>
        <p:nvSpPr>
          <p:cNvPr id="5" name="Title 2">
            <a:extLst>
              <a:ext uri="{FF2B5EF4-FFF2-40B4-BE49-F238E27FC236}">
                <a16:creationId xmlns:a16="http://schemas.microsoft.com/office/drawing/2014/main" id="{E441D3BF-2E9C-4204-B78A-E4F5CD31B524}"/>
              </a:ext>
            </a:extLst>
          </p:cNvPr>
          <p:cNvSpPr txBox="1">
            <a:spLocks/>
          </p:cNvSpPr>
          <p:nvPr/>
        </p:nvSpPr>
        <p:spPr>
          <a:xfrm>
            <a:off x="209550" y="1431548"/>
            <a:ext cx="8724900" cy="2646878"/>
          </a:xfrm>
          <a:prstGeom prst="rect">
            <a:avLst/>
          </a:prstGeom>
        </p:spPr>
        <p:txBody>
          <a:bodyPr wrap="square" lIns="0" tIns="0" rIns="0" bIns="0">
            <a:spAutoFit/>
          </a:bodyPr>
          <a:lstStyle>
            <a:lvl1pPr>
              <a:defRPr sz="4400" b="0" i="0">
                <a:solidFill>
                  <a:schemeClr val="tx1"/>
                </a:solidFill>
                <a:latin typeface="Arial"/>
                <a:ea typeface="+mj-ea"/>
                <a:cs typeface="Arial"/>
              </a:defRPr>
            </a:lvl1pPr>
          </a:lstStyle>
          <a:p>
            <a:pPr algn="just"/>
            <a:r>
              <a:rPr lang="en-US" sz="2000" dirty="0">
                <a:latin typeface="FranklinGothic-Book"/>
              </a:rPr>
              <a:t>H </a:t>
            </a:r>
            <a:r>
              <a:rPr lang="el-GR" sz="2000" dirty="0">
                <a:latin typeface="FranklinGothic-Book"/>
              </a:rPr>
              <a:t>ακτινοβολία η οποία προσκρούει στην γέφυρα, επιστρέφει και ανακλάται στο πλοίο και εκ νέου στην γέφυρα, προκαλεί την εμφάνιση </a:t>
            </a:r>
            <a:r>
              <a:rPr lang="el-GR" sz="2000" dirty="0" err="1">
                <a:latin typeface="FranklinGothic-Book"/>
              </a:rPr>
              <a:t>ψευδοηχώ</a:t>
            </a:r>
            <a:r>
              <a:rPr lang="el-GR" sz="2000" dirty="0">
                <a:latin typeface="FranklinGothic-Book"/>
              </a:rPr>
              <a:t> πέραν της γέφυρας στην ίδια απόσταση πλοίου-γέφυρας. Όσο το πλοίο προσεγγίζει την γέφυρα, το ίδιο και η </a:t>
            </a:r>
            <a:r>
              <a:rPr lang="el-GR" sz="2000" dirty="0" err="1">
                <a:latin typeface="FranklinGothic-Book"/>
              </a:rPr>
              <a:t>ψευδοηχώ</a:t>
            </a:r>
            <a:r>
              <a:rPr lang="el-GR" sz="2000" dirty="0">
                <a:latin typeface="FranklinGothic-Book"/>
              </a:rPr>
              <a:t>, από την αντίθετη κατεύθυνση. </a:t>
            </a:r>
          </a:p>
          <a:p>
            <a:pPr algn="just"/>
            <a:endParaRPr lang="el-GR" sz="1200" dirty="0">
              <a:latin typeface="FranklinGothic-Book"/>
            </a:endParaRPr>
          </a:p>
          <a:p>
            <a:pPr algn="just"/>
            <a:r>
              <a:rPr lang="el-GR" sz="2000" dirty="0">
                <a:latin typeface="FranklinGothic-Book"/>
              </a:rPr>
              <a:t>Στις πιο πολλές περιπτώσεις, η γέφυρα συνδέει τις δύο όχθες του διαύλου σε ορθή γωνία. Τούτο σημαίνει ότι εάν το πλοίο εκτελέσει χειρισμό, σε μία προσπάθεια να αποφύγει την σύγκρουση με τον ψευδή στόχο, ο ψευδής στόχος εμφανίζεται να εκτελεί χειρισμό, ο οποίος συμβάλει στην αναπόφευκτη σύγκρουση.</a:t>
            </a:r>
            <a:endParaRPr lang="en-US" sz="2000" dirty="0">
              <a:latin typeface="FranklinGothic-Book"/>
            </a:endParaRPr>
          </a:p>
        </p:txBody>
      </p:sp>
      <p:pic>
        <p:nvPicPr>
          <p:cNvPr id="3" name="Picture 2">
            <a:extLst>
              <a:ext uri="{FF2B5EF4-FFF2-40B4-BE49-F238E27FC236}">
                <a16:creationId xmlns:a16="http://schemas.microsoft.com/office/drawing/2014/main" id="{3CFA6F8E-3758-4D11-B313-7E56BB8CD3F5}"/>
              </a:ext>
            </a:extLst>
          </p:cNvPr>
          <p:cNvPicPr>
            <a:picLocks noChangeAspect="1"/>
          </p:cNvPicPr>
          <p:nvPr/>
        </p:nvPicPr>
        <p:blipFill>
          <a:blip r:embed="rId2"/>
          <a:stretch>
            <a:fillRect/>
          </a:stretch>
        </p:blipFill>
        <p:spPr>
          <a:xfrm>
            <a:off x="1535061" y="4223660"/>
            <a:ext cx="6378677" cy="2498863"/>
          </a:xfrm>
          <a:prstGeom prst="rect">
            <a:avLst/>
          </a:prstGeom>
        </p:spPr>
      </p:pic>
    </p:spTree>
    <p:extLst>
      <p:ext uri="{BB962C8B-B14F-4D97-AF65-F5344CB8AC3E}">
        <p14:creationId xmlns:p14="http://schemas.microsoft.com/office/powerpoint/2010/main" val="2645057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1000"/>
                                        <p:tgtEl>
                                          <p:spTgt spid="5">
                                            <p:txEl>
                                              <p:pRg st="2" end="2"/>
                                            </p:txEl>
                                          </p:spTgt>
                                        </p:tgtEl>
                                      </p:cBhvr>
                                    </p:animEffect>
                                    <p:anim calcmode="lin" valueType="num">
                                      <p:cBhvr>
                                        <p:cTn id="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709F353C-0910-42DE-8969-CA34C61D37B3}"/>
              </a:ext>
            </a:extLst>
          </p:cNvPr>
          <p:cNvSpPr>
            <a:spLocks noGrp="1"/>
          </p:cNvSpPr>
          <p:nvPr>
            <p:ph type="title"/>
          </p:nvPr>
        </p:nvSpPr>
        <p:spPr>
          <a:xfrm>
            <a:off x="209550" y="228600"/>
            <a:ext cx="8724900" cy="492443"/>
          </a:xfrm>
        </p:spPr>
        <p:txBody>
          <a:bodyPr/>
          <a:lstStyle/>
          <a:p>
            <a:pPr algn="ctr"/>
            <a:r>
              <a:rPr lang="el-GR" sz="3200" b="1" i="0" u="none" strike="noStrike" baseline="0" dirty="0">
                <a:latin typeface="FranklinGothic-Demi"/>
              </a:rPr>
              <a:t>Παράγοντες </a:t>
            </a:r>
            <a:r>
              <a:rPr lang="el-GR" sz="3200" b="1" i="0" u="none" strike="noStrike" baseline="0" dirty="0" err="1">
                <a:latin typeface="FranklinGothic-Demi"/>
              </a:rPr>
              <a:t>επηρεάζοντες</a:t>
            </a:r>
            <a:r>
              <a:rPr lang="el-GR" sz="3200" b="1" i="0" u="none" strike="noStrike" baseline="0" dirty="0">
                <a:latin typeface="FranklinGothic-Demi"/>
              </a:rPr>
              <a:t> τις επιδόσεις </a:t>
            </a:r>
            <a:r>
              <a:rPr lang="en-US" sz="3200" b="1" i="0" u="none" strike="noStrike" baseline="0" dirty="0">
                <a:latin typeface="FranklinGothic-Demi"/>
              </a:rPr>
              <a:t>RADAR</a:t>
            </a:r>
            <a:endParaRPr lang="en-US" altLang="en-US" sz="3200" b="1" dirty="0">
              <a:solidFill>
                <a:schemeClr val="bg1"/>
              </a:solidFill>
            </a:endParaRPr>
          </a:p>
        </p:txBody>
      </p:sp>
      <p:sp>
        <p:nvSpPr>
          <p:cNvPr id="6" name="Title 2">
            <a:extLst>
              <a:ext uri="{FF2B5EF4-FFF2-40B4-BE49-F238E27FC236}">
                <a16:creationId xmlns:a16="http://schemas.microsoft.com/office/drawing/2014/main" id="{58FE5260-8535-443F-B81A-A550D5417F6B}"/>
              </a:ext>
            </a:extLst>
          </p:cNvPr>
          <p:cNvSpPr txBox="1">
            <a:spLocks/>
          </p:cNvSpPr>
          <p:nvPr/>
        </p:nvSpPr>
        <p:spPr>
          <a:xfrm>
            <a:off x="2743200" y="914400"/>
            <a:ext cx="3657600" cy="304800"/>
          </a:xfrm>
          <a:prstGeom prst="rect">
            <a:avLst/>
          </a:prstGeom>
        </p:spPr>
        <p:txBody>
          <a:bodyPr wrap="square" lIns="0" tIns="0" rIns="0" bIns="0">
            <a:spAutoFit/>
          </a:bodyPr>
          <a:lstStyle>
            <a:lvl1pPr>
              <a:defRPr sz="4400" b="0" i="0">
                <a:solidFill>
                  <a:schemeClr val="tx1"/>
                </a:solidFill>
                <a:latin typeface="Arial"/>
                <a:ea typeface="+mj-ea"/>
                <a:cs typeface="Arial"/>
              </a:defRPr>
            </a:lvl1pPr>
          </a:lstStyle>
          <a:p>
            <a:pPr algn="just"/>
            <a:r>
              <a:rPr lang="el-GR" sz="2000" b="1" dirty="0">
                <a:latin typeface="FranklinGothic-Book"/>
              </a:rPr>
              <a:t>Πολλαπλές ηχώ (</a:t>
            </a:r>
            <a:r>
              <a:rPr lang="en-US" sz="2000" b="1" dirty="0">
                <a:latin typeface="FranklinGothic-Book"/>
              </a:rPr>
              <a:t>multiple echoes)</a:t>
            </a:r>
          </a:p>
        </p:txBody>
      </p:sp>
      <p:sp>
        <p:nvSpPr>
          <p:cNvPr id="5" name="Title 2">
            <a:extLst>
              <a:ext uri="{FF2B5EF4-FFF2-40B4-BE49-F238E27FC236}">
                <a16:creationId xmlns:a16="http://schemas.microsoft.com/office/drawing/2014/main" id="{E441D3BF-2E9C-4204-B78A-E4F5CD31B524}"/>
              </a:ext>
            </a:extLst>
          </p:cNvPr>
          <p:cNvSpPr txBox="1">
            <a:spLocks/>
          </p:cNvSpPr>
          <p:nvPr/>
        </p:nvSpPr>
        <p:spPr>
          <a:xfrm>
            <a:off x="209550" y="1431548"/>
            <a:ext cx="8724900" cy="2154436"/>
          </a:xfrm>
          <a:prstGeom prst="rect">
            <a:avLst/>
          </a:prstGeom>
        </p:spPr>
        <p:txBody>
          <a:bodyPr wrap="square" lIns="0" tIns="0" rIns="0" bIns="0">
            <a:spAutoFit/>
          </a:bodyPr>
          <a:lstStyle>
            <a:lvl1pPr>
              <a:defRPr sz="4400" b="0" i="0">
                <a:solidFill>
                  <a:schemeClr val="tx1"/>
                </a:solidFill>
                <a:latin typeface="Arial"/>
                <a:ea typeface="+mj-ea"/>
                <a:cs typeface="Arial"/>
              </a:defRPr>
            </a:lvl1pPr>
          </a:lstStyle>
          <a:p>
            <a:pPr algn="just"/>
            <a:r>
              <a:rPr lang="el-GR" sz="2000" dirty="0">
                <a:latin typeface="FranklinGothic-Book"/>
              </a:rPr>
              <a:t>Οι πολλαπλές ηχώ εμφανίζονται συνήθως όταν κάποιος στόχος ευρίσκεται σε μικρή απόσταση. Η ακτινοβολία προσκρούει στον στόχο, επιστρέφει και ανακλάται στο πλοίο και εκ νέου στον στόχο κοκ. Επειδή σε κάθε ανάκλαση η κεραία δέχεται ακτινοβολία, στον </a:t>
            </a:r>
            <a:r>
              <a:rPr lang="el-GR" sz="2000" dirty="0" err="1">
                <a:latin typeface="FranklinGothic-Book"/>
              </a:rPr>
              <a:t>ενδείκτη</a:t>
            </a:r>
            <a:r>
              <a:rPr lang="el-GR" sz="2000" dirty="0">
                <a:latin typeface="FranklinGothic-Book"/>
              </a:rPr>
              <a:t> εμφανίζεται ο πραγματικός στόχος και στην ίδια διόπτευση σε διπλάσια απόσταση μία </a:t>
            </a:r>
            <a:r>
              <a:rPr lang="el-GR" sz="2000" dirty="0" err="1">
                <a:latin typeface="FranklinGothic-Book"/>
              </a:rPr>
              <a:t>ψευδοηχώ</a:t>
            </a:r>
            <a:r>
              <a:rPr lang="el-GR" sz="2000" dirty="0">
                <a:latin typeface="FranklinGothic-Book"/>
              </a:rPr>
              <a:t>. Εάν επικρατούν ευνοϊκές συνθήκες διαδόσεως, δυνατόν να παρουσιαστεί και δεύτερη ή και τρίτη </a:t>
            </a:r>
            <a:r>
              <a:rPr lang="el-GR" sz="2000" dirty="0" err="1">
                <a:latin typeface="FranklinGothic-Book"/>
              </a:rPr>
              <a:t>ψευδοηχώ</a:t>
            </a:r>
            <a:r>
              <a:rPr lang="el-GR" sz="2000" dirty="0">
                <a:latin typeface="FranklinGothic-Book"/>
              </a:rPr>
              <a:t> στην τριπλάσια, τετραπλάσια κοκ απόσταση, όπως στο σχήμα.</a:t>
            </a:r>
            <a:endParaRPr lang="en-US" sz="2000" dirty="0">
              <a:latin typeface="FranklinGothic-Book"/>
            </a:endParaRPr>
          </a:p>
        </p:txBody>
      </p:sp>
      <p:pic>
        <p:nvPicPr>
          <p:cNvPr id="4" name="Picture 3">
            <a:extLst>
              <a:ext uri="{FF2B5EF4-FFF2-40B4-BE49-F238E27FC236}">
                <a16:creationId xmlns:a16="http://schemas.microsoft.com/office/drawing/2014/main" id="{7129745C-EFEF-4C48-89C8-8C0068AB80E0}"/>
              </a:ext>
            </a:extLst>
          </p:cNvPr>
          <p:cNvPicPr>
            <a:picLocks noChangeAspect="1"/>
          </p:cNvPicPr>
          <p:nvPr/>
        </p:nvPicPr>
        <p:blipFill>
          <a:blip r:embed="rId2"/>
          <a:stretch>
            <a:fillRect/>
          </a:stretch>
        </p:blipFill>
        <p:spPr>
          <a:xfrm>
            <a:off x="1120843" y="3798332"/>
            <a:ext cx="6902314" cy="2526268"/>
          </a:xfrm>
          <a:prstGeom prst="rect">
            <a:avLst/>
          </a:prstGeom>
        </p:spPr>
      </p:pic>
    </p:spTree>
    <p:extLst>
      <p:ext uri="{BB962C8B-B14F-4D97-AF65-F5344CB8AC3E}">
        <p14:creationId xmlns:p14="http://schemas.microsoft.com/office/powerpoint/2010/main" val="41153541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709F353C-0910-42DE-8969-CA34C61D37B3}"/>
              </a:ext>
            </a:extLst>
          </p:cNvPr>
          <p:cNvSpPr>
            <a:spLocks noGrp="1"/>
          </p:cNvSpPr>
          <p:nvPr>
            <p:ph type="title"/>
          </p:nvPr>
        </p:nvSpPr>
        <p:spPr>
          <a:xfrm>
            <a:off x="209550" y="228600"/>
            <a:ext cx="8724900" cy="492443"/>
          </a:xfrm>
        </p:spPr>
        <p:txBody>
          <a:bodyPr/>
          <a:lstStyle/>
          <a:p>
            <a:pPr algn="ctr"/>
            <a:r>
              <a:rPr lang="el-GR" sz="3200" b="1" i="0" u="none" strike="noStrike" baseline="0" dirty="0">
                <a:latin typeface="FranklinGothic-Demi"/>
              </a:rPr>
              <a:t>Παράγοντες </a:t>
            </a:r>
            <a:r>
              <a:rPr lang="el-GR" sz="3200" b="1" i="0" u="none" strike="noStrike" baseline="0" dirty="0" err="1">
                <a:latin typeface="FranklinGothic-Demi"/>
              </a:rPr>
              <a:t>επηρεάζοντες</a:t>
            </a:r>
            <a:r>
              <a:rPr lang="el-GR" sz="3200" b="1" i="0" u="none" strike="noStrike" baseline="0" dirty="0">
                <a:latin typeface="FranklinGothic-Demi"/>
              </a:rPr>
              <a:t> τις επιδόσεις </a:t>
            </a:r>
            <a:r>
              <a:rPr lang="en-US" sz="3200" b="1" i="0" u="none" strike="noStrike" baseline="0" dirty="0">
                <a:latin typeface="FranklinGothic-Demi"/>
              </a:rPr>
              <a:t>RADAR</a:t>
            </a:r>
            <a:endParaRPr lang="en-US" altLang="en-US" sz="3200" b="1" dirty="0">
              <a:solidFill>
                <a:schemeClr val="bg1"/>
              </a:solidFill>
            </a:endParaRPr>
          </a:p>
        </p:txBody>
      </p:sp>
      <p:sp>
        <p:nvSpPr>
          <p:cNvPr id="6" name="Title 2">
            <a:extLst>
              <a:ext uri="{FF2B5EF4-FFF2-40B4-BE49-F238E27FC236}">
                <a16:creationId xmlns:a16="http://schemas.microsoft.com/office/drawing/2014/main" id="{58FE5260-8535-443F-B81A-A550D5417F6B}"/>
              </a:ext>
            </a:extLst>
          </p:cNvPr>
          <p:cNvSpPr txBox="1">
            <a:spLocks/>
          </p:cNvSpPr>
          <p:nvPr/>
        </p:nvSpPr>
        <p:spPr>
          <a:xfrm>
            <a:off x="2743200" y="914400"/>
            <a:ext cx="3657600" cy="304800"/>
          </a:xfrm>
          <a:prstGeom prst="rect">
            <a:avLst/>
          </a:prstGeom>
        </p:spPr>
        <p:txBody>
          <a:bodyPr wrap="square" lIns="0" tIns="0" rIns="0" bIns="0">
            <a:spAutoFit/>
          </a:bodyPr>
          <a:lstStyle>
            <a:lvl1pPr>
              <a:defRPr sz="4400" b="0" i="0">
                <a:solidFill>
                  <a:schemeClr val="tx1"/>
                </a:solidFill>
                <a:latin typeface="Arial"/>
                <a:ea typeface="+mj-ea"/>
                <a:cs typeface="Arial"/>
              </a:defRPr>
            </a:lvl1pPr>
          </a:lstStyle>
          <a:p>
            <a:pPr algn="just"/>
            <a:r>
              <a:rPr lang="el-GR" sz="2000" b="1" dirty="0">
                <a:latin typeface="FranklinGothic-Book"/>
              </a:rPr>
              <a:t>Πολλαπλές ηχώ (</a:t>
            </a:r>
            <a:r>
              <a:rPr lang="en-US" sz="2000" b="1" dirty="0">
                <a:latin typeface="FranklinGothic-Book"/>
              </a:rPr>
              <a:t>multiple echoes)</a:t>
            </a:r>
          </a:p>
        </p:txBody>
      </p:sp>
      <p:sp>
        <p:nvSpPr>
          <p:cNvPr id="5" name="Title 2">
            <a:extLst>
              <a:ext uri="{FF2B5EF4-FFF2-40B4-BE49-F238E27FC236}">
                <a16:creationId xmlns:a16="http://schemas.microsoft.com/office/drawing/2014/main" id="{E441D3BF-2E9C-4204-B78A-E4F5CD31B524}"/>
              </a:ext>
            </a:extLst>
          </p:cNvPr>
          <p:cNvSpPr txBox="1">
            <a:spLocks/>
          </p:cNvSpPr>
          <p:nvPr/>
        </p:nvSpPr>
        <p:spPr>
          <a:xfrm>
            <a:off x="209550" y="1431548"/>
            <a:ext cx="8724900" cy="2308324"/>
          </a:xfrm>
          <a:prstGeom prst="rect">
            <a:avLst/>
          </a:prstGeom>
        </p:spPr>
        <p:txBody>
          <a:bodyPr wrap="square" lIns="0" tIns="0" rIns="0" bIns="0">
            <a:spAutoFit/>
          </a:bodyPr>
          <a:lstStyle>
            <a:lvl1pPr>
              <a:defRPr sz="4400" b="0" i="0">
                <a:solidFill>
                  <a:schemeClr val="tx1"/>
                </a:solidFill>
                <a:latin typeface="Arial"/>
                <a:ea typeface="+mj-ea"/>
                <a:cs typeface="Arial"/>
              </a:defRPr>
            </a:lvl1pPr>
          </a:lstStyle>
          <a:p>
            <a:pPr algn="just"/>
            <a:r>
              <a:rPr lang="el-GR" sz="2000" dirty="0">
                <a:latin typeface="FranklinGothic-Book"/>
              </a:rPr>
              <a:t>Αυτές οι ηχώ, αναγνωρίζονται ευκόλως διότι (α) κείνται επί της αυτής διοπτεύσεως, (β) </a:t>
            </a:r>
            <a:r>
              <a:rPr lang="el-GR" sz="2000" dirty="0" err="1">
                <a:latin typeface="FranklinGothic-Book"/>
              </a:rPr>
              <a:t>ισαπέχουν</a:t>
            </a:r>
            <a:r>
              <a:rPr lang="el-GR" sz="2000" dirty="0">
                <a:latin typeface="FranklinGothic-Book"/>
              </a:rPr>
              <a:t> μεταξύ τους και (γ) η κάθε </a:t>
            </a:r>
            <a:r>
              <a:rPr lang="el-GR" sz="2000" dirty="0" err="1">
                <a:latin typeface="FranklinGothic-Book"/>
              </a:rPr>
              <a:t>ψευδοηχώ</a:t>
            </a:r>
            <a:r>
              <a:rPr lang="el-GR" sz="2000" dirty="0">
                <a:latin typeface="FranklinGothic-Book"/>
              </a:rPr>
              <a:t> εμφανίζεται ασθενέστερη όταν η απόσταση αυξάνει. </a:t>
            </a:r>
          </a:p>
          <a:p>
            <a:pPr algn="just"/>
            <a:endParaRPr lang="el-GR" sz="1000" dirty="0">
              <a:latin typeface="FranklinGothic-Book"/>
            </a:endParaRPr>
          </a:p>
          <a:p>
            <a:pPr algn="just"/>
            <a:r>
              <a:rPr lang="el-GR" sz="2000" dirty="0">
                <a:latin typeface="FranklinGothic-Book"/>
              </a:rPr>
              <a:t>Το φαινόμενο των πολλαπλών ηχώ ελαχιστοποιείται όταν επιλεγεί μικρή διάρκεια παλμού (χαμηλό ποσοστό εκπεμπόμενης ενέργειας). Πάντως</a:t>
            </a:r>
            <a:r>
              <a:rPr lang="en-US" sz="2000" dirty="0">
                <a:latin typeface="FranklinGothic-Book"/>
              </a:rPr>
              <a:t> </a:t>
            </a:r>
            <a:r>
              <a:rPr lang="el-GR" sz="2000" dirty="0">
                <a:latin typeface="FranklinGothic-Book"/>
              </a:rPr>
              <a:t>δεν δημιουργείται αμφιβολία καθόσον η ηχώ του πραγματικού στόχου είναι πάντα η πλησιέστερη και ισχυρότερη.</a:t>
            </a:r>
            <a:endParaRPr lang="en-US" sz="2000" dirty="0">
              <a:latin typeface="FranklinGothic-Book"/>
            </a:endParaRPr>
          </a:p>
        </p:txBody>
      </p:sp>
      <p:pic>
        <p:nvPicPr>
          <p:cNvPr id="4" name="Picture 3">
            <a:extLst>
              <a:ext uri="{FF2B5EF4-FFF2-40B4-BE49-F238E27FC236}">
                <a16:creationId xmlns:a16="http://schemas.microsoft.com/office/drawing/2014/main" id="{7129745C-EFEF-4C48-89C8-8C0068AB80E0}"/>
              </a:ext>
            </a:extLst>
          </p:cNvPr>
          <p:cNvPicPr>
            <a:picLocks noChangeAspect="1"/>
          </p:cNvPicPr>
          <p:nvPr/>
        </p:nvPicPr>
        <p:blipFill>
          <a:blip r:embed="rId2"/>
          <a:stretch>
            <a:fillRect/>
          </a:stretch>
        </p:blipFill>
        <p:spPr>
          <a:xfrm>
            <a:off x="1120843" y="4081009"/>
            <a:ext cx="6902314" cy="2526268"/>
          </a:xfrm>
          <a:prstGeom prst="rect">
            <a:avLst/>
          </a:prstGeom>
        </p:spPr>
      </p:pic>
    </p:spTree>
    <p:extLst>
      <p:ext uri="{BB962C8B-B14F-4D97-AF65-F5344CB8AC3E}">
        <p14:creationId xmlns:p14="http://schemas.microsoft.com/office/powerpoint/2010/main" val="1093854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1000"/>
                                        <p:tgtEl>
                                          <p:spTgt spid="5">
                                            <p:txEl>
                                              <p:pRg st="2" end="2"/>
                                            </p:txEl>
                                          </p:spTgt>
                                        </p:tgtEl>
                                      </p:cBhvr>
                                    </p:animEffect>
                                    <p:anim calcmode="lin" valueType="num">
                                      <p:cBhvr>
                                        <p:cTn id="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709F353C-0910-42DE-8969-CA34C61D37B3}"/>
              </a:ext>
            </a:extLst>
          </p:cNvPr>
          <p:cNvSpPr>
            <a:spLocks noGrp="1"/>
          </p:cNvSpPr>
          <p:nvPr>
            <p:ph type="title"/>
          </p:nvPr>
        </p:nvSpPr>
        <p:spPr>
          <a:xfrm>
            <a:off x="209550" y="228600"/>
            <a:ext cx="8724900" cy="492443"/>
          </a:xfrm>
        </p:spPr>
        <p:txBody>
          <a:bodyPr/>
          <a:lstStyle/>
          <a:p>
            <a:pPr algn="ctr"/>
            <a:r>
              <a:rPr lang="el-GR" sz="3200" b="1" i="0" u="none" strike="noStrike" baseline="0" dirty="0">
                <a:latin typeface="FranklinGothic-Demi"/>
              </a:rPr>
              <a:t>Παράγοντες </a:t>
            </a:r>
            <a:r>
              <a:rPr lang="el-GR" sz="3200" b="1" i="0" u="none" strike="noStrike" baseline="0" dirty="0" err="1">
                <a:latin typeface="FranklinGothic-Demi"/>
              </a:rPr>
              <a:t>επηρεάζοντες</a:t>
            </a:r>
            <a:r>
              <a:rPr lang="el-GR" sz="3200" b="1" i="0" u="none" strike="noStrike" baseline="0" dirty="0">
                <a:latin typeface="FranklinGothic-Demi"/>
              </a:rPr>
              <a:t> τις επιδόσεις </a:t>
            </a:r>
            <a:r>
              <a:rPr lang="en-US" sz="3200" b="1" i="0" u="none" strike="noStrike" baseline="0" dirty="0">
                <a:latin typeface="FranklinGothic-Demi"/>
              </a:rPr>
              <a:t>RADAR</a:t>
            </a:r>
            <a:endParaRPr lang="en-US" altLang="en-US" sz="3200" b="1" dirty="0">
              <a:solidFill>
                <a:schemeClr val="bg1"/>
              </a:solidFill>
            </a:endParaRPr>
          </a:p>
        </p:txBody>
      </p:sp>
      <p:sp>
        <p:nvSpPr>
          <p:cNvPr id="6" name="Title 2">
            <a:extLst>
              <a:ext uri="{FF2B5EF4-FFF2-40B4-BE49-F238E27FC236}">
                <a16:creationId xmlns:a16="http://schemas.microsoft.com/office/drawing/2014/main" id="{58FE5260-8535-443F-B81A-A550D5417F6B}"/>
              </a:ext>
            </a:extLst>
          </p:cNvPr>
          <p:cNvSpPr txBox="1">
            <a:spLocks/>
          </p:cNvSpPr>
          <p:nvPr/>
        </p:nvSpPr>
        <p:spPr>
          <a:xfrm>
            <a:off x="1676400" y="914400"/>
            <a:ext cx="5486400" cy="307777"/>
          </a:xfrm>
          <a:prstGeom prst="rect">
            <a:avLst/>
          </a:prstGeom>
        </p:spPr>
        <p:txBody>
          <a:bodyPr wrap="square" lIns="0" tIns="0" rIns="0" bIns="0">
            <a:spAutoFit/>
          </a:bodyPr>
          <a:lstStyle>
            <a:lvl1pPr>
              <a:defRPr sz="4400" b="0" i="0">
                <a:solidFill>
                  <a:schemeClr val="tx1"/>
                </a:solidFill>
                <a:latin typeface="Arial"/>
                <a:ea typeface="+mj-ea"/>
                <a:cs typeface="Arial"/>
              </a:defRPr>
            </a:lvl1pPr>
          </a:lstStyle>
          <a:p>
            <a:pPr algn="just"/>
            <a:r>
              <a:rPr lang="el-GR" sz="2000" b="1" dirty="0">
                <a:latin typeface="FranklinGothic-Book"/>
              </a:rPr>
              <a:t>Ψευδοηχώ από πλευρικούς λοβούς (</a:t>
            </a:r>
            <a:r>
              <a:rPr lang="el-GR" sz="2000" b="1" dirty="0" err="1">
                <a:latin typeface="FranklinGothic-Book"/>
              </a:rPr>
              <a:t>side</a:t>
            </a:r>
            <a:r>
              <a:rPr lang="el-GR" sz="2000" b="1" dirty="0">
                <a:latin typeface="FranklinGothic-Book"/>
              </a:rPr>
              <a:t> </a:t>
            </a:r>
            <a:r>
              <a:rPr lang="el-GR" sz="2000" b="1" dirty="0" err="1">
                <a:latin typeface="FranklinGothic-Book"/>
              </a:rPr>
              <a:t>echoes</a:t>
            </a:r>
            <a:r>
              <a:rPr lang="el-GR" sz="2000" b="1" dirty="0">
                <a:latin typeface="FranklinGothic-Book"/>
              </a:rPr>
              <a:t>)</a:t>
            </a:r>
            <a:endParaRPr lang="en-US" sz="2000" b="1" dirty="0">
              <a:latin typeface="FranklinGothic-Book"/>
            </a:endParaRPr>
          </a:p>
        </p:txBody>
      </p:sp>
      <p:sp>
        <p:nvSpPr>
          <p:cNvPr id="5" name="Title 2">
            <a:extLst>
              <a:ext uri="{FF2B5EF4-FFF2-40B4-BE49-F238E27FC236}">
                <a16:creationId xmlns:a16="http://schemas.microsoft.com/office/drawing/2014/main" id="{E441D3BF-2E9C-4204-B78A-E4F5CD31B524}"/>
              </a:ext>
            </a:extLst>
          </p:cNvPr>
          <p:cNvSpPr txBox="1">
            <a:spLocks/>
          </p:cNvSpPr>
          <p:nvPr/>
        </p:nvSpPr>
        <p:spPr>
          <a:xfrm>
            <a:off x="209550" y="1431548"/>
            <a:ext cx="8724900" cy="1723549"/>
          </a:xfrm>
          <a:prstGeom prst="rect">
            <a:avLst/>
          </a:prstGeom>
        </p:spPr>
        <p:txBody>
          <a:bodyPr wrap="square" lIns="0" tIns="0" rIns="0" bIns="0">
            <a:spAutoFit/>
          </a:bodyPr>
          <a:lstStyle>
            <a:lvl1pPr>
              <a:defRPr sz="4400" b="0" i="0">
                <a:solidFill>
                  <a:schemeClr val="tx1"/>
                </a:solidFill>
                <a:latin typeface="Arial"/>
                <a:ea typeface="+mj-ea"/>
                <a:cs typeface="Arial"/>
              </a:defRPr>
            </a:lvl1pPr>
          </a:lstStyle>
          <a:p>
            <a:pPr algn="just"/>
            <a:r>
              <a:rPr lang="el-GR" sz="2000" dirty="0">
                <a:latin typeface="FranklinGothic-Book"/>
              </a:rPr>
              <a:t>Οι </a:t>
            </a:r>
            <a:r>
              <a:rPr lang="el-GR" sz="2000" dirty="0" err="1">
                <a:latin typeface="FranklinGothic-Book"/>
              </a:rPr>
              <a:t>ψευδοηχώ</a:t>
            </a:r>
            <a:r>
              <a:rPr lang="el-GR" sz="2000" dirty="0">
                <a:latin typeface="FranklinGothic-Book"/>
              </a:rPr>
              <a:t> αυτές εμφανίζονται σε μικρές αποστάσεις εξ αιτίας διαφυγής της ακτινοβολίας από πλευρικούς λοβούς. </a:t>
            </a:r>
          </a:p>
          <a:p>
            <a:pPr algn="just"/>
            <a:endParaRPr lang="el-GR" sz="1200" dirty="0">
              <a:latin typeface="FranklinGothic-Book"/>
            </a:endParaRPr>
          </a:p>
          <a:p>
            <a:pPr algn="just"/>
            <a:r>
              <a:rPr lang="el-GR" sz="2000" dirty="0">
                <a:latin typeface="FranklinGothic-Book"/>
              </a:rPr>
              <a:t>Για στόχους σε μεγάλες αποστάσεις, η ακτινοβολία η οποία διαφεύγει από τους πλευρικούς λοβούς, δεν είναι αρκετά ισχυρή για να προκαλέσει την εμφάνιση </a:t>
            </a:r>
            <a:r>
              <a:rPr lang="el-GR" sz="2000" dirty="0" err="1">
                <a:latin typeface="FranklinGothic-Book"/>
              </a:rPr>
              <a:t>ψευδοηχώ</a:t>
            </a:r>
            <a:r>
              <a:rPr lang="el-GR" sz="2000" dirty="0">
                <a:latin typeface="FranklinGothic-Book"/>
              </a:rPr>
              <a:t>. </a:t>
            </a:r>
            <a:endParaRPr lang="en-US" sz="2000" dirty="0">
              <a:latin typeface="FranklinGothic-Book"/>
            </a:endParaRPr>
          </a:p>
        </p:txBody>
      </p:sp>
      <p:pic>
        <p:nvPicPr>
          <p:cNvPr id="3" name="Picture 2">
            <a:extLst>
              <a:ext uri="{FF2B5EF4-FFF2-40B4-BE49-F238E27FC236}">
                <a16:creationId xmlns:a16="http://schemas.microsoft.com/office/drawing/2014/main" id="{A1C68396-A07E-4499-A2FE-C91BE408BE4C}"/>
              </a:ext>
            </a:extLst>
          </p:cNvPr>
          <p:cNvPicPr>
            <a:picLocks noChangeAspect="1"/>
          </p:cNvPicPr>
          <p:nvPr/>
        </p:nvPicPr>
        <p:blipFill>
          <a:blip r:embed="rId2"/>
          <a:stretch>
            <a:fillRect/>
          </a:stretch>
        </p:blipFill>
        <p:spPr>
          <a:xfrm>
            <a:off x="2165106" y="3557671"/>
            <a:ext cx="4813788" cy="2781300"/>
          </a:xfrm>
          <a:prstGeom prst="rect">
            <a:avLst/>
          </a:prstGeom>
        </p:spPr>
      </p:pic>
    </p:spTree>
    <p:extLst>
      <p:ext uri="{BB962C8B-B14F-4D97-AF65-F5344CB8AC3E}">
        <p14:creationId xmlns:p14="http://schemas.microsoft.com/office/powerpoint/2010/main" val="3751586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1000"/>
                                        <p:tgtEl>
                                          <p:spTgt spid="5">
                                            <p:txEl>
                                              <p:pRg st="2" end="2"/>
                                            </p:txEl>
                                          </p:spTgt>
                                        </p:tgtEl>
                                      </p:cBhvr>
                                    </p:animEffect>
                                    <p:anim calcmode="lin" valueType="num">
                                      <p:cBhvr>
                                        <p:cTn id="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709F353C-0910-42DE-8969-CA34C61D37B3}"/>
              </a:ext>
            </a:extLst>
          </p:cNvPr>
          <p:cNvSpPr>
            <a:spLocks noGrp="1"/>
          </p:cNvSpPr>
          <p:nvPr>
            <p:ph type="title"/>
          </p:nvPr>
        </p:nvSpPr>
        <p:spPr>
          <a:xfrm>
            <a:off x="209550" y="228600"/>
            <a:ext cx="8724900" cy="492443"/>
          </a:xfrm>
        </p:spPr>
        <p:txBody>
          <a:bodyPr/>
          <a:lstStyle/>
          <a:p>
            <a:pPr algn="ctr"/>
            <a:r>
              <a:rPr lang="el-GR" sz="3200" b="1" i="0" u="none" strike="noStrike" baseline="0" dirty="0">
                <a:latin typeface="FranklinGothic-Demi"/>
              </a:rPr>
              <a:t>Παράγοντες </a:t>
            </a:r>
            <a:r>
              <a:rPr lang="el-GR" sz="3200" b="1" i="0" u="none" strike="noStrike" baseline="0" dirty="0" err="1">
                <a:latin typeface="FranklinGothic-Demi"/>
              </a:rPr>
              <a:t>επηρεάζοντες</a:t>
            </a:r>
            <a:r>
              <a:rPr lang="el-GR" sz="3200" b="1" i="0" u="none" strike="noStrike" baseline="0" dirty="0">
                <a:latin typeface="FranklinGothic-Demi"/>
              </a:rPr>
              <a:t> τις επιδόσεις </a:t>
            </a:r>
            <a:r>
              <a:rPr lang="en-US" sz="3200" b="1" i="0" u="none" strike="noStrike" baseline="0" dirty="0">
                <a:latin typeface="FranklinGothic-Demi"/>
              </a:rPr>
              <a:t>RADAR</a:t>
            </a:r>
            <a:endParaRPr lang="en-US" altLang="en-US" sz="3200" b="1" dirty="0">
              <a:solidFill>
                <a:schemeClr val="bg1"/>
              </a:solidFill>
            </a:endParaRPr>
          </a:p>
        </p:txBody>
      </p:sp>
      <p:sp>
        <p:nvSpPr>
          <p:cNvPr id="6" name="Title 2">
            <a:extLst>
              <a:ext uri="{FF2B5EF4-FFF2-40B4-BE49-F238E27FC236}">
                <a16:creationId xmlns:a16="http://schemas.microsoft.com/office/drawing/2014/main" id="{58FE5260-8535-443F-B81A-A550D5417F6B}"/>
              </a:ext>
            </a:extLst>
          </p:cNvPr>
          <p:cNvSpPr txBox="1">
            <a:spLocks/>
          </p:cNvSpPr>
          <p:nvPr/>
        </p:nvSpPr>
        <p:spPr>
          <a:xfrm>
            <a:off x="209550" y="1295400"/>
            <a:ext cx="8724900" cy="820738"/>
          </a:xfrm>
          <a:prstGeom prst="rect">
            <a:avLst/>
          </a:prstGeom>
        </p:spPr>
        <p:txBody>
          <a:bodyPr wrap="square" lIns="0" tIns="0" rIns="0" bIns="0">
            <a:spAutoFit/>
          </a:bodyPr>
          <a:lstStyle>
            <a:lvl1pPr>
              <a:defRPr sz="4400" b="0" i="0">
                <a:solidFill>
                  <a:schemeClr val="tx1"/>
                </a:solidFill>
                <a:latin typeface="Arial"/>
                <a:ea typeface="+mj-ea"/>
                <a:cs typeface="Arial"/>
              </a:defRPr>
            </a:lvl1pPr>
          </a:lstStyle>
          <a:p>
            <a:pPr algn="l"/>
            <a:r>
              <a:rPr lang="el-GR" sz="2000" b="0" i="0" u="none" strike="noStrike" baseline="0" dirty="0">
                <a:latin typeface="FranklinGothic-Book"/>
              </a:rPr>
              <a:t>Η ακτινοβολία ραντάρ διαθλάται ελάχιστα προς την επιφάνεια της γης υπό ομαλές ατμοσφαιρικές συνθήκες,</a:t>
            </a:r>
            <a:r>
              <a:rPr lang="en-US" sz="2000" b="0" i="0" u="none" strike="noStrike" baseline="0" dirty="0">
                <a:latin typeface="FranklinGothic-Book"/>
              </a:rPr>
              <a:t> </a:t>
            </a:r>
            <a:r>
              <a:rPr lang="el-GR" sz="2000" b="0" i="0" u="none" strike="noStrike" baseline="0" dirty="0">
                <a:latin typeface="FranklinGothic-Book"/>
              </a:rPr>
              <a:t>αυξάνοντας τον οπτικό ορίζοντα περίπου 10%</a:t>
            </a:r>
            <a:r>
              <a:rPr lang="en-US" sz="2000" b="0" i="0" u="none" strike="noStrike" baseline="0" dirty="0">
                <a:latin typeface="FranklinGothic-Book"/>
              </a:rPr>
              <a:t>.</a:t>
            </a:r>
          </a:p>
          <a:p>
            <a:pPr algn="l"/>
            <a:endParaRPr lang="el-GR" sz="2000" baseline="-25000" dirty="0">
              <a:latin typeface="FranklinGothic-Book"/>
            </a:endParaRPr>
          </a:p>
        </p:txBody>
      </p:sp>
      <p:pic>
        <p:nvPicPr>
          <p:cNvPr id="3" name="Picture 2">
            <a:extLst>
              <a:ext uri="{FF2B5EF4-FFF2-40B4-BE49-F238E27FC236}">
                <a16:creationId xmlns:a16="http://schemas.microsoft.com/office/drawing/2014/main" id="{A3F24025-4781-499C-A104-2B10790BADEB}"/>
              </a:ext>
            </a:extLst>
          </p:cNvPr>
          <p:cNvPicPr>
            <a:picLocks noChangeAspect="1"/>
          </p:cNvPicPr>
          <p:nvPr/>
        </p:nvPicPr>
        <p:blipFill>
          <a:blip r:embed="rId2"/>
          <a:stretch>
            <a:fillRect/>
          </a:stretch>
        </p:blipFill>
        <p:spPr>
          <a:xfrm>
            <a:off x="1295400" y="2466975"/>
            <a:ext cx="5819775" cy="1924050"/>
          </a:xfrm>
          <a:prstGeom prst="rect">
            <a:avLst/>
          </a:prstGeom>
        </p:spPr>
      </p:pic>
      <p:sp>
        <p:nvSpPr>
          <p:cNvPr id="7" name="TextBox 6">
            <a:extLst>
              <a:ext uri="{FF2B5EF4-FFF2-40B4-BE49-F238E27FC236}">
                <a16:creationId xmlns:a16="http://schemas.microsoft.com/office/drawing/2014/main" id="{6C2FAEEB-42BF-48C6-913B-B64B698D70F0}"/>
              </a:ext>
            </a:extLst>
          </p:cNvPr>
          <p:cNvSpPr txBox="1"/>
          <p:nvPr/>
        </p:nvSpPr>
        <p:spPr>
          <a:xfrm>
            <a:off x="209550" y="4546937"/>
            <a:ext cx="8934450" cy="1754326"/>
          </a:xfrm>
          <a:prstGeom prst="rect">
            <a:avLst/>
          </a:prstGeom>
          <a:noFill/>
        </p:spPr>
        <p:txBody>
          <a:bodyPr wrap="square">
            <a:spAutoFit/>
          </a:bodyPr>
          <a:lstStyle/>
          <a:p>
            <a:pPr algn="l"/>
            <a:r>
              <a:rPr lang="el-GR" sz="1800" b="0" i="0" u="none" strike="noStrike" baseline="0" dirty="0">
                <a:latin typeface="FranklinGothic-Book"/>
              </a:rPr>
              <a:t>Οι ομαλές ατμοσφαιρικές συνθήκες προσδιορίζουν την κατανομή της θερμοκρασίας, της βαρομετρικής</a:t>
            </a:r>
            <a:r>
              <a:rPr lang="en-US" sz="1800" b="0" i="0" u="none" strike="noStrike" baseline="0" dirty="0">
                <a:latin typeface="FranklinGothic-Book"/>
              </a:rPr>
              <a:t> </a:t>
            </a:r>
            <a:r>
              <a:rPr lang="el-GR" sz="1800" b="0" i="0" u="none" strike="noStrike" baseline="0" dirty="0">
                <a:latin typeface="FranklinGothic-Book"/>
              </a:rPr>
              <a:t>πιέσεως και της σχετικής υγρασίας σε διάφορα ύψη ως ακολούθως:</a:t>
            </a:r>
            <a:endParaRPr lang="en-US" sz="1800" b="0" i="0" u="none" strike="noStrike" baseline="0" dirty="0">
              <a:latin typeface="FranklinGothic-Book"/>
            </a:endParaRPr>
          </a:p>
          <a:p>
            <a:pPr algn="l"/>
            <a:endParaRPr lang="el-GR" sz="1800" b="0" i="0" u="none" strike="noStrike" baseline="0" dirty="0">
              <a:latin typeface="FranklinGothic-Book"/>
            </a:endParaRPr>
          </a:p>
          <a:p>
            <a:pPr algn="l"/>
            <a:r>
              <a:rPr lang="el-GR" sz="1800" b="0" i="0" u="none" strike="noStrike" baseline="0" dirty="0">
                <a:latin typeface="FranklinGothic-Book"/>
              </a:rPr>
              <a:t>- Πίεση: 1013 m </a:t>
            </a:r>
            <a:r>
              <a:rPr lang="el-GR" sz="1800" b="0" i="0" u="none" strike="noStrike" baseline="0" dirty="0" err="1">
                <a:latin typeface="FranklinGothic-Book"/>
              </a:rPr>
              <a:t>bars</a:t>
            </a:r>
            <a:r>
              <a:rPr lang="el-GR" sz="1800" b="0" i="0" u="none" strike="noStrike" baseline="0" dirty="0">
                <a:latin typeface="FranklinGothic-Book"/>
              </a:rPr>
              <a:t> στην επιφάνεια της θαλάσσης, μειούμενη 36 </a:t>
            </a:r>
            <a:r>
              <a:rPr lang="el-GR" sz="1800" b="0" i="0" u="none" strike="noStrike" baseline="0" dirty="0" err="1">
                <a:latin typeface="FranklinGothic-Book"/>
              </a:rPr>
              <a:t>mbars</a:t>
            </a:r>
            <a:r>
              <a:rPr lang="el-GR" sz="1800" b="0" i="0" u="none" strike="noStrike" baseline="0" dirty="0">
                <a:latin typeface="FranklinGothic-Book"/>
              </a:rPr>
              <a:t> ανά 1000 </a:t>
            </a:r>
            <a:r>
              <a:rPr lang="el-GR" sz="1800" b="0" i="0" u="none" strike="noStrike" baseline="0" dirty="0" err="1">
                <a:latin typeface="FranklinGothic-Book"/>
              </a:rPr>
              <a:t>ft</a:t>
            </a:r>
            <a:r>
              <a:rPr lang="en-US" sz="1800" b="0" i="0" u="none" strike="noStrike" baseline="0" dirty="0">
                <a:latin typeface="FranklinGothic-Book"/>
              </a:rPr>
              <a:t> </a:t>
            </a:r>
            <a:r>
              <a:rPr lang="el-GR" sz="1800" b="0" i="0" u="none" strike="noStrike" baseline="0" dirty="0">
                <a:latin typeface="FranklinGothic-Book"/>
              </a:rPr>
              <a:t>ύψους</a:t>
            </a:r>
          </a:p>
          <a:p>
            <a:pPr algn="l"/>
            <a:r>
              <a:rPr lang="el-GR" sz="1800" b="0" i="0" u="none" strike="noStrike" baseline="0" dirty="0">
                <a:latin typeface="FranklinGothic-Book"/>
              </a:rPr>
              <a:t>- Θερμοκρασία: 15 C στην επιφάνεια της θαλάσσης, μειούμενη 2C ανά 1000 </a:t>
            </a:r>
            <a:r>
              <a:rPr lang="el-GR" sz="1800" b="0" i="0" u="none" strike="noStrike" baseline="0" dirty="0" err="1">
                <a:latin typeface="FranklinGothic-Book"/>
              </a:rPr>
              <a:t>ft</a:t>
            </a:r>
            <a:r>
              <a:rPr lang="el-GR" sz="1800" b="0" i="0" u="none" strike="noStrike" baseline="0" dirty="0">
                <a:latin typeface="FranklinGothic-Book"/>
              </a:rPr>
              <a:t> ύψους</a:t>
            </a:r>
          </a:p>
          <a:p>
            <a:pPr algn="l"/>
            <a:r>
              <a:rPr lang="el-GR" sz="1800" b="0" i="0" u="none" strike="noStrike" baseline="0" dirty="0">
                <a:latin typeface="FranklinGothic-Book"/>
              </a:rPr>
              <a:t>- Σχετική υγρασία: 60% σταθερή σε όλα τα ύψη</a:t>
            </a:r>
            <a:endParaRPr lang="en-US" dirty="0"/>
          </a:p>
        </p:txBody>
      </p:sp>
    </p:spTree>
    <p:extLst>
      <p:ext uri="{BB962C8B-B14F-4D97-AF65-F5344CB8AC3E}">
        <p14:creationId xmlns:p14="http://schemas.microsoft.com/office/powerpoint/2010/main" val="1256824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fade">
                                      <p:cBhvr>
                                        <p:cTn id="12" dur="1000"/>
                                        <p:tgtEl>
                                          <p:spTgt spid="7">
                                            <p:txEl>
                                              <p:pRg st="2" end="2"/>
                                            </p:txEl>
                                          </p:spTgt>
                                        </p:tgtEl>
                                      </p:cBhvr>
                                    </p:animEffect>
                                    <p:anim calcmode="lin" valueType="num">
                                      <p:cBhvr>
                                        <p:cTn id="13"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7">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Effect transition="in" filter="fade">
                                      <p:cBhvr>
                                        <p:cTn id="17" dur="1000"/>
                                        <p:tgtEl>
                                          <p:spTgt spid="7">
                                            <p:txEl>
                                              <p:pRg st="3" end="3"/>
                                            </p:txEl>
                                          </p:spTgt>
                                        </p:tgtEl>
                                      </p:cBhvr>
                                    </p:animEffect>
                                    <p:anim calcmode="lin" valueType="num">
                                      <p:cBhvr>
                                        <p:cTn id="18"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7">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7">
                                            <p:txEl>
                                              <p:pRg st="4" end="4"/>
                                            </p:txEl>
                                          </p:spTgt>
                                        </p:tgtEl>
                                        <p:attrNameLst>
                                          <p:attrName>style.visibility</p:attrName>
                                        </p:attrNameLst>
                                      </p:cBhvr>
                                      <p:to>
                                        <p:strVal val="visible"/>
                                      </p:to>
                                    </p:set>
                                    <p:animEffect transition="in" filter="fade">
                                      <p:cBhvr>
                                        <p:cTn id="22" dur="1000"/>
                                        <p:tgtEl>
                                          <p:spTgt spid="7">
                                            <p:txEl>
                                              <p:pRg st="4" end="4"/>
                                            </p:txEl>
                                          </p:spTgt>
                                        </p:tgtEl>
                                      </p:cBhvr>
                                    </p:animEffect>
                                    <p:anim calcmode="lin" valueType="num">
                                      <p:cBhvr>
                                        <p:cTn id="23"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CE333-F2ED-43B5-A2B7-88BACDFDB818}"/>
              </a:ext>
            </a:extLst>
          </p:cNvPr>
          <p:cNvSpPr>
            <a:spLocks noGrp="1"/>
          </p:cNvSpPr>
          <p:nvPr>
            <p:ph type="ctrTitle"/>
          </p:nvPr>
        </p:nvSpPr>
        <p:spPr>
          <a:xfrm>
            <a:off x="1219200" y="152400"/>
            <a:ext cx="7010400" cy="1231106"/>
          </a:xfrm>
        </p:spPr>
        <p:txBody>
          <a:bodyPr/>
          <a:lstStyle/>
          <a:p>
            <a:pPr algn="ctr"/>
            <a:r>
              <a:rPr lang="el-GR" sz="4000" dirty="0"/>
              <a:t>Τέλος Μαθήματος 2.1 - </a:t>
            </a:r>
            <a:r>
              <a:rPr lang="el-GR" sz="4000" dirty="0">
                <a:solidFill>
                  <a:schemeClr val="tx1"/>
                </a:solidFill>
              </a:rPr>
              <a:t>Παράγοντες Επιρροής </a:t>
            </a:r>
            <a:r>
              <a:rPr lang="en-US" sz="4000" dirty="0">
                <a:solidFill>
                  <a:schemeClr val="tx1"/>
                </a:solidFill>
              </a:rPr>
              <a:t>RADAR</a:t>
            </a:r>
            <a:endParaRPr lang="en-US" sz="4000" dirty="0"/>
          </a:p>
        </p:txBody>
      </p:sp>
      <p:sp>
        <p:nvSpPr>
          <p:cNvPr id="35" name="Slide Number Placeholder 34">
            <a:extLst>
              <a:ext uri="{FF2B5EF4-FFF2-40B4-BE49-F238E27FC236}">
                <a16:creationId xmlns:a16="http://schemas.microsoft.com/office/drawing/2014/main" id="{9CA45C28-36F0-4441-9B7A-93CA001595CE}"/>
              </a:ext>
            </a:extLst>
          </p:cNvPr>
          <p:cNvSpPr>
            <a:spLocks noGrp="1"/>
          </p:cNvSpPr>
          <p:nvPr>
            <p:ph type="sldNum" sz="quarter" idx="7"/>
          </p:nvPr>
        </p:nvSpPr>
        <p:spPr/>
        <p:txBody>
          <a:bodyPr/>
          <a:lstStyle/>
          <a:p>
            <a:pPr marL="114300">
              <a:lnSpc>
                <a:spcPts val="1240"/>
              </a:lnSpc>
            </a:pPr>
            <a:fld id="{81D60167-4931-47E6-BA6A-407CBD079E47}" type="slidenum">
              <a:rPr lang="en-US" spc="-60" smtClean="0">
                <a:solidFill>
                  <a:srgbClr val="000000"/>
                </a:solidFill>
              </a:rPr>
              <a:t>30</a:t>
            </a:fld>
            <a:endParaRPr lang="en-US" spc="-60" dirty="0">
              <a:solidFill>
                <a:srgbClr val="000000"/>
              </a:solidFill>
            </a:endParaRPr>
          </a:p>
        </p:txBody>
      </p:sp>
      <p:pic>
        <p:nvPicPr>
          <p:cNvPr id="6" name="Picture 5" descr="A close up of a logo&#10;&#10;Description automatically generated">
            <a:extLst>
              <a:ext uri="{FF2B5EF4-FFF2-40B4-BE49-F238E27FC236}">
                <a16:creationId xmlns:a16="http://schemas.microsoft.com/office/drawing/2014/main" id="{D552FEAA-A372-48BF-9169-F22639138F84}"/>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666999" y="1981200"/>
            <a:ext cx="3810000" cy="3810000"/>
          </a:xfrm>
          <a:prstGeom prst="rect">
            <a:avLst/>
          </a:prstGeom>
        </p:spPr>
      </p:pic>
    </p:spTree>
    <p:extLst>
      <p:ext uri="{BB962C8B-B14F-4D97-AF65-F5344CB8AC3E}">
        <p14:creationId xmlns:p14="http://schemas.microsoft.com/office/powerpoint/2010/main" val="3111855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709F353C-0910-42DE-8969-CA34C61D37B3}"/>
              </a:ext>
            </a:extLst>
          </p:cNvPr>
          <p:cNvSpPr>
            <a:spLocks noGrp="1"/>
          </p:cNvSpPr>
          <p:nvPr>
            <p:ph type="title"/>
          </p:nvPr>
        </p:nvSpPr>
        <p:spPr>
          <a:xfrm>
            <a:off x="209550" y="228600"/>
            <a:ext cx="8724900" cy="492443"/>
          </a:xfrm>
        </p:spPr>
        <p:txBody>
          <a:bodyPr/>
          <a:lstStyle/>
          <a:p>
            <a:pPr algn="ctr"/>
            <a:r>
              <a:rPr lang="el-GR" sz="3200" b="1" i="0" u="none" strike="noStrike" baseline="0" dirty="0">
                <a:latin typeface="FranklinGothic-Demi"/>
              </a:rPr>
              <a:t>Παράγοντες </a:t>
            </a:r>
            <a:r>
              <a:rPr lang="el-GR" sz="3200" b="1" i="0" u="none" strike="noStrike" baseline="0" dirty="0" err="1">
                <a:latin typeface="FranklinGothic-Demi"/>
              </a:rPr>
              <a:t>επηρεάζοντες</a:t>
            </a:r>
            <a:r>
              <a:rPr lang="el-GR" sz="3200" b="1" i="0" u="none" strike="noStrike" baseline="0" dirty="0">
                <a:latin typeface="FranklinGothic-Demi"/>
              </a:rPr>
              <a:t> τις επιδόσεις </a:t>
            </a:r>
            <a:r>
              <a:rPr lang="en-US" sz="3200" b="1" i="0" u="none" strike="noStrike" baseline="0" dirty="0">
                <a:latin typeface="FranklinGothic-Demi"/>
              </a:rPr>
              <a:t>RADAR</a:t>
            </a:r>
            <a:endParaRPr lang="en-US" altLang="en-US" sz="3200" b="1" dirty="0">
              <a:solidFill>
                <a:schemeClr val="bg1"/>
              </a:solidFill>
            </a:endParaRPr>
          </a:p>
        </p:txBody>
      </p:sp>
      <p:sp>
        <p:nvSpPr>
          <p:cNvPr id="6" name="Title 2">
            <a:extLst>
              <a:ext uri="{FF2B5EF4-FFF2-40B4-BE49-F238E27FC236}">
                <a16:creationId xmlns:a16="http://schemas.microsoft.com/office/drawing/2014/main" id="{58FE5260-8535-443F-B81A-A550D5417F6B}"/>
              </a:ext>
            </a:extLst>
          </p:cNvPr>
          <p:cNvSpPr txBox="1">
            <a:spLocks/>
          </p:cNvSpPr>
          <p:nvPr/>
        </p:nvSpPr>
        <p:spPr>
          <a:xfrm>
            <a:off x="209550" y="1295400"/>
            <a:ext cx="8724900" cy="4001095"/>
          </a:xfrm>
          <a:prstGeom prst="rect">
            <a:avLst/>
          </a:prstGeom>
        </p:spPr>
        <p:txBody>
          <a:bodyPr wrap="square" lIns="0" tIns="0" rIns="0" bIns="0">
            <a:spAutoFit/>
          </a:bodyPr>
          <a:lstStyle>
            <a:lvl1pPr>
              <a:defRPr sz="4400" b="0" i="0">
                <a:solidFill>
                  <a:schemeClr val="tx1"/>
                </a:solidFill>
                <a:latin typeface="Arial"/>
                <a:ea typeface="+mj-ea"/>
                <a:cs typeface="Arial"/>
              </a:defRPr>
            </a:lvl1pPr>
          </a:lstStyle>
          <a:p>
            <a:pPr algn="just"/>
            <a:r>
              <a:rPr lang="el-GR" sz="2000" b="0" i="0" u="none" strike="noStrike" baseline="0" dirty="0">
                <a:latin typeface="FranklinGothic-Book"/>
              </a:rPr>
              <a:t>Ωστόσο, στόχοι σε μεγαλύτερες αποστάσεις εντοπίζονται, εάν τμήματα των ανακλαστικών τους επιφανειών</a:t>
            </a:r>
            <a:r>
              <a:rPr lang="en-US" sz="2000" b="0" i="0" u="none" strike="noStrike" baseline="0" dirty="0">
                <a:latin typeface="FranklinGothic-Book"/>
              </a:rPr>
              <a:t> </a:t>
            </a:r>
            <a:r>
              <a:rPr lang="el-GR" sz="2000" b="0" i="0" u="none" strike="noStrike" baseline="0" dirty="0">
                <a:latin typeface="FranklinGothic-Book"/>
              </a:rPr>
              <a:t>εκτείνονται υπεράνω του ορίζοντα. Από το σχήμα φαίνεται ότι ο εντοπισμός στόχων πέρα από τον</a:t>
            </a:r>
            <a:r>
              <a:rPr lang="en-US" sz="2000" b="0" i="0" u="none" strike="noStrike" baseline="0" dirty="0">
                <a:latin typeface="FranklinGothic-Book"/>
              </a:rPr>
              <a:t> </a:t>
            </a:r>
            <a:r>
              <a:rPr lang="el-GR" sz="2000" b="0" i="0" u="none" strike="noStrike" baseline="0" dirty="0">
                <a:latin typeface="FranklinGothic-Book"/>
              </a:rPr>
              <a:t>ορίζοντα εξαρτάται και από το ύψος τους μετρούμενο από την επιφάνεια της θαλάσσης. Επομένως η</a:t>
            </a:r>
            <a:r>
              <a:rPr lang="en-US" sz="2000" b="0" i="0" u="none" strike="noStrike" baseline="0" dirty="0">
                <a:latin typeface="FranklinGothic-Book"/>
              </a:rPr>
              <a:t> </a:t>
            </a:r>
            <a:r>
              <a:rPr lang="el-GR" sz="2000" b="0" i="0" u="none" strike="noStrike" baseline="0" dirty="0">
                <a:latin typeface="FranklinGothic-Book"/>
              </a:rPr>
              <a:t>θεωρητική μέγιστη απόσταση εντοπισμού ‘</a:t>
            </a:r>
            <a:r>
              <a:rPr lang="el-GR" sz="2000" b="0" i="0" u="none" strike="noStrike" baseline="0" dirty="0" err="1">
                <a:latin typeface="FranklinGothic-Book"/>
              </a:rPr>
              <a:t>Rd</a:t>
            </a:r>
            <a:r>
              <a:rPr lang="el-GR" sz="2000" b="0" i="0" u="none" strike="noStrike" baseline="0" dirty="0">
                <a:latin typeface="FranklinGothic-Book"/>
              </a:rPr>
              <a:t>’ επί τη βάσει του ύψους κεραίας και ύψους στόχου δίδεται</a:t>
            </a:r>
            <a:r>
              <a:rPr lang="en-US" sz="2000" b="0" i="0" u="none" strike="noStrike" baseline="0" dirty="0">
                <a:latin typeface="FranklinGothic-Book"/>
              </a:rPr>
              <a:t> </a:t>
            </a:r>
            <a:r>
              <a:rPr lang="el-GR" sz="2000" b="0" i="0" u="none" strike="noStrike" baseline="0" dirty="0">
                <a:latin typeface="FranklinGothic-Book"/>
              </a:rPr>
              <a:t>κατά προσέγγιση από τις σχέσεις:</a:t>
            </a:r>
            <a:endParaRPr lang="en-US" sz="2000" b="0" i="0" u="none" strike="noStrike" baseline="0" dirty="0">
              <a:latin typeface="FranklinGothic-Book"/>
            </a:endParaRPr>
          </a:p>
          <a:p>
            <a:pPr algn="just"/>
            <a:endParaRPr lang="en-US" sz="2000" dirty="0">
              <a:latin typeface="FranklinGothic-Book"/>
            </a:endParaRPr>
          </a:p>
          <a:p>
            <a:pPr algn="just"/>
            <a:endParaRPr lang="en-US" sz="2000" b="0" i="0" u="none" strike="noStrike" baseline="0" dirty="0">
              <a:latin typeface="FranklinGothic-Book"/>
            </a:endParaRPr>
          </a:p>
          <a:p>
            <a:pPr algn="just"/>
            <a:endParaRPr lang="en-US" sz="2000" dirty="0">
              <a:latin typeface="FranklinGothic-Book"/>
            </a:endParaRPr>
          </a:p>
          <a:p>
            <a:pPr algn="just"/>
            <a:r>
              <a:rPr lang="el-GR" sz="2000" b="0" i="0" u="none" strike="noStrike" baseline="0" dirty="0">
                <a:latin typeface="FranklinGothic-Book"/>
              </a:rPr>
              <a:t>όπου ‘h’ και ‘Η’, τα ύψη της κεραίας και του στόχου αντίστοιχα σε πόδια (</a:t>
            </a:r>
            <a:r>
              <a:rPr lang="el-GR" sz="2000" b="0" i="0" u="none" strike="noStrike" baseline="0" dirty="0" err="1">
                <a:latin typeface="FranklinGothic-Book"/>
              </a:rPr>
              <a:t>ft</a:t>
            </a:r>
            <a:r>
              <a:rPr lang="el-GR" sz="2000" b="0" i="0" u="none" strike="noStrike" baseline="0" dirty="0">
                <a:latin typeface="FranklinGothic-Book"/>
              </a:rPr>
              <a:t>) ή σε μέτρα (m). Η απόσταση</a:t>
            </a:r>
            <a:r>
              <a:rPr lang="en-US" sz="2000" b="0" i="0" u="none" strike="noStrike" baseline="0" dirty="0">
                <a:latin typeface="FranklinGothic-Book"/>
              </a:rPr>
              <a:t> </a:t>
            </a:r>
            <a:r>
              <a:rPr lang="el-GR" sz="2000" b="0" i="0" u="none" strike="noStrike" baseline="0" dirty="0">
                <a:latin typeface="FranklinGothic-Book"/>
              </a:rPr>
              <a:t>‘</a:t>
            </a:r>
            <a:r>
              <a:rPr lang="el-GR" sz="2000" b="0" i="0" u="none" strike="noStrike" baseline="0" dirty="0" err="1">
                <a:latin typeface="FranklinGothic-Book"/>
              </a:rPr>
              <a:t>Rd</a:t>
            </a:r>
            <a:r>
              <a:rPr lang="el-GR" sz="2000" b="0" i="0" u="none" strike="noStrike" baseline="0" dirty="0">
                <a:latin typeface="FranklinGothic-Book"/>
              </a:rPr>
              <a:t>’ δίδεται πάντοτε σε </a:t>
            </a:r>
            <a:r>
              <a:rPr lang="el-GR" sz="2000" b="0" i="0" u="none" strike="noStrike" baseline="0" dirty="0" err="1">
                <a:latin typeface="FranklinGothic-Book"/>
              </a:rPr>
              <a:t>nm</a:t>
            </a:r>
            <a:r>
              <a:rPr lang="el-GR" sz="2000" b="0" i="0" u="none" strike="noStrike" baseline="0" dirty="0">
                <a:latin typeface="FranklinGothic-Book"/>
              </a:rPr>
              <a:t>.</a:t>
            </a:r>
            <a:endParaRPr lang="en-US" sz="2000" b="0" i="0" u="none" strike="noStrike" baseline="0" dirty="0">
              <a:latin typeface="FranklinGothic-Book"/>
            </a:endParaRPr>
          </a:p>
          <a:p>
            <a:pPr algn="just"/>
            <a:endParaRPr lang="en-US" sz="2000" dirty="0">
              <a:latin typeface="FranklinGothic-Book"/>
            </a:endParaRPr>
          </a:p>
          <a:p>
            <a:pPr algn="just"/>
            <a:endParaRPr lang="en-US" sz="2000" dirty="0">
              <a:latin typeface="FranklinGothic-Book"/>
            </a:endParaRPr>
          </a:p>
        </p:txBody>
      </p:sp>
      <p:pic>
        <p:nvPicPr>
          <p:cNvPr id="4" name="Picture 3">
            <a:extLst>
              <a:ext uri="{FF2B5EF4-FFF2-40B4-BE49-F238E27FC236}">
                <a16:creationId xmlns:a16="http://schemas.microsoft.com/office/drawing/2014/main" id="{E020102D-CA1B-43FF-BD4F-CD14FB365142}"/>
              </a:ext>
            </a:extLst>
          </p:cNvPr>
          <p:cNvPicPr>
            <a:picLocks noChangeAspect="1"/>
          </p:cNvPicPr>
          <p:nvPr/>
        </p:nvPicPr>
        <p:blipFill>
          <a:blip r:embed="rId2"/>
          <a:stretch>
            <a:fillRect/>
          </a:stretch>
        </p:blipFill>
        <p:spPr>
          <a:xfrm>
            <a:off x="2076450" y="3167062"/>
            <a:ext cx="4991100" cy="523875"/>
          </a:xfrm>
          <a:prstGeom prst="rect">
            <a:avLst/>
          </a:prstGeom>
        </p:spPr>
      </p:pic>
      <p:pic>
        <p:nvPicPr>
          <p:cNvPr id="8" name="Picture 7">
            <a:extLst>
              <a:ext uri="{FF2B5EF4-FFF2-40B4-BE49-F238E27FC236}">
                <a16:creationId xmlns:a16="http://schemas.microsoft.com/office/drawing/2014/main" id="{0CD495D3-44C7-4276-83F2-C74F07875137}"/>
              </a:ext>
            </a:extLst>
          </p:cNvPr>
          <p:cNvPicPr>
            <a:picLocks noChangeAspect="1"/>
          </p:cNvPicPr>
          <p:nvPr/>
        </p:nvPicPr>
        <p:blipFill>
          <a:blip r:embed="rId3"/>
          <a:stretch>
            <a:fillRect/>
          </a:stretch>
        </p:blipFill>
        <p:spPr>
          <a:xfrm>
            <a:off x="490537" y="4829175"/>
            <a:ext cx="8162925" cy="1800225"/>
          </a:xfrm>
          <a:prstGeom prst="rect">
            <a:avLst/>
          </a:prstGeom>
        </p:spPr>
      </p:pic>
    </p:spTree>
    <p:extLst>
      <p:ext uri="{BB962C8B-B14F-4D97-AF65-F5344CB8AC3E}">
        <p14:creationId xmlns:p14="http://schemas.microsoft.com/office/powerpoint/2010/main" val="3395476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6">
                                            <p:txEl>
                                              <p:pRg st="4" end="4"/>
                                            </p:txEl>
                                          </p:spTgt>
                                        </p:tgtEl>
                                        <p:attrNameLst>
                                          <p:attrName>style.visibility</p:attrName>
                                        </p:attrNameLst>
                                      </p:cBhvr>
                                      <p:to>
                                        <p:strVal val="visible"/>
                                      </p:to>
                                    </p:set>
                                    <p:animEffect transition="in" filter="fade">
                                      <p:cBhvr>
                                        <p:cTn id="12" dur="1000"/>
                                        <p:tgtEl>
                                          <p:spTgt spid="6">
                                            <p:txEl>
                                              <p:pRg st="4" end="4"/>
                                            </p:txEl>
                                          </p:spTgt>
                                        </p:tgtEl>
                                      </p:cBhvr>
                                    </p:animEffect>
                                    <p:anim calcmode="lin" valueType="num">
                                      <p:cBhvr>
                                        <p:cTn id="13"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709F353C-0910-42DE-8969-CA34C61D37B3}"/>
              </a:ext>
            </a:extLst>
          </p:cNvPr>
          <p:cNvSpPr>
            <a:spLocks noGrp="1"/>
          </p:cNvSpPr>
          <p:nvPr>
            <p:ph type="title"/>
          </p:nvPr>
        </p:nvSpPr>
        <p:spPr>
          <a:xfrm>
            <a:off x="209550" y="228600"/>
            <a:ext cx="8724900" cy="492443"/>
          </a:xfrm>
        </p:spPr>
        <p:txBody>
          <a:bodyPr/>
          <a:lstStyle/>
          <a:p>
            <a:pPr algn="ctr"/>
            <a:r>
              <a:rPr lang="el-GR" sz="3200" b="1" i="0" u="none" strike="noStrike" baseline="0" dirty="0">
                <a:latin typeface="FranklinGothic-Demi"/>
              </a:rPr>
              <a:t>Παράγοντες </a:t>
            </a:r>
            <a:r>
              <a:rPr lang="el-GR" sz="3200" b="1" i="0" u="none" strike="noStrike" baseline="0" dirty="0" err="1">
                <a:latin typeface="FranklinGothic-Demi"/>
              </a:rPr>
              <a:t>επηρεάζοντες</a:t>
            </a:r>
            <a:r>
              <a:rPr lang="el-GR" sz="3200" b="1" i="0" u="none" strike="noStrike" baseline="0" dirty="0">
                <a:latin typeface="FranklinGothic-Demi"/>
              </a:rPr>
              <a:t> τις επιδόσεις </a:t>
            </a:r>
            <a:r>
              <a:rPr lang="en-US" sz="3200" b="1" i="0" u="none" strike="noStrike" baseline="0" dirty="0">
                <a:latin typeface="FranklinGothic-Demi"/>
              </a:rPr>
              <a:t>RADAR</a:t>
            </a:r>
            <a:endParaRPr lang="en-US" altLang="en-US" sz="3200" b="1" dirty="0">
              <a:solidFill>
                <a:schemeClr val="bg1"/>
              </a:solidFill>
            </a:endParaRPr>
          </a:p>
        </p:txBody>
      </p:sp>
      <p:sp>
        <p:nvSpPr>
          <p:cNvPr id="6" name="Title 2">
            <a:extLst>
              <a:ext uri="{FF2B5EF4-FFF2-40B4-BE49-F238E27FC236}">
                <a16:creationId xmlns:a16="http://schemas.microsoft.com/office/drawing/2014/main" id="{58FE5260-8535-443F-B81A-A550D5417F6B}"/>
              </a:ext>
            </a:extLst>
          </p:cNvPr>
          <p:cNvSpPr txBox="1">
            <a:spLocks/>
          </p:cNvSpPr>
          <p:nvPr/>
        </p:nvSpPr>
        <p:spPr>
          <a:xfrm>
            <a:off x="209550" y="1295400"/>
            <a:ext cx="8724900" cy="4308872"/>
          </a:xfrm>
          <a:prstGeom prst="rect">
            <a:avLst/>
          </a:prstGeom>
        </p:spPr>
        <p:txBody>
          <a:bodyPr wrap="square" lIns="0" tIns="0" rIns="0" bIns="0">
            <a:spAutoFit/>
          </a:bodyPr>
          <a:lstStyle>
            <a:lvl1pPr>
              <a:defRPr sz="4400" b="0" i="0">
                <a:solidFill>
                  <a:schemeClr val="tx1"/>
                </a:solidFill>
                <a:latin typeface="Arial"/>
                <a:ea typeface="+mj-ea"/>
                <a:cs typeface="Arial"/>
              </a:defRPr>
            </a:lvl1pPr>
          </a:lstStyle>
          <a:p>
            <a:pPr algn="just"/>
            <a:r>
              <a:rPr lang="el-GR" sz="2000" b="0" i="0" u="none" strike="noStrike" baseline="0" dirty="0">
                <a:latin typeface="FranklinGothic-Book"/>
              </a:rPr>
              <a:t>Θεωρητικά φαίνεται να αυξάνεται η απόσταση εντοπισμού με την αύξηση του ύψους της κεραίας. Στην</a:t>
            </a:r>
            <a:r>
              <a:rPr lang="en-US" sz="2000" b="0" i="0" u="none" strike="noStrike" baseline="0" dirty="0">
                <a:latin typeface="FranklinGothic-Book"/>
              </a:rPr>
              <a:t> </a:t>
            </a:r>
            <a:r>
              <a:rPr lang="el-GR" sz="2000" b="0" i="0" u="none" strike="noStrike" baseline="0" dirty="0">
                <a:latin typeface="FranklinGothic-Book"/>
              </a:rPr>
              <a:t>πράξη όμως, τίθεται ένα όριο πέρα από το οποίο περαιτέρω αύξηση του ύψους της κεραίας δεν συνιστάται,</a:t>
            </a:r>
            <a:r>
              <a:rPr lang="en-US" sz="2000" b="0" i="0" u="none" strike="noStrike" baseline="0" dirty="0">
                <a:latin typeface="FranklinGothic-Book"/>
              </a:rPr>
              <a:t> </a:t>
            </a:r>
            <a:r>
              <a:rPr lang="el-GR" sz="2000" b="0" i="0" u="none" strike="noStrike" baseline="0" dirty="0">
                <a:latin typeface="FranklinGothic-Book"/>
              </a:rPr>
              <a:t>ενώ οι αρνητικές επιπτώσεις από την αύξηση του μήκους της γραμμής μεταφοράς δεν είναι αμελητέες. </a:t>
            </a:r>
            <a:endParaRPr lang="en-US" sz="2000" b="0" i="0" u="none" strike="noStrike" baseline="0" dirty="0">
              <a:latin typeface="FranklinGothic-Book"/>
            </a:endParaRPr>
          </a:p>
          <a:p>
            <a:pPr algn="just"/>
            <a:endParaRPr lang="en-US" sz="2000" dirty="0">
              <a:latin typeface="FranklinGothic-Book"/>
            </a:endParaRPr>
          </a:p>
          <a:p>
            <a:pPr algn="just"/>
            <a:r>
              <a:rPr lang="el-GR" sz="2000" b="0" i="0" u="none" strike="noStrike" baseline="0" dirty="0">
                <a:latin typeface="FranklinGothic-Book"/>
              </a:rPr>
              <a:t>Από</a:t>
            </a:r>
            <a:r>
              <a:rPr lang="en-US" sz="2000" b="0" i="0" u="none" strike="noStrike" baseline="0" dirty="0">
                <a:latin typeface="FranklinGothic-Book"/>
              </a:rPr>
              <a:t> </a:t>
            </a:r>
            <a:r>
              <a:rPr lang="el-GR" sz="2000" b="0" i="0" u="none" strike="noStrike" baseline="0" dirty="0">
                <a:latin typeface="FranklinGothic-Book"/>
              </a:rPr>
              <a:t>τις </a:t>
            </a:r>
            <a:r>
              <a:rPr lang="el-GR" sz="2000" dirty="0">
                <a:latin typeface="FranklinGothic-Book"/>
              </a:rPr>
              <a:t>προηγούμενες</a:t>
            </a:r>
            <a:r>
              <a:rPr lang="el-GR" sz="2000" b="0" i="0" u="none" strike="noStrike" baseline="0" dirty="0">
                <a:latin typeface="FranklinGothic-Book"/>
              </a:rPr>
              <a:t> σχέσεις φαίνεται ότι για διπλασιασμό της αποστάσεως ορίζοντα, το ύψος της κεραίας πρέπει</a:t>
            </a:r>
            <a:r>
              <a:rPr lang="en-US" sz="2000" b="0" i="0" u="none" strike="noStrike" baseline="0" dirty="0">
                <a:latin typeface="FranklinGothic-Book"/>
              </a:rPr>
              <a:t> </a:t>
            </a:r>
            <a:r>
              <a:rPr lang="el-GR" sz="2000" b="0" i="0" u="none" strike="noStrike" baseline="0" dirty="0">
                <a:latin typeface="FranklinGothic-Book"/>
              </a:rPr>
              <a:t>να τετραπλασιαστεί. Με ύψος κεραίας 16 m, η απόσταση ορίζοντα είναι 2,22 * 4 = 8,88 </a:t>
            </a:r>
            <a:r>
              <a:rPr lang="el-GR" sz="2000" b="0" i="0" u="none" strike="noStrike" baseline="0" dirty="0" err="1">
                <a:latin typeface="FranklinGothic-Book"/>
              </a:rPr>
              <a:t>nm</a:t>
            </a:r>
            <a:r>
              <a:rPr lang="el-GR" sz="2000" b="0" i="0" u="none" strike="noStrike" baseline="0" dirty="0">
                <a:latin typeface="FranklinGothic-Book"/>
              </a:rPr>
              <a:t>. Διπλασιασμός της αποστάσεως ορίζοντα (στα 17,76 </a:t>
            </a:r>
            <a:r>
              <a:rPr lang="el-GR" sz="2000" b="0" i="0" u="none" strike="noStrike" baseline="0" dirty="0" err="1">
                <a:latin typeface="FranklinGothic-Book"/>
              </a:rPr>
              <a:t>nm</a:t>
            </a:r>
            <a:r>
              <a:rPr lang="el-GR" sz="2000" b="0" i="0" u="none" strike="noStrike" baseline="0" dirty="0">
                <a:latin typeface="FranklinGothic-Book"/>
              </a:rPr>
              <a:t>) θεωρητικά επιτυγχάνεται με ύψος κεραίας (17,76 / 2,22)</a:t>
            </a:r>
            <a:r>
              <a:rPr lang="el-GR" sz="2000" b="0" i="0" u="none" strike="noStrike" baseline="30000" dirty="0">
                <a:latin typeface="FranklinGothic-Book"/>
              </a:rPr>
              <a:t>2</a:t>
            </a:r>
            <a:r>
              <a:rPr lang="el-GR" sz="2000" b="0" i="0" u="none" strike="noStrike" baseline="0" dirty="0">
                <a:latin typeface="FranklinGothic-Book"/>
              </a:rPr>
              <a:t> =</a:t>
            </a:r>
            <a:r>
              <a:rPr lang="en-US" sz="2000" b="0" i="0" u="none" strike="noStrike" baseline="0" dirty="0">
                <a:latin typeface="FranklinGothic-Book"/>
              </a:rPr>
              <a:t> </a:t>
            </a:r>
            <a:r>
              <a:rPr lang="el-GR" sz="2000" b="0" i="0" u="none" strike="noStrike" baseline="0" dirty="0">
                <a:latin typeface="FranklinGothic-Book"/>
              </a:rPr>
              <a:t>64 m (πρακτικά ανέφικτο).</a:t>
            </a:r>
            <a:endParaRPr lang="en-US" sz="2000" dirty="0">
              <a:latin typeface="FranklinGothic-Book"/>
            </a:endParaRPr>
          </a:p>
          <a:p>
            <a:pPr algn="just"/>
            <a:endParaRPr lang="en-US" sz="2000" b="0" i="0" u="none" strike="noStrike" baseline="0" dirty="0">
              <a:latin typeface="FranklinGothic-Book"/>
            </a:endParaRPr>
          </a:p>
          <a:p>
            <a:pPr algn="just"/>
            <a:endParaRPr lang="en-US" sz="2000" dirty="0">
              <a:latin typeface="FranklinGothic-Book"/>
            </a:endParaRPr>
          </a:p>
          <a:p>
            <a:pPr algn="just"/>
            <a:endParaRPr lang="en-US" sz="2000" dirty="0">
              <a:latin typeface="FranklinGothic-Book"/>
            </a:endParaRPr>
          </a:p>
        </p:txBody>
      </p:sp>
    </p:spTree>
    <p:extLst>
      <p:ext uri="{BB962C8B-B14F-4D97-AF65-F5344CB8AC3E}">
        <p14:creationId xmlns:p14="http://schemas.microsoft.com/office/powerpoint/2010/main" val="1239356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fade">
                                      <p:cBhvr>
                                        <p:cTn id="7" dur="1000"/>
                                        <p:tgtEl>
                                          <p:spTgt spid="6">
                                            <p:txEl>
                                              <p:pRg st="2" end="2"/>
                                            </p:txEl>
                                          </p:spTgt>
                                        </p:tgtEl>
                                      </p:cBhvr>
                                    </p:animEffect>
                                    <p:anim calcmode="lin" valueType="num">
                                      <p:cBhvr>
                                        <p:cTn id="8"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709F353C-0910-42DE-8969-CA34C61D37B3}"/>
              </a:ext>
            </a:extLst>
          </p:cNvPr>
          <p:cNvSpPr>
            <a:spLocks noGrp="1"/>
          </p:cNvSpPr>
          <p:nvPr>
            <p:ph type="title"/>
          </p:nvPr>
        </p:nvSpPr>
        <p:spPr>
          <a:xfrm>
            <a:off x="209550" y="228600"/>
            <a:ext cx="8724900" cy="492443"/>
          </a:xfrm>
        </p:spPr>
        <p:txBody>
          <a:bodyPr/>
          <a:lstStyle/>
          <a:p>
            <a:pPr algn="ctr"/>
            <a:r>
              <a:rPr lang="el-GR" sz="3200" b="1" i="0" u="none" strike="noStrike" baseline="0" dirty="0">
                <a:latin typeface="FranklinGothic-Demi"/>
              </a:rPr>
              <a:t>Παράγοντες </a:t>
            </a:r>
            <a:r>
              <a:rPr lang="el-GR" sz="3200" b="1" i="0" u="none" strike="noStrike" baseline="0" dirty="0" err="1">
                <a:latin typeface="FranklinGothic-Demi"/>
              </a:rPr>
              <a:t>επηρεάζοντες</a:t>
            </a:r>
            <a:r>
              <a:rPr lang="el-GR" sz="3200" b="1" i="0" u="none" strike="noStrike" baseline="0" dirty="0">
                <a:latin typeface="FranklinGothic-Demi"/>
              </a:rPr>
              <a:t> τις επιδόσεις </a:t>
            </a:r>
            <a:r>
              <a:rPr lang="en-US" sz="3200" b="1" i="0" u="none" strike="noStrike" baseline="0" dirty="0">
                <a:latin typeface="FranklinGothic-Demi"/>
              </a:rPr>
              <a:t>RADAR</a:t>
            </a:r>
            <a:endParaRPr lang="en-US" altLang="en-US" sz="3200" b="1" dirty="0">
              <a:solidFill>
                <a:schemeClr val="bg1"/>
              </a:solidFill>
            </a:endParaRPr>
          </a:p>
        </p:txBody>
      </p:sp>
      <p:sp>
        <p:nvSpPr>
          <p:cNvPr id="6" name="Title 2">
            <a:extLst>
              <a:ext uri="{FF2B5EF4-FFF2-40B4-BE49-F238E27FC236}">
                <a16:creationId xmlns:a16="http://schemas.microsoft.com/office/drawing/2014/main" id="{58FE5260-8535-443F-B81A-A550D5417F6B}"/>
              </a:ext>
            </a:extLst>
          </p:cNvPr>
          <p:cNvSpPr txBox="1">
            <a:spLocks/>
          </p:cNvSpPr>
          <p:nvPr/>
        </p:nvSpPr>
        <p:spPr>
          <a:xfrm>
            <a:off x="212008" y="990600"/>
            <a:ext cx="8724900" cy="2462213"/>
          </a:xfrm>
          <a:prstGeom prst="rect">
            <a:avLst/>
          </a:prstGeom>
        </p:spPr>
        <p:txBody>
          <a:bodyPr wrap="square" lIns="0" tIns="0" rIns="0" bIns="0">
            <a:spAutoFit/>
          </a:bodyPr>
          <a:lstStyle>
            <a:lvl1pPr>
              <a:defRPr sz="4400" b="0" i="0">
                <a:solidFill>
                  <a:schemeClr val="tx1"/>
                </a:solidFill>
                <a:latin typeface="Arial"/>
                <a:ea typeface="+mj-ea"/>
                <a:cs typeface="Arial"/>
              </a:defRPr>
            </a:lvl1pPr>
          </a:lstStyle>
          <a:p>
            <a:pPr algn="just"/>
            <a:r>
              <a:rPr lang="el-GR" sz="2000" b="0" i="0" u="none" strike="noStrike" baseline="0" dirty="0">
                <a:latin typeface="FranklinGothic-Book"/>
              </a:rPr>
              <a:t>Από το σχήμα φαίνεται ότι αν και εντοπίζονται στόχοι πέραν του ορίζοντα για το ύψος κεραίας, δεν σημαίνει ότι στόχοι σε πλησιέστερες αποστάσεις οπωσδήποτε εντοπίζονται. Στο σχήμα, ηχώ από υπερκείμενες επιφάνειες εδάφους εντοπίζονται, αλλά δεν υπάρχει δυνατότητα εντοπισμού των στόχων σε εγγύτερη απόσταση. Για ένα πλοίο στο οποίο η κεραία είναι τοποθετημένη σε ύψος 16 m, η απόσταση ορίζοντα είναι 8,88 </a:t>
            </a:r>
            <a:r>
              <a:rPr lang="el-GR" sz="2000" b="0" i="0" u="none" strike="noStrike" baseline="0" dirty="0" err="1">
                <a:latin typeface="FranklinGothic-Book"/>
              </a:rPr>
              <a:t>nm</a:t>
            </a:r>
            <a:r>
              <a:rPr lang="el-GR" sz="2000" b="0" i="0" u="none" strike="noStrike" baseline="0" dirty="0">
                <a:latin typeface="FranklinGothic-Book"/>
              </a:rPr>
              <a:t>. </a:t>
            </a:r>
          </a:p>
          <a:p>
            <a:pPr algn="just"/>
            <a:endParaRPr lang="el-GR" sz="2000" dirty="0">
              <a:latin typeface="FranklinGothic-Book"/>
            </a:endParaRPr>
          </a:p>
          <a:p>
            <a:pPr algn="just"/>
            <a:endParaRPr lang="en-US" sz="2000" dirty="0">
              <a:latin typeface="FranklinGothic-Book"/>
            </a:endParaRPr>
          </a:p>
        </p:txBody>
      </p:sp>
      <p:pic>
        <p:nvPicPr>
          <p:cNvPr id="5" name="Picture 4">
            <a:extLst>
              <a:ext uri="{FF2B5EF4-FFF2-40B4-BE49-F238E27FC236}">
                <a16:creationId xmlns:a16="http://schemas.microsoft.com/office/drawing/2014/main" id="{0937FADF-A41B-4812-B2A1-755EA241F72D}"/>
              </a:ext>
            </a:extLst>
          </p:cNvPr>
          <p:cNvPicPr>
            <a:picLocks noChangeAspect="1"/>
          </p:cNvPicPr>
          <p:nvPr/>
        </p:nvPicPr>
        <p:blipFill>
          <a:blip r:embed="rId2"/>
          <a:stretch>
            <a:fillRect/>
          </a:stretch>
        </p:blipFill>
        <p:spPr>
          <a:xfrm>
            <a:off x="490537" y="3702705"/>
            <a:ext cx="8162925" cy="1800225"/>
          </a:xfrm>
          <a:prstGeom prst="rect">
            <a:avLst/>
          </a:prstGeom>
        </p:spPr>
      </p:pic>
    </p:spTree>
    <p:extLst>
      <p:ext uri="{BB962C8B-B14F-4D97-AF65-F5344CB8AC3E}">
        <p14:creationId xmlns:p14="http://schemas.microsoft.com/office/powerpoint/2010/main" val="41338998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709F353C-0910-42DE-8969-CA34C61D37B3}"/>
              </a:ext>
            </a:extLst>
          </p:cNvPr>
          <p:cNvSpPr>
            <a:spLocks noGrp="1"/>
          </p:cNvSpPr>
          <p:nvPr>
            <p:ph type="title"/>
          </p:nvPr>
        </p:nvSpPr>
        <p:spPr>
          <a:xfrm>
            <a:off x="209550" y="228600"/>
            <a:ext cx="8724900" cy="492443"/>
          </a:xfrm>
        </p:spPr>
        <p:txBody>
          <a:bodyPr/>
          <a:lstStyle/>
          <a:p>
            <a:pPr algn="ctr"/>
            <a:r>
              <a:rPr lang="el-GR" sz="3200" b="1" i="0" u="none" strike="noStrike" baseline="0" dirty="0">
                <a:latin typeface="FranklinGothic-Demi"/>
              </a:rPr>
              <a:t>Παράγοντες </a:t>
            </a:r>
            <a:r>
              <a:rPr lang="el-GR" sz="3200" b="1" i="0" u="none" strike="noStrike" baseline="0" dirty="0" err="1">
                <a:latin typeface="FranklinGothic-Demi"/>
              </a:rPr>
              <a:t>επηρεάζοντες</a:t>
            </a:r>
            <a:r>
              <a:rPr lang="el-GR" sz="3200" b="1" i="0" u="none" strike="noStrike" baseline="0" dirty="0">
                <a:latin typeface="FranklinGothic-Demi"/>
              </a:rPr>
              <a:t> τις επιδόσεις </a:t>
            </a:r>
            <a:r>
              <a:rPr lang="en-US" sz="3200" b="1" i="0" u="none" strike="noStrike" baseline="0" dirty="0">
                <a:latin typeface="FranklinGothic-Demi"/>
              </a:rPr>
              <a:t>RADAR</a:t>
            </a:r>
            <a:endParaRPr lang="en-US" altLang="en-US" sz="3200" b="1" dirty="0">
              <a:solidFill>
                <a:schemeClr val="bg1"/>
              </a:solidFill>
            </a:endParaRPr>
          </a:p>
        </p:txBody>
      </p:sp>
      <p:sp>
        <p:nvSpPr>
          <p:cNvPr id="6" name="Title 2">
            <a:extLst>
              <a:ext uri="{FF2B5EF4-FFF2-40B4-BE49-F238E27FC236}">
                <a16:creationId xmlns:a16="http://schemas.microsoft.com/office/drawing/2014/main" id="{58FE5260-8535-443F-B81A-A550D5417F6B}"/>
              </a:ext>
            </a:extLst>
          </p:cNvPr>
          <p:cNvSpPr txBox="1">
            <a:spLocks/>
          </p:cNvSpPr>
          <p:nvPr/>
        </p:nvSpPr>
        <p:spPr>
          <a:xfrm>
            <a:off x="212008" y="990600"/>
            <a:ext cx="8724900" cy="4001095"/>
          </a:xfrm>
          <a:prstGeom prst="rect">
            <a:avLst/>
          </a:prstGeom>
        </p:spPr>
        <p:txBody>
          <a:bodyPr wrap="square" lIns="0" tIns="0" rIns="0" bIns="0">
            <a:spAutoFit/>
          </a:bodyPr>
          <a:lstStyle>
            <a:lvl1pPr>
              <a:defRPr sz="4400" b="0" i="0">
                <a:solidFill>
                  <a:schemeClr val="tx1"/>
                </a:solidFill>
                <a:latin typeface="Arial"/>
                <a:ea typeface="+mj-ea"/>
                <a:cs typeface="Arial"/>
              </a:defRPr>
            </a:lvl1pPr>
          </a:lstStyle>
          <a:p>
            <a:pPr algn="just"/>
            <a:r>
              <a:rPr lang="el-GR" sz="2000" b="0" i="0" u="none" strike="noStrike" baseline="0" dirty="0">
                <a:latin typeface="FranklinGothic-Book"/>
              </a:rPr>
              <a:t>Τούτο σημαίνει ότι εάν κάποιος στόχος εντοπίζεται πέρα από τα 8,88 </a:t>
            </a:r>
            <a:r>
              <a:rPr lang="el-GR" sz="2000" b="0" i="0" u="none" strike="noStrike" baseline="0" dirty="0" err="1">
                <a:latin typeface="FranklinGothic-Book"/>
              </a:rPr>
              <a:t>nm</a:t>
            </a:r>
            <a:r>
              <a:rPr lang="el-GR" sz="2000" b="0" i="0" u="none" strike="noStrike" baseline="0" dirty="0">
                <a:latin typeface="FranklinGothic-Book"/>
              </a:rPr>
              <a:t>, πρέπει να θεωρηθεί ότι έχει ανακλαστικές επιφάνειες εκτεινόμενες σε κάποιο ύψος από την επιφάνεια της θαλάσσης. </a:t>
            </a:r>
            <a:endParaRPr lang="en-US" sz="2000" b="0" i="0" u="none" strike="noStrike" baseline="0" dirty="0">
              <a:latin typeface="FranklinGothic-Book"/>
            </a:endParaRPr>
          </a:p>
          <a:p>
            <a:pPr algn="just"/>
            <a:endParaRPr lang="en-US" sz="2000" dirty="0">
              <a:latin typeface="FranklinGothic-Book"/>
            </a:endParaRPr>
          </a:p>
          <a:p>
            <a:pPr algn="just"/>
            <a:r>
              <a:rPr lang="el-GR" sz="2000" b="0" i="0" u="none" strike="noStrike" baseline="0" dirty="0">
                <a:latin typeface="FranklinGothic-Book"/>
              </a:rPr>
              <a:t>Η θεωρητική απόσταση εντοπισμού μίας απότομης βραχώδους ακτής ύψους 64 m, για ύψος κεραίας 16 m</a:t>
            </a:r>
            <a:r>
              <a:rPr lang="en-US" sz="2000" b="0" i="0" u="none" strike="noStrike" baseline="0" dirty="0">
                <a:latin typeface="FranklinGothic-Book"/>
              </a:rPr>
              <a:t>,</a:t>
            </a:r>
            <a:r>
              <a:rPr lang="el-GR" sz="2000" b="0" i="0" u="none" strike="noStrike" baseline="0" dirty="0">
                <a:latin typeface="FranklinGothic-Book"/>
              </a:rPr>
              <a:t> είναι 2,22 * 8 + 2,22 * 4 = 26,64 </a:t>
            </a:r>
            <a:r>
              <a:rPr lang="el-GR" sz="2000" b="0" i="0" u="none" strike="noStrike" baseline="0" dirty="0" err="1">
                <a:latin typeface="FranklinGothic-Book"/>
              </a:rPr>
              <a:t>nm</a:t>
            </a:r>
            <a:r>
              <a:rPr lang="el-GR" sz="2000" b="0" i="0" u="none" strike="noStrike" baseline="0" dirty="0">
                <a:latin typeface="FranklinGothic-Book"/>
              </a:rPr>
              <a:t> </a:t>
            </a:r>
            <a:r>
              <a:rPr lang="en-US" sz="2000" b="0" i="0" u="none" strike="noStrike" baseline="0" dirty="0">
                <a:latin typeface="FranklinGothic-Book"/>
              </a:rPr>
              <a:t>(</a:t>
            </a:r>
            <a:r>
              <a:rPr lang="el-GR" sz="2000" b="0" i="0" u="none" strike="noStrike" baseline="0" dirty="0">
                <a:latin typeface="FranklinGothic-Book"/>
              </a:rPr>
              <a:t>υπό ομαλές ατμοσφαιρικές συνθήκες</a:t>
            </a:r>
            <a:r>
              <a:rPr lang="en-US" sz="2000" b="0" i="0" u="none" strike="noStrike" baseline="0" dirty="0">
                <a:latin typeface="FranklinGothic-Book"/>
              </a:rPr>
              <a:t>)</a:t>
            </a:r>
            <a:r>
              <a:rPr lang="el-GR" sz="2000" b="0" i="0" u="none" strike="noStrike" baseline="0" dirty="0">
                <a:latin typeface="FranklinGothic-Book"/>
              </a:rPr>
              <a:t>.</a:t>
            </a:r>
          </a:p>
          <a:p>
            <a:pPr algn="just"/>
            <a:endParaRPr lang="el-GR" sz="2000" b="0" i="0" u="none" strike="noStrike" baseline="0" dirty="0">
              <a:latin typeface="FranklinGothic-Book"/>
            </a:endParaRPr>
          </a:p>
          <a:p>
            <a:pPr algn="just"/>
            <a:r>
              <a:rPr lang="el-GR" sz="2000" b="0" i="0" u="none" strike="noStrike" baseline="0" dirty="0">
                <a:latin typeface="FranklinGothic-Book"/>
              </a:rPr>
              <a:t>Ας υποτεθεί ότι ένα πλοίο με ύψος κεραίας 16 m, εντοπίζει ξηρά σε απόσταση 20 </a:t>
            </a:r>
            <a:r>
              <a:rPr lang="el-GR" sz="2000" b="0" i="0" u="none" strike="noStrike" baseline="0" dirty="0" err="1">
                <a:latin typeface="FranklinGothic-Book"/>
              </a:rPr>
              <a:t>nm</a:t>
            </a:r>
            <a:r>
              <a:rPr lang="el-GR" sz="2000" b="0" i="0" u="none" strike="noStrike" baseline="0" dirty="0">
                <a:latin typeface="FranklinGothic-Book"/>
              </a:rPr>
              <a:t>. Τούτο σημαίνει ότι η ηχώ προέρχεται από σημεία της ξηράς τα οποία έχουν ύψος τουλάχιστον:</a:t>
            </a:r>
            <a:endParaRPr lang="en-US" sz="2000" b="0" i="0" u="none" strike="noStrike" baseline="0" dirty="0">
              <a:latin typeface="FranklinGothic-Book"/>
            </a:endParaRPr>
          </a:p>
          <a:p>
            <a:pPr algn="just"/>
            <a:endParaRPr lang="en-US" sz="2000" dirty="0">
              <a:latin typeface="FranklinGothic-Book"/>
            </a:endParaRPr>
          </a:p>
          <a:p>
            <a:pPr algn="just"/>
            <a:endParaRPr lang="en-US" sz="2000" dirty="0">
              <a:latin typeface="FranklinGothic-Book"/>
            </a:endParaRPr>
          </a:p>
        </p:txBody>
      </p:sp>
      <p:pic>
        <p:nvPicPr>
          <p:cNvPr id="3" name="Picture 2">
            <a:extLst>
              <a:ext uri="{FF2B5EF4-FFF2-40B4-BE49-F238E27FC236}">
                <a16:creationId xmlns:a16="http://schemas.microsoft.com/office/drawing/2014/main" id="{AFA80EC0-405D-453E-8110-E507B46D3588}"/>
              </a:ext>
            </a:extLst>
          </p:cNvPr>
          <p:cNvPicPr>
            <a:picLocks noChangeAspect="1"/>
          </p:cNvPicPr>
          <p:nvPr/>
        </p:nvPicPr>
        <p:blipFill>
          <a:blip r:embed="rId2"/>
          <a:stretch>
            <a:fillRect/>
          </a:stretch>
        </p:blipFill>
        <p:spPr>
          <a:xfrm>
            <a:off x="2438400" y="4556521"/>
            <a:ext cx="5458473" cy="870347"/>
          </a:xfrm>
          <a:prstGeom prst="rect">
            <a:avLst/>
          </a:prstGeom>
        </p:spPr>
      </p:pic>
    </p:spTree>
    <p:extLst>
      <p:ext uri="{BB962C8B-B14F-4D97-AF65-F5344CB8AC3E}">
        <p14:creationId xmlns:p14="http://schemas.microsoft.com/office/powerpoint/2010/main" val="1923169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2" end="2"/>
                                            </p:txEl>
                                          </p:spTgt>
                                        </p:tgtEl>
                                        <p:attrNameLst>
                                          <p:attrName>style.visibility</p:attrName>
                                        </p:attrNameLst>
                                      </p:cBhvr>
                                      <p:to>
                                        <p:strVal val="visible"/>
                                      </p:to>
                                    </p:set>
                                    <p:animEffect transition="in" filter="fade">
                                      <p:cBhvr>
                                        <p:cTn id="14" dur="1000"/>
                                        <p:tgtEl>
                                          <p:spTgt spid="6">
                                            <p:txEl>
                                              <p:pRg st="2" end="2"/>
                                            </p:txEl>
                                          </p:spTgt>
                                        </p:tgtEl>
                                      </p:cBhvr>
                                    </p:animEffect>
                                    <p:anim calcmode="lin" valueType="num">
                                      <p:cBhvr>
                                        <p:cTn id="15"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animEffect transition="in" filter="fade">
                                      <p:cBhvr>
                                        <p:cTn id="21" dur="1000"/>
                                        <p:tgtEl>
                                          <p:spTgt spid="6">
                                            <p:txEl>
                                              <p:pRg st="4" end="4"/>
                                            </p:txEl>
                                          </p:spTgt>
                                        </p:tgtEl>
                                      </p:cBhvr>
                                    </p:animEffect>
                                    <p:anim calcmode="lin" valueType="num">
                                      <p:cBhvr>
                                        <p:cTn id="22"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fade">
                                      <p:cBhvr>
                                        <p:cTn id="28" dur="1000"/>
                                        <p:tgtEl>
                                          <p:spTgt spid="3"/>
                                        </p:tgtEl>
                                      </p:cBhvr>
                                    </p:animEffect>
                                    <p:anim calcmode="lin" valueType="num">
                                      <p:cBhvr>
                                        <p:cTn id="29" dur="1000" fill="hold"/>
                                        <p:tgtEl>
                                          <p:spTgt spid="3"/>
                                        </p:tgtEl>
                                        <p:attrNameLst>
                                          <p:attrName>ppt_x</p:attrName>
                                        </p:attrNameLst>
                                      </p:cBhvr>
                                      <p:tavLst>
                                        <p:tav tm="0">
                                          <p:val>
                                            <p:strVal val="#ppt_x"/>
                                          </p:val>
                                        </p:tav>
                                        <p:tav tm="100000">
                                          <p:val>
                                            <p:strVal val="#ppt_x"/>
                                          </p:val>
                                        </p:tav>
                                      </p:tavLst>
                                    </p:anim>
                                    <p:anim calcmode="lin" valueType="num">
                                      <p:cBhvr>
                                        <p:cTn id="30"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709F353C-0910-42DE-8969-CA34C61D37B3}"/>
              </a:ext>
            </a:extLst>
          </p:cNvPr>
          <p:cNvSpPr>
            <a:spLocks noGrp="1"/>
          </p:cNvSpPr>
          <p:nvPr>
            <p:ph type="title"/>
          </p:nvPr>
        </p:nvSpPr>
        <p:spPr>
          <a:xfrm>
            <a:off x="209550" y="228600"/>
            <a:ext cx="8724900" cy="492443"/>
          </a:xfrm>
        </p:spPr>
        <p:txBody>
          <a:bodyPr/>
          <a:lstStyle/>
          <a:p>
            <a:pPr algn="ctr"/>
            <a:r>
              <a:rPr lang="el-GR" sz="3200" b="1" i="0" u="none" strike="noStrike" baseline="0" dirty="0">
                <a:latin typeface="FranklinGothic-Demi"/>
              </a:rPr>
              <a:t>Παράγοντες </a:t>
            </a:r>
            <a:r>
              <a:rPr lang="el-GR" sz="3200" b="1" i="0" u="none" strike="noStrike" baseline="0" dirty="0" err="1">
                <a:latin typeface="FranklinGothic-Demi"/>
              </a:rPr>
              <a:t>επηρεάζοντες</a:t>
            </a:r>
            <a:r>
              <a:rPr lang="el-GR" sz="3200" b="1" i="0" u="none" strike="noStrike" baseline="0" dirty="0">
                <a:latin typeface="FranklinGothic-Demi"/>
              </a:rPr>
              <a:t> τις επιδόσεις </a:t>
            </a:r>
            <a:r>
              <a:rPr lang="en-US" sz="3200" b="1" i="0" u="none" strike="noStrike" baseline="0" dirty="0">
                <a:latin typeface="FranklinGothic-Demi"/>
              </a:rPr>
              <a:t>RADAR</a:t>
            </a:r>
            <a:endParaRPr lang="en-US" altLang="en-US" sz="3200" b="1" dirty="0">
              <a:solidFill>
                <a:schemeClr val="bg1"/>
              </a:solidFill>
            </a:endParaRPr>
          </a:p>
        </p:txBody>
      </p:sp>
      <p:sp>
        <p:nvSpPr>
          <p:cNvPr id="6" name="Title 2">
            <a:extLst>
              <a:ext uri="{FF2B5EF4-FFF2-40B4-BE49-F238E27FC236}">
                <a16:creationId xmlns:a16="http://schemas.microsoft.com/office/drawing/2014/main" id="{58FE5260-8535-443F-B81A-A550D5417F6B}"/>
              </a:ext>
            </a:extLst>
          </p:cNvPr>
          <p:cNvSpPr txBox="1">
            <a:spLocks/>
          </p:cNvSpPr>
          <p:nvPr/>
        </p:nvSpPr>
        <p:spPr>
          <a:xfrm>
            <a:off x="212008" y="990600"/>
            <a:ext cx="8724900" cy="5847755"/>
          </a:xfrm>
          <a:prstGeom prst="rect">
            <a:avLst/>
          </a:prstGeom>
        </p:spPr>
        <p:txBody>
          <a:bodyPr wrap="square" lIns="0" tIns="0" rIns="0" bIns="0">
            <a:spAutoFit/>
          </a:bodyPr>
          <a:lstStyle>
            <a:lvl1pPr>
              <a:defRPr sz="4400" b="0" i="0">
                <a:solidFill>
                  <a:schemeClr val="tx1"/>
                </a:solidFill>
                <a:latin typeface="Arial"/>
                <a:ea typeface="+mj-ea"/>
                <a:cs typeface="Arial"/>
              </a:defRPr>
            </a:lvl1pPr>
          </a:lstStyle>
          <a:p>
            <a:pPr algn="just"/>
            <a:r>
              <a:rPr lang="el-GR" sz="2000" dirty="0">
                <a:latin typeface="FranklinGothic-Book"/>
              </a:rPr>
              <a:t>Ε</a:t>
            </a:r>
            <a:r>
              <a:rPr lang="el-GR" sz="2000" b="0" i="0" u="none" strike="noStrike" baseline="0" dirty="0">
                <a:latin typeface="FranklinGothic-Book"/>
              </a:rPr>
              <a:t>ίναι τελείως εσφαλμένο να θεωρήσει κανείς ότι το πλοίο βρίσκεται 20 </a:t>
            </a:r>
            <a:r>
              <a:rPr lang="el-GR" sz="2000" b="0" i="0" u="none" strike="noStrike" baseline="0" dirty="0" err="1">
                <a:latin typeface="FranklinGothic-Book"/>
              </a:rPr>
              <a:t>nm</a:t>
            </a:r>
            <a:r>
              <a:rPr lang="el-GR" sz="2000" b="0" i="0" u="none" strike="noStrike" baseline="0" dirty="0">
                <a:latin typeface="FranklinGothic-Book"/>
              </a:rPr>
              <a:t> από την ακτογραμμή. Μεγάλη προσοχή απαιτείται στην προσπάθεια αναγνωρίσεως στόχων ξηράς πέραν του ορίζοντα ραντάρ. </a:t>
            </a:r>
            <a:endParaRPr lang="en-US" sz="2000" b="0" i="0" u="none" strike="noStrike" baseline="0" dirty="0">
              <a:latin typeface="FranklinGothic-Book"/>
            </a:endParaRPr>
          </a:p>
          <a:p>
            <a:pPr algn="just"/>
            <a:endParaRPr lang="en-US" sz="2000" dirty="0">
              <a:latin typeface="FranklinGothic-Book"/>
            </a:endParaRPr>
          </a:p>
          <a:p>
            <a:pPr algn="just"/>
            <a:r>
              <a:rPr lang="el-GR" sz="2000" b="0" i="0" u="none" strike="noStrike" baseline="0" dirty="0">
                <a:latin typeface="FranklinGothic-Book"/>
              </a:rPr>
              <a:t>Από το παραπάνω παράδειγμα είναι προφανές ότι εκείνο το οποίο εντοπίζεται ως ξηρά δεν είναι η ακτογραμμή αλλά υπερκείμενες επιφάνειες εδάφους στα ενδότερα. </a:t>
            </a:r>
          </a:p>
          <a:p>
            <a:pPr algn="just"/>
            <a:endParaRPr lang="el-GR" sz="2000" dirty="0">
              <a:latin typeface="FranklinGothic-Book"/>
            </a:endParaRPr>
          </a:p>
          <a:p>
            <a:pPr algn="just"/>
            <a:endParaRPr lang="en-US" sz="2000" b="1" i="0" u="none" strike="noStrike" baseline="0" dirty="0">
              <a:latin typeface="FranklinGothic-Book"/>
            </a:endParaRPr>
          </a:p>
          <a:p>
            <a:pPr algn="just"/>
            <a:endParaRPr lang="en-US" sz="2000" b="1" dirty="0">
              <a:latin typeface="FranklinGothic-Book"/>
            </a:endParaRPr>
          </a:p>
          <a:p>
            <a:pPr algn="just"/>
            <a:endParaRPr lang="en-US" sz="2000" b="1" i="0" u="none" strike="noStrike" baseline="0" dirty="0">
              <a:latin typeface="FranklinGothic-Book"/>
            </a:endParaRPr>
          </a:p>
          <a:p>
            <a:pPr algn="just"/>
            <a:endParaRPr lang="en-US" sz="2000" b="1" dirty="0">
              <a:latin typeface="FranklinGothic-Book"/>
            </a:endParaRPr>
          </a:p>
          <a:p>
            <a:pPr algn="just"/>
            <a:endParaRPr lang="en-US" sz="2000" b="1" i="0" u="none" strike="noStrike" baseline="0" dirty="0">
              <a:latin typeface="FranklinGothic-Book"/>
            </a:endParaRPr>
          </a:p>
          <a:p>
            <a:pPr algn="just"/>
            <a:endParaRPr lang="en-US" sz="2000" b="1" dirty="0">
              <a:latin typeface="FranklinGothic-Book"/>
            </a:endParaRPr>
          </a:p>
          <a:p>
            <a:pPr algn="just"/>
            <a:endParaRPr lang="en-US" sz="2000" b="1" i="0" u="none" strike="noStrike" baseline="0" dirty="0">
              <a:latin typeface="FranklinGothic-Book"/>
            </a:endParaRPr>
          </a:p>
          <a:p>
            <a:pPr algn="just"/>
            <a:r>
              <a:rPr lang="el-GR" sz="2000" b="1" i="0" u="none" strike="noStrike" baseline="0" dirty="0">
                <a:latin typeface="FranklinGothic-Book"/>
              </a:rPr>
              <a:t>Εάν ο </a:t>
            </a:r>
            <a:r>
              <a:rPr lang="el-GR" sz="2000" b="1" i="0" u="none" strike="noStrike" baseline="0" dirty="0" err="1">
                <a:latin typeface="FranklinGothic-Book"/>
              </a:rPr>
              <a:t>ναυτιλόμενος</a:t>
            </a:r>
            <a:r>
              <a:rPr lang="el-GR" sz="2000" b="1" i="0" u="none" strike="noStrike" baseline="0" dirty="0">
                <a:latin typeface="FranklinGothic-Book"/>
              </a:rPr>
              <a:t> δεν κατανοήσει αυτόν τον παράγοντα, συμπεραίνει εσφαλμένα ότι το πλοίο του ευρίσκεται περισσότερο απομακρυσμένο από την ακτή από ότι στην πραγματικότητα συμβαίνει.</a:t>
            </a:r>
            <a:endParaRPr lang="en-US" sz="2000" b="1" dirty="0">
              <a:latin typeface="FranklinGothic-Book"/>
            </a:endParaRPr>
          </a:p>
          <a:p>
            <a:pPr algn="just"/>
            <a:endParaRPr lang="en-US" sz="2000" dirty="0">
              <a:latin typeface="FranklinGothic-Book"/>
            </a:endParaRPr>
          </a:p>
        </p:txBody>
      </p:sp>
      <p:pic>
        <p:nvPicPr>
          <p:cNvPr id="4" name="Picture 3">
            <a:extLst>
              <a:ext uri="{FF2B5EF4-FFF2-40B4-BE49-F238E27FC236}">
                <a16:creationId xmlns:a16="http://schemas.microsoft.com/office/drawing/2014/main" id="{CC9EBEA8-DC96-4FB7-98F4-E9BF0DA61F89}"/>
              </a:ext>
            </a:extLst>
          </p:cNvPr>
          <p:cNvPicPr>
            <a:picLocks noChangeAspect="1"/>
          </p:cNvPicPr>
          <p:nvPr/>
        </p:nvPicPr>
        <p:blipFill>
          <a:blip r:embed="rId2"/>
          <a:stretch>
            <a:fillRect/>
          </a:stretch>
        </p:blipFill>
        <p:spPr>
          <a:xfrm>
            <a:off x="207092" y="3276600"/>
            <a:ext cx="8591550" cy="1933575"/>
          </a:xfrm>
          <a:prstGeom prst="rect">
            <a:avLst/>
          </a:prstGeom>
        </p:spPr>
      </p:pic>
    </p:spTree>
    <p:extLst>
      <p:ext uri="{BB962C8B-B14F-4D97-AF65-F5344CB8AC3E}">
        <p14:creationId xmlns:p14="http://schemas.microsoft.com/office/powerpoint/2010/main" val="4080081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fade">
                                      <p:cBhvr>
                                        <p:cTn id="7" dur="1000"/>
                                        <p:tgtEl>
                                          <p:spTgt spid="6">
                                            <p:txEl>
                                              <p:pRg st="2" end="2"/>
                                            </p:txEl>
                                          </p:spTgt>
                                        </p:tgtEl>
                                      </p:cBhvr>
                                    </p:animEffect>
                                    <p:anim calcmode="lin" valueType="num">
                                      <p:cBhvr>
                                        <p:cTn id="8"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6">
                                            <p:txEl>
                                              <p:pRg st="11" end="11"/>
                                            </p:txEl>
                                          </p:spTgt>
                                        </p:tgtEl>
                                        <p:attrNameLst>
                                          <p:attrName>style.visibility</p:attrName>
                                        </p:attrNameLst>
                                      </p:cBhvr>
                                      <p:to>
                                        <p:strVal val="visible"/>
                                      </p:to>
                                    </p:set>
                                    <p:animEffect transition="in" filter="fade">
                                      <p:cBhvr>
                                        <p:cTn id="19" dur="1000"/>
                                        <p:tgtEl>
                                          <p:spTgt spid="6">
                                            <p:txEl>
                                              <p:pRg st="11" end="11"/>
                                            </p:txEl>
                                          </p:spTgt>
                                        </p:tgtEl>
                                      </p:cBhvr>
                                    </p:animEffect>
                                    <p:anim calcmode="lin" valueType="num">
                                      <p:cBhvr>
                                        <p:cTn id="20" dur="1000" fill="hold"/>
                                        <p:tgtEl>
                                          <p:spTgt spid="6">
                                            <p:txEl>
                                              <p:pRg st="11" end="11"/>
                                            </p:txEl>
                                          </p:spTgt>
                                        </p:tgtEl>
                                        <p:attrNameLst>
                                          <p:attrName>ppt_x</p:attrName>
                                        </p:attrNameLst>
                                      </p:cBhvr>
                                      <p:tavLst>
                                        <p:tav tm="0">
                                          <p:val>
                                            <p:strVal val="#ppt_x"/>
                                          </p:val>
                                        </p:tav>
                                        <p:tav tm="100000">
                                          <p:val>
                                            <p:strVal val="#ppt_x"/>
                                          </p:val>
                                        </p:tav>
                                      </p:tavLst>
                                    </p:anim>
                                    <p:anim calcmode="lin" valueType="num">
                                      <p:cBhvr>
                                        <p:cTn id="21" dur="1000" fill="hold"/>
                                        <p:tgtEl>
                                          <p:spTgt spid="6">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709F353C-0910-42DE-8969-CA34C61D37B3}"/>
              </a:ext>
            </a:extLst>
          </p:cNvPr>
          <p:cNvSpPr>
            <a:spLocks noGrp="1"/>
          </p:cNvSpPr>
          <p:nvPr>
            <p:ph type="title"/>
          </p:nvPr>
        </p:nvSpPr>
        <p:spPr>
          <a:xfrm>
            <a:off x="209550" y="228600"/>
            <a:ext cx="8724900" cy="492443"/>
          </a:xfrm>
        </p:spPr>
        <p:txBody>
          <a:bodyPr/>
          <a:lstStyle/>
          <a:p>
            <a:pPr algn="ctr"/>
            <a:r>
              <a:rPr lang="el-GR" sz="3200" b="1" i="0" u="none" strike="noStrike" baseline="0" dirty="0">
                <a:latin typeface="FranklinGothic-Demi"/>
              </a:rPr>
              <a:t>Παράγοντες </a:t>
            </a:r>
            <a:r>
              <a:rPr lang="el-GR" sz="3200" b="1" i="0" u="none" strike="noStrike" baseline="0" dirty="0" err="1">
                <a:latin typeface="FranklinGothic-Demi"/>
              </a:rPr>
              <a:t>επηρεάζοντες</a:t>
            </a:r>
            <a:r>
              <a:rPr lang="el-GR" sz="3200" b="1" i="0" u="none" strike="noStrike" baseline="0" dirty="0">
                <a:latin typeface="FranklinGothic-Demi"/>
              </a:rPr>
              <a:t> τις επιδόσεις </a:t>
            </a:r>
            <a:r>
              <a:rPr lang="en-US" sz="3200" b="1" i="0" u="none" strike="noStrike" baseline="0" dirty="0">
                <a:latin typeface="FranklinGothic-Demi"/>
              </a:rPr>
              <a:t>RADAR</a:t>
            </a:r>
            <a:endParaRPr lang="en-US" altLang="en-US" sz="3200" b="1" dirty="0">
              <a:solidFill>
                <a:schemeClr val="bg1"/>
              </a:solidFill>
            </a:endParaRPr>
          </a:p>
        </p:txBody>
      </p:sp>
      <p:sp>
        <p:nvSpPr>
          <p:cNvPr id="6" name="Title 2">
            <a:extLst>
              <a:ext uri="{FF2B5EF4-FFF2-40B4-BE49-F238E27FC236}">
                <a16:creationId xmlns:a16="http://schemas.microsoft.com/office/drawing/2014/main" id="{58FE5260-8535-443F-B81A-A550D5417F6B}"/>
              </a:ext>
            </a:extLst>
          </p:cNvPr>
          <p:cNvSpPr txBox="1">
            <a:spLocks/>
          </p:cNvSpPr>
          <p:nvPr/>
        </p:nvSpPr>
        <p:spPr>
          <a:xfrm>
            <a:off x="2209800" y="914400"/>
            <a:ext cx="4588592" cy="307777"/>
          </a:xfrm>
          <a:prstGeom prst="rect">
            <a:avLst/>
          </a:prstGeom>
        </p:spPr>
        <p:txBody>
          <a:bodyPr wrap="square" lIns="0" tIns="0" rIns="0" bIns="0">
            <a:spAutoFit/>
          </a:bodyPr>
          <a:lstStyle>
            <a:lvl1pPr>
              <a:defRPr sz="4400" b="0" i="0">
                <a:solidFill>
                  <a:schemeClr val="tx1"/>
                </a:solidFill>
                <a:latin typeface="Arial"/>
                <a:ea typeface="+mj-ea"/>
                <a:cs typeface="Arial"/>
              </a:defRPr>
            </a:lvl1pPr>
          </a:lstStyle>
          <a:p>
            <a:pPr algn="just"/>
            <a:r>
              <a:rPr lang="el-GR" sz="2000" b="1" dirty="0">
                <a:latin typeface="FranklinGothic-Book"/>
              </a:rPr>
              <a:t>Επίδραση μεταβολής δείκτη διαθλάσεως </a:t>
            </a:r>
            <a:endParaRPr lang="en-US" sz="2000" b="1" dirty="0">
              <a:latin typeface="FranklinGothic-Book"/>
            </a:endParaRPr>
          </a:p>
        </p:txBody>
      </p:sp>
      <p:sp>
        <p:nvSpPr>
          <p:cNvPr id="5" name="Title 2">
            <a:extLst>
              <a:ext uri="{FF2B5EF4-FFF2-40B4-BE49-F238E27FC236}">
                <a16:creationId xmlns:a16="http://schemas.microsoft.com/office/drawing/2014/main" id="{E441D3BF-2E9C-4204-B78A-E4F5CD31B524}"/>
              </a:ext>
            </a:extLst>
          </p:cNvPr>
          <p:cNvSpPr txBox="1">
            <a:spLocks/>
          </p:cNvSpPr>
          <p:nvPr/>
        </p:nvSpPr>
        <p:spPr>
          <a:xfrm>
            <a:off x="209550" y="1415534"/>
            <a:ext cx="8724900" cy="3077766"/>
          </a:xfrm>
          <a:prstGeom prst="rect">
            <a:avLst/>
          </a:prstGeom>
        </p:spPr>
        <p:txBody>
          <a:bodyPr wrap="square" lIns="0" tIns="0" rIns="0" bIns="0">
            <a:spAutoFit/>
          </a:bodyPr>
          <a:lstStyle>
            <a:lvl1pPr>
              <a:defRPr sz="4400" b="0" i="0">
                <a:solidFill>
                  <a:schemeClr val="tx1"/>
                </a:solidFill>
                <a:latin typeface="Arial"/>
                <a:ea typeface="+mj-ea"/>
                <a:cs typeface="Arial"/>
              </a:defRPr>
            </a:lvl1pPr>
          </a:lstStyle>
          <a:p>
            <a:pPr algn="just"/>
            <a:r>
              <a:rPr lang="el-GR" sz="2000" dirty="0">
                <a:latin typeface="FranklinGothic-Book"/>
              </a:rPr>
              <a:t>Υπερδιάθλαση συμβαίνει όταν θερμές και ξηρές αέριες μάζες επικάθονται σε ψυχρές και υγρές αέριες μάζες. Με την διατάραξη αυτή, η δέσμη ακτινοβολίας κάμπτεται περισσότερο προς τα κάτω από ότι</a:t>
            </a:r>
            <a:r>
              <a:rPr lang="en-US" sz="2000" dirty="0">
                <a:latin typeface="FranklinGothic-Book"/>
              </a:rPr>
              <a:t> </a:t>
            </a:r>
            <a:r>
              <a:rPr lang="el-GR" sz="2000" dirty="0">
                <a:latin typeface="FranklinGothic-Book"/>
              </a:rPr>
              <a:t>με ομαλές ατμοσφαιρικές συνθήκες. Το αποτέλεσμα είναι να αυξάνονται οι μέγιστες αποστάσεις εντοπισμού.</a:t>
            </a:r>
            <a:r>
              <a:rPr lang="en-US" sz="2000" dirty="0">
                <a:latin typeface="FranklinGothic-Book"/>
              </a:rPr>
              <a:t> </a:t>
            </a:r>
          </a:p>
          <a:p>
            <a:pPr algn="just"/>
            <a:endParaRPr lang="en-US" sz="2000" dirty="0">
              <a:latin typeface="FranklinGothic-Book"/>
            </a:endParaRPr>
          </a:p>
          <a:p>
            <a:pPr algn="just"/>
            <a:r>
              <a:rPr lang="el-GR" sz="2000" dirty="0">
                <a:latin typeface="FranklinGothic-Book"/>
              </a:rPr>
              <a:t>Φαινόμενα </a:t>
            </a:r>
            <a:r>
              <a:rPr lang="el-GR" sz="2000" dirty="0" err="1">
                <a:latin typeface="FranklinGothic-Book"/>
              </a:rPr>
              <a:t>υπερδιαθλάσεως</a:t>
            </a:r>
            <a:r>
              <a:rPr lang="el-GR" sz="2000" dirty="0">
                <a:latin typeface="FranklinGothic-Book"/>
              </a:rPr>
              <a:t> παρατηρούνται συνήθως στις τροπικές περιοχές, όταν θερμές μάζες αέρος</a:t>
            </a:r>
            <a:r>
              <a:rPr lang="en-US" sz="2000" dirty="0">
                <a:latin typeface="FranklinGothic-Book"/>
              </a:rPr>
              <a:t> </a:t>
            </a:r>
            <a:r>
              <a:rPr lang="el-GR" sz="2000" dirty="0">
                <a:latin typeface="FranklinGothic-Book"/>
              </a:rPr>
              <a:t>κινούνται υπεράνω ψυχρών ωκεάνιων ρευμάτων. Γενικά η </a:t>
            </a:r>
            <a:r>
              <a:rPr lang="el-GR" sz="2000" dirty="0" err="1">
                <a:latin typeface="FranklinGothic-Book"/>
              </a:rPr>
              <a:t>υπερδιάθλαση</a:t>
            </a:r>
            <a:r>
              <a:rPr lang="el-GR" sz="2000" dirty="0">
                <a:latin typeface="FranklinGothic-Book"/>
              </a:rPr>
              <a:t> συνοδεύεται από πολύ καλές</a:t>
            </a:r>
            <a:r>
              <a:rPr lang="en-US" sz="2000" dirty="0">
                <a:latin typeface="FranklinGothic-Book"/>
              </a:rPr>
              <a:t> </a:t>
            </a:r>
            <a:r>
              <a:rPr lang="el-GR" sz="2000" dirty="0">
                <a:latin typeface="FranklinGothic-Book"/>
              </a:rPr>
              <a:t>καιρικές συνθήκες και υψηλό βαρομετρικό. Η Μεσόγειος θάλασσα και το Αιγαίο πέλαγος είναι περιοχές στις</a:t>
            </a:r>
          </a:p>
          <a:p>
            <a:pPr algn="just"/>
            <a:r>
              <a:rPr lang="el-GR" sz="2000" dirty="0">
                <a:latin typeface="FranklinGothic-Book"/>
              </a:rPr>
              <a:t>οποίες παρατηρείται έντονα αυτό το φαινόμενο.</a:t>
            </a:r>
            <a:endParaRPr lang="en-US" sz="2000" dirty="0">
              <a:latin typeface="FranklinGothic-Book"/>
            </a:endParaRPr>
          </a:p>
        </p:txBody>
      </p:sp>
      <p:pic>
        <p:nvPicPr>
          <p:cNvPr id="3" name="Picture 2">
            <a:extLst>
              <a:ext uri="{FF2B5EF4-FFF2-40B4-BE49-F238E27FC236}">
                <a16:creationId xmlns:a16="http://schemas.microsoft.com/office/drawing/2014/main" id="{6C63FD03-598E-4F73-AEE1-4788B8476D1E}"/>
              </a:ext>
            </a:extLst>
          </p:cNvPr>
          <p:cNvPicPr>
            <a:picLocks noChangeAspect="1"/>
          </p:cNvPicPr>
          <p:nvPr/>
        </p:nvPicPr>
        <p:blipFill>
          <a:blip r:embed="rId2"/>
          <a:stretch>
            <a:fillRect/>
          </a:stretch>
        </p:blipFill>
        <p:spPr>
          <a:xfrm>
            <a:off x="962501" y="4686657"/>
            <a:ext cx="7218998" cy="1609725"/>
          </a:xfrm>
          <a:prstGeom prst="rect">
            <a:avLst/>
          </a:prstGeom>
        </p:spPr>
      </p:pic>
    </p:spTree>
    <p:extLst>
      <p:ext uri="{BB962C8B-B14F-4D97-AF65-F5344CB8AC3E}">
        <p14:creationId xmlns:p14="http://schemas.microsoft.com/office/powerpoint/2010/main" val="741431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1000"/>
                                        <p:tgtEl>
                                          <p:spTgt spid="5">
                                            <p:txEl>
                                              <p:pRg st="2" end="2"/>
                                            </p:txEl>
                                          </p:spTgt>
                                        </p:tgtEl>
                                      </p:cBhvr>
                                    </p:animEffect>
                                    <p:anim calcmode="lin" valueType="num">
                                      <p:cBhvr>
                                        <p:cTn id="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Effect transition="in" filter="fade">
                                      <p:cBhvr>
                                        <p:cTn id="12" dur="1000"/>
                                        <p:tgtEl>
                                          <p:spTgt spid="5">
                                            <p:txEl>
                                              <p:pRg st="3" end="3"/>
                                            </p:txEl>
                                          </p:spTgt>
                                        </p:tgtEl>
                                      </p:cBhvr>
                                    </p:animEffect>
                                    <p:anim calcmode="lin" valueType="num">
                                      <p:cBhvr>
                                        <p:cTn id="13"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1792</TotalTime>
  <Words>2732</Words>
  <Application>Microsoft Office PowerPoint</Application>
  <PresentationFormat>On-screen Show (4:3)</PresentationFormat>
  <Paragraphs>152</Paragraphs>
  <Slides>30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Calibri</vt:lpstr>
      <vt:lpstr>Cambria Math</vt:lpstr>
      <vt:lpstr>FranklinGothic-Book</vt:lpstr>
      <vt:lpstr>FranklinGothic-Demi</vt:lpstr>
      <vt:lpstr>Office Theme</vt:lpstr>
      <vt:lpstr>Παράγοντες Επιρροής RADAR</vt:lpstr>
      <vt:lpstr>Παράγοντες επηρεάζοντες τις επιδόσεις RADAR</vt:lpstr>
      <vt:lpstr>Παράγοντες επηρεάζοντες τις επιδόσεις RADAR</vt:lpstr>
      <vt:lpstr>Παράγοντες επηρεάζοντες τις επιδόσεις RADAR</vt:lpstr>
      <vt:lpstr>Παράγοντες επηρεάζοντες τις επιδόσεις RADAR</vt:lpstr>
      <vt:lpstr>Παράγοντες επηρεάζοντες τις επιδόσεις RADAR</vt:lpstr>
      <vt:lpstr>Παράγοντες επηρεάζοντες τις επιδόσεις RADAR</vt:lpstr>
      <vt:lpstr>Παράγοντες επηρεάζοντες τις επιδόσεις RADAR</vt:lpstr>
      <vt:lpstr>Παράγοντες επηρεάζοντες τις επιδόσεις RADAR</vt:lpstr>
      <vt:lpstr>Παράγοντες επηρεάζοντες τις επιδόσεις RADAR</vt:lpstr>
      <vt:lpstr>Παράγοντες επηρεάζοντες τις επιδόσεις RADAR</vt:lpstr>
      <vt:lpstr>Παράγοντες επηρεάζοντες τις επιδόσεις RADAR</vt:lpstr>
      <vt:lpstr>Παράγοντες επηρεάζοντες τις επιδόσεις RADAR</vt:lpstr>
      <vt:lpstr>Παράγοντες επηρεάζοντες τις επιδόσεις RADAR</vt:lpstr>
      <vt:lpstr>Παράγοντες επηρεάζοντες τις επιδόσεις RADAR</vt:lpstr>
      <vt:lpstr>Παράγοντες επηρεάζοντες τις επιδόσεις RADAR</vt:lpstr>
      <vt:lpstr>Παράγοντες επηρεάζοντες τις επιδόσεις RADAR</vt:lpstr>
      <vt:lpstr>Παράγοντες επηρεάζοντες τις επιδόσεις RADAR</vt:lpstr>
      <vt:lpstr>Παράγοντες επηρεάζοντες τις επιδόσεις RADAR</vt:lpstr>
      <vt:lpstr>Παράγοντες επηρεάζοντες τις επιδόσεις RADAR</vt:lpstr>
      <vt:lpstr>Παράγοντες επηρεάζοντες τις επιδόσεις RADAR</vt:lpstr>
      <vt:lpstr>Παράγοντες επηρεάζοντες τις επιδόσεις RADAR</vt:lpstr>
      <vt:lpstr>Παράγοντες επηρεάζοντες τις επιδόσεις RADAR</vt:lpstr>
      <vt:lpstr>Παράγοντες επηρεάζοντες τις επιδόσεις RADAR</vt:lpstr>
      <vt:lpstr>Παράγοντες επηρεάζοντες τις επιδόσεις RADAR</vt:lpstr>
      <vt:lpstr>Παράγοντες επηρεάζοντες τις επιδόσεις RADAR</vt:lpstr>
      <vt:lpstr>Παράγοντες επηρεάζοντες τις επιδόσεις RADAR</vt:lpstr>
      <vt:lpstr>Παράγοντες επηρεάζοντες τις επιδόσεις RADAR</vt:lpstr>
      <vt:lpstr>Παράγοντες επηρεάζοντες τις επιδόσεις RADAR</vt:lpstr>
      <vt:lpstr>Τέλος Μαθήματος 2.1 - Παράγοντες Επιρροής RADAR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Muad</dc:creator>
  <cp:lastModifiedBy>Christos Bolakis</cp:lastModifiedBy>
  <cp:revision>94</cp:revision>
  <dcterms:created xsi:type="dcterms:W3CDTF">2019-12-26T19:21:22Z</dcterms:created>
  <dcterms:modified xsi:type="dcterms:W3CDTF">2023-01-23T06:49:31Z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2014-07-03T00:00:00Z</vt:filetime>
  </property>
  <property fmtid="{D5CDD505-2E9C-101B-9397-08002B2CF9AE}" pid="3" name="Creator">
    <vt:lpwstr>Microsoft® Office PowerPoint® 2007</vt:lpwstr>
  </property>
  <property fmtid="{D5CDD505-2E9C-101B-9397-08002B2CF9AE}" pid="4" name="LastSaved">
    <vt:filetime>2019-12-26T00:00:00Z</vt:filetime>
  </property>
</Properties>
</file>