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42"/>
  </p:notesMasterIdLst>
  <p:sldIdLst>
    <p:sldId id="364" r:id="rId3"/>
    <p:sldId id="276" r:id="rId4"/>
    <p:sldId id="389" r:id="rId5"/>
    <p:sldId id="390" r:id="rId6"/>
    <p:sldId id="391" r:id="rId7"/>
    <p:sldId id="425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5" r:id="rId21"/>
    <p:sldId id="422" r:id="rId22"/>
    <p:sldId id="423" r:id="rId23"/>
    <p:sldId id="279" r:id="rId24"/>
    <p:sldId id="278" r:id="rId25"/>
    <p:sldId id="414" r:id="rId26"/>
    <p:sldId id="415" r:id="rId27"/>
    <p:sldId id="280" r:id="rId28"/>
    <p:sldId id="416" r:id="rId29"/>
    <p:sldId id="406" r:id="rId30"/>
    <p:sldId id="407" r:id="rId31"/>
    <p:sldId id="408" r:id="rId32"/>
    <p:sldId id="409" r:id="rId33"/>
    <p:sldId id="410" r:id="rId34"/>
    <p:sldId id="411" r:id="rId35"/>
    <p:sldId id="412" r:id="rId36"/>
    <p:sldId id="413" r:id="rId37"/>
    <p:sldId id="419" r:id="rId38"/>
    <p:sldId id="420" r:id="rId39"/>
    <p:sldId id="421" r:id="rId40"/>
    <p:sldId id="381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 varScale="1">
        <p:scale>
          <a:sx n="75" d="100"/>
          <a:sy n="75" d="100"/>
        </p:scale>
        <p:origin x="1805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6F45-185B-40C7-BF5D-66C339B6BD46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CD56-1FC4-4C35-A877-2221D245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6381-8237-4FF7-BA88-29D49C146DC6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B9047046-4EA1-4C8A-801B-42895C21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939F-5D72-465A-9789-770147F4D86E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094EBD49-151A-49B7-8D39-F42433419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414D8DF0-859E-4054-8F5F-9904D066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7612-134F-462F-8F9C-2A49A5F156C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60145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9257F3B5-1D9E-43D8-98CC-C574A1E8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4B37-3BE8-42A6-AB2A-65D180A729B2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9EBA426D-D6FE-48AB-A6CB-EFE296DE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FEE3C001-40BF-4756-8241-BD6EE781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90690-A326-44CF-BE5D-F7198DBC618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94898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DEBB8BC9-B2AE-42D6-A00A-F341BA20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BA69-74C7-4742-9361-6BCF4FF000F2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A2503DE5-00A0-4A5C-ADA8-F9BBD084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725E084E-902D-4388-9148-AE7D3A8D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DE5E-1E9F-471A-85A7-A225E52EF2B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3944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84301969-DB1D-44EE-9A60-83450FDA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7B00-3259-4A62-9DE2-AACE891470C9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B4AE44AC-6035-4D8B-AEE5-634975E4A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9AAAFEC-876D-42E6-BC18-6F10FD7C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DC8A8-620A-433D-B048-1198C82241DD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7888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45E5CBD5-0053-4F9D-8ED4-75356BD0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58AC1-40BE-48E1-9B8C-CAB3C27D7DE7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4C4138E3-0CE0-4186-94B0-8BAE8A70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5B3EE205-8199-44A9-8C84-390A5829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F9033-3C26-49BC-A6CC-35D0A553A947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2553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104FCFD-034F-445C-A979-E415D852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1074-3346-4677-A1CC-6000B4B0A515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62DB7E-6D76-4635-9587-DB3790F80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B6DA26F-2076-45AF-B2CF-A2EEB29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EBBD3-B547-4BC3-A76A-F742F5B36B43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06598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C71636C-6CD0-4D51-B016-E762D461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FEDD-AB6F-496B-9AEE-8B92F4EB8EAD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2308E19-295D-4646-9C06-E6DFA29D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83A21B5-99C2-44FC-9089-82B4A176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B744B-F521-4476-A398-DBD0CBB6262F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6448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6EFD4806-B63B-4D8F-9B3C-9B357940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D6EE-01BC-43B3-A5F3-9F5B68414933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9C73B042-7783-4566-9C48-A65FC730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8F7B0635-3FAA-48CA-90D5-86C34701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CCD6-D236-419B-954D-A5689161726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23113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6E88-00F2-494C-A205-63DB593B33BD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1313814"/>
            <a:ext cx="385127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CA01-0A88-4463-94DC-88DEB2E0C4C7}" type="datetime1">
              <a:rPr lang="en-US" smtClean="0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8593-9DCD-4F14-AC96-CD62E7BF6FE8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4312-6E5F-4A71-ABB3-89741919A3F6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9C81-E42A-4BCA-80B7-3543DCB36EF6}" type="datetime1">
              <a:rPr lang="en-US" smtClean="0">
                <a:solidFill>
                  <a:srgbClr val="696464"/>
                </a:solidFill>
              </a:rPr>
              <a:t>1/23/2023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81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7C19116C-2806-488D-ACB6-1ABBBE9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E3DB-2278-4E67-9844-9F38E247C3F6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13205C93-E0F1-4E20-A7E5-F7C71DD5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EADB399-0ED3-470A-8400-AB05F014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79EE4-8BA0-466D-8D6E-DBD42DCAAE9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854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27B96722-F57E-4267-A4C1-CA416994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E1B6A-5D5A-47F1-A6CC-432DA4C45FFF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A8BE3416-C75B-4566-8C50-43DF6596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2CDF49B-EC81-4621-AF0E-BF8FD1583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140F-8035-4022-8DA9-128A5C4149A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6769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E7385DA1-CDAF-44A6-A652-FECF151CE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A97D-1971-4BD9-B8B1-C081A2917928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4144FADB-E777-4247-B75D-5F2D0D77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E3D1860F-9711-4318-86CA-25AF0535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ED942-24DF-4313-A61D-70A154161565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7895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61415"/>
            <a:ext cx="4177029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1E91-492D-41B0-BC98-243E9465B683}" type="datetime1">
              <a:rPr lang="en-US" smtClean="0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1454" y="6404635"/>
            <a:ext cx="30480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600198FE-01DC-4B94-8CE4-F6F086E073B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54E9CECF-DBEF-4427-892A-F2F8A0F3A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40F33B5D-BD1F-4E3A-9612-B51D15B45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9BEA-E664-4B61-8DD6-1A555CE4BC4C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3A19DB3-8B97-4EA7-8F47-123E3ACAF1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1CF7CAE3-DB03-4817-BA50-A5406C7DF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E2C751-D8CC-4B8E-B846-35B2EF808B78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1233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CD8A53E8-6EF4-4B1E-965F-FE92E7AC8B17}"/>
              </a:ext>
            </a:extLst>
          </p:cNvPr>
          <p:cNvSpPr txBox="1"/>
          <p:nvPr/>
        </p:nvSpPr>
        <p:spPr>
          <a:xfrm>
            <a:off x="4223723" y="4289810"/>
            <a:ext cx="4260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l-GR" sz="24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Πλωτάρχης ΠΝ (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ε.α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BC3ED-EFDB-4754-B269-217F424C39DF}"/>
              </a:ext>
            </a:extLst>
          </p:cNvPr>
          <p:cNvSpPr txBox="1"/>
          <p:nvPr/>
        </p:nvSpPr>
        <p:spPr>
          <a:xfrm>
            <a:off x="647700" y="310128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Το Ναυτικό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/>
              </a:rPr>
              <a:t>RADAR - </a:t>
            </a: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Μάθημα 3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44D0B1A-AFF1-4FD1-8F70-4D0CD5FD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7DA34-42E6-4335-AA93-6C0163747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63834"/>
            <a:ext cx="8229600" cy="1354217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Παραμετροποίηση και 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μετρήσεις </a:t>
            </a:r>
            <a:r>
              <a:rPr lang="en-US" dirty="0">
                <a:solidFill>
                  <a:schemeClr val="tx1"/>
                </a:solidFill>
              </a:rPr>
              <a:t>RADAR</a:t>
            </a:r>
          </a:p>
        </p:txBody>
      </p:sp>
      <p:pic>
        <p:nvPicPr>
          <p:cNvPr id="10" name="Picture 2" descr="Σχετική εικόνα">
            <a:extLst>
              <a:ext uri="{FF2B5EF4-FFF2-40B4-BE49-F238E27FC236}">
                <a16:creationId xmlns:a16="http://schemas.microsoft.com/office/drawing/2014/main" id="{BB823535-C48A-4694-A268-5234916329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5249"/>
            <a:ext cx="3222510" cy="35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</a:t>
            </a:r>
            <a:r>
              <a:rPr lang="el-GR" sz="2000" b="1" dirty="0">
                <a:latin typeface="FranklinGothic-Book"/>
              </a:rPr>
              <a:t>συχνότητα</a:t>
            </a:r>
            <a:r>
              <a:rPr lang="el-GR" sz="2000" dirty="0">
                <a:latin typeface="FranklinGothic-Book"/>
              </a:rPr>
              <a:t> (συμβολίζεται με το γράμμα ‘f’) είναι ένα μέγεθος το οποίο δηλώνει πόσες πλήρεις ταλαντώσεις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ραδιοκυμάτων εκπέμπονται στην μονάδα του χρόνου, δηλαδή πόσοι κύκλοι εκπέμπονται στο δευτερόλεπτο.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μονάδα μετρήσεως της συχνότητας είναι </a:t>
            </a:r>
            <a:r>
              <a:rPr lang="el-GR" sz="2000" dirty="0" err="1">
                <a:latin typeface="FranklinGothic-Book"/>
              </a:rPr>
              <a:t>Hz</a:t>
            </a:r>
            <a:r>
              <a:rPr lang="el-GR" sz="2000" dirty="0">
                <a:latin typeface="FranklinGothic-Book"/>
              </a:rPr>
              <a:t> (sec</a:t>
            </a:r>
            <a:r>
              <a:rPr lang="el-GR" sz="2000" baseline="30000" dirty="0">
                <a:latin typeface="FranklinGothic-Book"/>
              </a:rPr>
              <a:t>-1</a:t>
            </a:r>
            <a:r>
              <a:rPr lang="el-GR" sz="2000" dirty="0">
                <a:latin typeface="FranklinGothic-Book"/>
              </a:rPr>
              <a:t>). Η συχνότητα ενός ραντάρ προσδιορίζεται από 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χαρακτηριστικά της </a:t>
            </a:r>
            <a:r>
              <a:rPr lang="el-GR" sz="2000" dirty="0" err="1">
                <a:latin typeface="FranklinGothic-Book"/>
              </a:rPr>
              <a:t>μικροκυματικής</a:t>
            </a:r>
            <a:r>
              <a:rPr lang="el-GR" sz="2000" dirty="0">
                <a:latin typeface="FranklinGothic-Book"/>
              </a:rPr>
              <a:t> λυχνίας του πομπού (</a:t>
            </a:r>
            <a:r>
              <a:rPr lang="el-GR" sz="2000" dirty="0" err="1">
                <a:latin typeface="FranklinGothic-Book"/>
              </a:rPr>
              <a:t>magnetron</a:t>
            </a:r>
            <a:r>
              <a:rPr lang="el-GR" sz="2000" dirty="0">
                <a:latin typeface="FranklinGothic-Book"/>
              </a:rPr>
              <a:t>).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 μήκος κύματος (συμβολίζεται με το ελληνικό γράμμα ‘λ’), είναι ένα μέγεθος το οποίο δηλώνει πόσες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μονάδες μήκους διανύει το ηλεκτρομαγνητικό κύμα, κατά την χρονική διάρκεια ενός πλήρους κύκλου</a:t>
            </a:r>
            <a:r>
              <a:rPr lang="en-US" sz="2000" dirty="0">
                <a:latin typeface="FranklinGothic-Book"/>
              </a:rPr>
              <a:t>.</a:t>
            </a:r>
            <a:endParaRPr lang="en-US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9C064-F04A-40F8-ABE0-EC56EF5F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41" y="4572000"/>
            <a:ext cx="4584917" cy="186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47800"/>
                <a:ext cx="8382000" cy="444775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dirty="0">
                    <a:latin typeface="FranklinGothic-Book"/>
                  </a:rPr>
                  <a:t>Εάν συμβαίνουν ‘f’ κύκλοι σε 1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, ένας κύκλος συμπληρώνεται σε ‘1/f’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. Το ηλεκτρομαγνητικό κύμα διαδίδεται με την ταχύτητα του φωτός ‘c = 3*10</a:t>
                </a:r>
                <a:r>
                  <a:rPr lang="el-GR" sz="2000" baseline="30000" dirty="0">
                    <a:latin typeface="FranklinGothic-Book"/>
                  </a:rPr>
                  <a:t>8</a:t>
                </a:r>
                <a:r>
                  <a:rPr lang="el-GR" sz="2000" dirty="0">
                    <a:latin typeface="FranklinGothic-Book"/>
                  </a:rPr>
                  <a:t> m/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’. Επομένως, η απόσταση την οποία διανύει το ηλεκτρομαγνητικό κύμα κατά την χρονική διάρκεια ενός πλήρους κύκλου είναι: λ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Επί τη βάσει διεθνούς συμφωνίας, δύο περιοχές συχνοτήτων έχουν εκχωρηθεί προς χρήση στα ναυτιλιακά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ραντάρ. </a:t>
                </a:r>
                <a:endParaRPr lang="en-US" sz="2000" dirty="0">
                  <a:latin typeface="FranklinGothic-Book"/>
                </a:endParaRP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Η μία περιοχή χαρακτηρίζεται με το γράμμα X (X-</a:t>
                </a:r>
                <a:r>
                  <a:rPr lang="el-GR" sz="2000" dirty="0" err="1">
                    <a:latin typeface="FranklinGothic-Book"/>
                  </a:rPr>
                  <a:t>band</a:t>
                </a:r>
                <a:r>
                  <a:rPr lang="el-GR" sz="2000" dirty="0">
                    <a:latin typeface="FranklinGothic-Book"/>
                  </a:rPr>
                  <a:t>) και περιλαμβάνει συχνότητες στο εύρος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από 9,3 μέχρι 9,5 </a:t>
                </a:r>
                <a:r>
                  <a:rPr lang="el-GR" sz="2000" dirty="0" err="1">
                    <a:latin typeface="FranklinGothic-Book"/>
                  </a:rPr>
                  <a:t>GHz</a:t>
                </a:r>
                <a:r>
                  <a:rPr lang="el-GR" sz="2000" dirty="0">
                    <a:latin typeface="FranklinGothic-Book"/>
                  </a:rPr>
                  <a:t>, ήτοι μήκη κύματος περίπου 3 </a:t>
                </a:r>
                <a:r>
                  <a:rPr lang="el-GR" sz="2000" dirty="0" err="1">
                    <a:latin typeface="FranklinGothic-Book"/>
                  </a:rPr>
                  <a:t>cm</a:t>
                </a:r>
                <a:r>
                  <a:rPr lang="el-GR" sz="2000" dirty="0">
                    <a:latin typeface="FranklinGothic-Book"/>
                  </a:rPr>
                  <a:t>.</a:t>
                </a:r>
                <a:endParaRPr lang="en-US" sz="2000" dirty="0">
                  <a:latin typeface="FranklinGothic-Book"/>
                </a:endParaRP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Η δεύτερη περιοχή χαρακτηρίζεται με το γράμμα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S (S-</a:t>
                </a:r>
                <a:r>
                  <a:rPr lang="el-GR" sz="2000" dirty="0" err="1">
                    <a:latin typeface="FranklinGothic-Book"/>
                  </a:rPr>
                  <a:t>band</a:t>
                </a:r>
                <a:r>
                  <a:rPr lang="el-GR" sz="2000" dirty="0">
                    <a:latin typeface="FranklinGothic-Book"/>
                  </a:rPr>
                  <a:t>) και περιλαμβάνει συχνότητες στο εύρος από 2,9 μέχρι 3,1 </a:t>
                </a:r>
                <a:r>
                  <a:rPr lang="el-GR" sz="2000" dirty="0" err="1">
                    <a:latin typeface="FranklinGothic-Book"/>
                  </a:rPr>
                  <a:t>GHz</a:t>
                </a:r>
                <a:r>
                  <a:rPr lang="el-GR" sz="2000" dirty="0">
                    <a:latin typeface="FranklinGothic-Book"/>
                  </a:rPr>
                  <a:t>, ήτοι μήκη κύματος περίπου10 </a:t>
                </a:r>
                <a:r>
                  <a:rPr lang="el-GR" sz="2000" dirty="0" err="1">
                    <a:latin typeface="FranklinGothic-Book"/>
                  </a:rPr>
                  <a:t>cm</a:t>
                </a:r>
                <a:r>
                  <a:rPr lang="el-GR" sz="2000" dirty="0">
                    <a:latin typeface="FranklinGothic-Book"/>
                  </a:rPr>
                  <a:t>.</a:t>
                </a:r>
              </a:p>
              <a:p>
                <a:pPr algn="just"/>
                <a:endParaRPr lang="en-US" sz="2000" kern="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382000" cy="4447756"/>
              </a:xfrm>
              <a:prstGeom prst="rect">
                <a:avLst/>
              </a:prstGeom>
              <a:blipFill>
                <a:blip r:embed="rId2"/>
                <a:stretch>
                  <a:fillRect l="-1891" t="-1783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20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Αν και η εκχώρηση αυτών των συχνοτήτων στα ναυτιλιακά ραντάρ είναι προϊόν διεθνούς συμφωνίας, εν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τούτοις υπαγορεύεται από τους νόμους της διαδόσεως της ηλεκτρομαγνητικής ακτινοβολίας, κατά τους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οποίους το μήκος κύματος πρέπει να είναι της τάξεως των ολίγων εκατοστών του μέτρου, προκειμένου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διατηρούνται το βάρος και οι διαστάσεις της κεραίας σε αποδεκτά επίπεδα, ώστε να δύναται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εγκατασταθεί σε ιστό πλοίου και να περιστρέφεται ομαλά.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Μήκη κύματος μεγαλύτερα από 10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κρίνονται ακατάλληλα διότι αυξάνουν υπερβολικά το βάρος και τις διαστάσεις της κεραίας για το ίδιο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δέσμης.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0468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Από την άλλη, μήκη κύματος μικρότερα από περίπου 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 είναι επίσης ακατάλληλα, διότι αν και οι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διαστάσεις και τα βάρη μειώνονται σημαντικά, η ηλεκτρομαγνητική ακτινοβολία υφίσταται υπερβολική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εξασθένηση και απορρόφηση κατά την διάδοσή της δια μέσου των υδρατμών και του οξυγόνου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ατμόσφαιρας και επί πλέον, το ραντάρ δεν έχει καλές επιδόσεις σε περιβάλλον δυσμενών καιρικών φαινομένων όπως βροχή, ομίχλη, </a:t>
            </a:r>
            <a:r>
              <a:rPr lang="el-GR" sz="2000" dirty="0" err="1">
                <a:latin typeface="FranklinGothic-Book"/>
              </a:rPr>
              <a:t>κλπ</a:t>
            </a:r>
            <a:r>
              <a:rPr lang="el-GR" sz="2000" dirty="0">
                <a:latin typeface="FranklinGothic-Book"/>
              </a:rPr>
              <a:t> (</a:t>
            </a:r>
            <a:r>
              <a:rPr lang="el-GR" sz="2000" dirty="0" err="1">
                <a:latin typeface="FranklinGothic-Book"/>
              </a:rPr>
              <a:t>rain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clutter</a:t>
            </a:r>
            <a:r>
              <a:rPr lang="el-GR" sz="2000" dirty="0">
                <a:latin typeface="FranklinGothic-Book"/>
              </a:rPr>
              <a:t>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Επιπλέον, επί τη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βάσει των χαρακτηριστικών ιδιοτήτων των ηλεκτρομαγνητικών κυμάτων, η ισχύς των παρασιτικών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επιστροφών εξαρτάται από το μήκος κύματος της ακτινοβολίας, σε συνδυασμό με το μέγεθος των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αντικειμένων (κορυφές κυμάτων, σταγόνες βροχής, σταγονίδια ομίχλης κοκ) τα οποία προκαλούν 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επιστροφές αυτές.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επίδραση είναι μικρότερη για μεγάλο μήκος κύματος, σε σύγκριση με το σχετικά μικρό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μέγεθος των παρασιτικών αντικειμένων. 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4082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984885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3693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Επομένως σε γενικές γραμμές, τόσο οι θαλάσσιες επιστροφές, όσο και οι επιστροφές από καιρικά φαινόμενα είναι ασθενέστερες όταν χρησιμοποιείται ραντάρ S-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 (λ=10cm) έναντι ραντάρ Χ-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 (λ=3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Γενικώς τα μεγαλύτερα μήκη κύματος (10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 (S-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)) ακολουθούν κατά τι την καμπυλότητα της γης, ενώ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για τα μικρότερα μήκη κύματος (3 </a:t>
            </a:r>
            <a:r>
              <a:rPr lang="el-GR" sz="2000" dirty="0" err="1">
                <a:latin typeface="FranklinGothic-Book"/>
              </a:rPr>
              <a:t>cm</a:t>
            </a:r>
            <a:r>
              <a:rPr lang="el-GR" sz="2000" dirty="0">
                <a:latin typeface="FranklinGothic-Book"/>
              </a:rPr>
              <a:t>, (X-</a:t>
            </a:r>
            <a:r>
              <a:rPr lang="el-GR" sz="2000" dirty="0" err="1">
                <a:latin typeface="FranklinGothic-Book"/>
              </a:rPr>
              <a:t>band</a:t>
            </a:r>
            <a:r>
              <a:rPr lang="el-GR" sz="2000" dirty="0">
                <a:latin typeface="FranklinGothic-Book"/>
              </a:rPr>
              <a:t>)) η ευθυτενής διάδοση είναι περισσότερο χαρακτηριστική.</a:t>
            </a:r>
            <a:endParaRPr lang="en-US" sz="2000" dirty="0">
              <a:latin typeface="FranklinGothic-Book"/>
            </a:endParaRP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Επομένως, τα μεγαλύτερα μήκη κύματος συμβάλουν σε μεγαλύτερες αποστάσεις εντοπισμού πέραν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ορίζοντα. Το τίμημα όμως το οποίο πληρώνεται, όπως αναφέρθηκε προηγουμένως, είναι οι μεγάλες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διαστάσεις και τα βάρη.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10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447800"/>
                <a:ext cx="8382000" cy="29247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b="1" dirty="0">
                    <a:latin typeface="FranklinGothic-Book"/>
                  </a:rPr>
                  <a:t>Συχνότητα επαναλήψεως παλμών</a:t>
                </a:r>
                <a:r>
                  <a:rPr lang="en-US" sz="2000" dirty="0">
                    <a:latin typeface="FranklinGothic-Book"/>
                  </a:rPr>
                  <a:t>: O </a:t>
                </a:r>
                <a:r>
                  <a:rPr lang="el-GR" sz="2000" dirty="0" err="1">
                    <a:latin typeface="FranklinGothic-Book"/>
                  </a:rPr>
                  <a:t>συγχρονιστής</a:t>
                </a:r>
                <a:r>
                  <a:rPr lang="el-GR" sz="2000" dirty="0">
                    <a:latin typeface="FranklinGothic-Book"/>
                  </a:rPr>
                  <a:t> στον πομπό, ρυθμίζει την συχνότητα επαναλήψεως παλμών (</a:t>
                </a:r>
                <a:r>
                  <a:rPr lang="en-US" sz="2000" dirty="0">
                    <a:latin typeface="FranklinGothic-Book"/>
                  </a:rPr>
                  <a:t>P</a:t>
                </a:r>
                <a:r>
                  <a:rPr lang="el-GR" sz="2000" dirty="0" err="1">
                    <a:latin typeface="FranklinGothic-Book"/>
                  </a:rPr>
                  <a:t>ulse</a:t>
                </a:r>
                <a:r>
                  <a:rPr lang="el-GR" sz="2000" dirty="0">
                    <a:latin typeface="FranklinGothic-Book"/>
                  </a:rPr>
                  <a:t> </a:t>
                </a:r>
                <a:r>
                  <a:rPr lang="en-US" sz="2000" dirty="0">
                    <a:latin typeface="FranklinGothic-Book"/>
                  </a:rPr>
                  <a:t>R</a:t>
                </a:r>
                <a:r>
                  <a:rPr lang="el-GR" sz="2000" dirty="0" err="1">
                    <a:latin typeface="FranklinGothic-Book"/>
                  </a:rPr>
                  <a:t>epetition</a:t>
                </a:r>
                <a:r>
                  <a:rPr lang="el-GR" sz="2000" dirty="0">
                    <a:latin typeface="FranklinGothic-Book"/>
                  </a:rPr>
                  <a:t> </a:t>
                </a:r>
                <a:r>
                  <a:rPr lang="en-US" sz="2000" dirty="0">
                    <a:latin typeface="FranklinGothic-Book"/>
                  </a:rPr>
                  <a:t>F</a:t>
                </a:r>
                <a:r>
                  <a:rPr lang="el-GR" sz="2000" dirty="0" err="1">
                    <a:latin typeface="FranklinGothic-Book"/>
                  </a:rPr>
                  <a:t>requency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(PRF)) δηλαδή τον αριθμό των εκπεμπόμενων παλμών σε ένα 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 (η μονάδα μετρήσεως PRF είναι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παλμοί/</a:t>
                </a:r>
                <a:r>
                  <a:rPr lang="el-GR" sz="2000" dirty="0" err="1">
                    <a:latin typeface="FranklinGothic-Book"/>
                  </a:rPr>
                  <a:t>sec</a:t>
                </a:r>
                <a:r>
                  <a:rPr lang="el-GR" sz="2000" dirty="0">
                    <a:latin typeface="FranklinGothic-Book"/>
                  </a:rPr>
                  <a:t> ή </a:t>
                </a:r>
                <a:r>
                  <a:rPr lang="el-GR" sz="2000" dirty="0" err="1">
                    <a:latin typeface="FranklinGothic-Book"/>
                  </a:rPr>
                  <a:t>Hz</a:t>
                </a:r>
                <a:r>
                  <a:rPr lang="el-GR" sz="2000" dirty="0">
                    <a:latin typeface="FranklinGothic-Book"/>
                  </a:rPr>
                  <a:t>). Τυπικές τιμές PRF για τα ναυτιλιακά ραντάρ είναι 3400, 1700 και 850 </a:t>
                </a:r>
                <a:r>
                  <a:rPr lang="el-GR" sz="2000" dirty="0" err="1">
                    <a:latin typeface="FranklinGothic-Book"/>
                  </a:rPr>
                  <a:t>Hz</a:t>
                </a:r>
                <a:r>
                  <a:rPr lang="el-GR" sz="2000" dirty="0">
                    <a:latin typeface="FranklinGothic-Book"/>
                  </a:rPr>
                  <a:t>.</a:t>
                </a:r>
                <a:r>
                  <a:rPr lang="en-US" sz="2000" dirty="0">
                    <a:latin typeface="FranklinGothic-Book"/>
                  </a:rPr>
                  <a:t> </a:t>
                </a:r>
              </a:p>
              <a:p>
                <a:pPr algn="just"/>
                <a:endParaRPr lang="en-US" sz="2000" dirty="0">
                  <a:latin typeface="FranklinGothic-Book"/>
                </a:endParaRPr>
              </a:p>
              <a:p>
                <a:pPr algn="just"/>
                <a:r>
                  <a:rPr lang="el-GR" sz="2000" dirty="0">
                    <a:latin typeface="FranklinGothic-Book"/>
                  </a:rPr>
                  <a:t>Συνυφασμένος με την συχνότητα επαναλήψεως των παλμών είναι ο χρόνος ο οποίος μεσολαβεί μεταξύ των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dirty="0">
                    <a:latin typeface="FranklinGothic-Book"/>
                  </a:rPr>
                  <a:t>παλμών (συμβολίζεται με το γράμμα (T)) και ευρίσκεται δια της σχέσεως</a:t>
                </a:r>
                <a:r>
                  <a:rPr lang="en-US" sz="2000" dirty="0">
                    <a:latin typeface="FranklinGothic-Book"/>
                  </a:rPr>
                  <a:t>: T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𝑃𝑅𝐹</m:t>
                        </m:r>
                      </m:den>
                    </m:f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7800"/>
                <a:ext cx="8382000" cy="2924711"/>
              </a:xfrm>
              <a:prstGeom prst="rect">
                <a:avLst/>
              </a:prstGeom>
              <a:blipFill>
                <a:blip r:embed="rId2"/>
                <a:stretch>
                  <a:fillRect l="-1891" t="-2714" r="-1818" b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6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47800"/>
            <a:ext cx="8382000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Διάρκεια παλμού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Ο διαμορφωτής στον πομπό, ρυθμίζει την χρονική διάρκεια του παλμού (συμβολίζεται με το ελληνικό γράμμα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(τ)) και μετρείται σε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=10</a:t>
            </a:r>
            <a:r>
              <a:rPr lang="el-GR" sz="2000" baseline="30000" dirty="0">
                <a:latin typeface="FranklinGothic-Book"/>
              </a:rPr>
              <a:t>-6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sec</a:t>
            </a:r>
            <a:r>
              <a:rPr lang="el-GR" sz="2000" dirty="0">
                <a:latin typeface="FranklinGothic-Book"/>
              </a:rPr>
              <a:t>). Ο εκπεμπόμενος παλμός καταλαμβάνει ένα γραμμικό μήκος στον χώρο,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εξαρτώμενο από την παραπάνω διάρκεια και αυτό το μήκος εκφράζεται σε μέτρα.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 παλμός καλύπτει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διπλή διαδρομή μέχρι τον στόχο, πριν επιστρέψει με ταχύτητα 3*10</a:t>
            </a:r>
            <a:r>
              <a:rPr lang="el-GR" sz="2000" baseline="30000" dirty="0">
                <a:latin typeface="FranklinGothic-Book"/>
              </a:rPr>
              <a:t>8</a:t>
            </a:r>
            <a:r>
              <a:rPr lang="el-GR" sz="2000" dirty="0">
                <a:latin typeface="FranklinGothic-Book"/>
              </a:rPr>
              <a:t> m/</a:t>
            </a:r>
            <a:r>
              <a:rPr lang="el-GR" sz="2000" dirty="0" err="1">
                <a:latin typeface="FranklinGothic-Book"/>
              </a:rPr>
              <a:t>sec</a:t>
            </a:r>
            <a:r>
              <a:rPr lang="el-GR" sz="2000" dirty="0">
                <a:latin typeface="FranklinGothic-Book"/>
              </a:rPr>
              <a:t> ή 300 m/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. Επομένως,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δεχόμαστε ότι παλμός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καταλαμβάνει </a:t>
            </a:r>
            <a:r>
              <a:rPr lang="el-GR" sz="2000" b="1" i="1" u="sng" dirty="0">
                <a:latin typeface="FranklinGothic-Book"/>
              </a:rPr>
              <a:t>ενεργό</a:t>
            </a:r>
            <a:r>
              <a:rPr lang="el-GR" sz="2000" dirty="0">
                <a:latin typeface="FranklinGothic-Book"/>
              </a:rPr>
              <a:t> γραμμικό μήκος 150m (αντί για 300</a:t>
            </a:r>
            <a:r>
              <a:rPr lang="en-US" sz="2000" dirty="0">
                <a:latin typeface="FranklinGothic-Book"/>
              </a:rPr>
              <a:t>m)</a:t>
            </a:r>
            <a:r>
              <a:rPr lang="el-GR" sz="2000" dirty="0">
                <a:latin typeface="FranklinGothic-Book"/>
              </a:rPr>
              <a:t>. Η διάρκεια παλμού στα ναυτιλιακά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ραντάρ λαμβάνει τυπικές τιμές μεταξύ 0,05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(ενεργό γραμμικό μήκος 7,5 m) και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(ενεργό γραμμικό μήκος 150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m).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Δύο (2), τρεις (3) ή ακόμα και τέσσερις (4) τιμές διάρκειας παλμού δυνατόν να είναι διαθέσιμες,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ανάλογα με την πολυπλοκότητα του συστήματος.</a:t>
            </a:r>
            <a:r>
              <a:rPr lang="en-US" sz="2000" dirty="0">
                <a:latin typeface="FranklinGothic-Book"/>
              </a:rPr>
              <a:t> 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37115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14632" y="1295400"/>
            <a:ext cx="8382000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 err="1">
                <a:latin typeface="FranklinGothic-Book"/>
              </a:rPr>
              <a:t>Ημι</a:t>
            </a:r>
            <a:r>
              <a:rPr lang="el-GR" sz="2000" b="1" dirty="0">
                <a:latin typeface="FranklinGothic-Book"/>
              </a:rPr>
              <a:t>-αυτόματη επιλογή διάρκειας παλμού και PRF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Σε γενικές γραμμές, υπάρχει η απαίτηση για χαμηλό PRF (μεγάλη χρονική διάρκεια μεταξύ των παλμών)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μεγάλες κλίμακες, ώστε να δίδεται χρόνος στον παλμό να φθάσει σε μεγάλες αποστάσεις πριν επιστρέψει.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PRF κατά κανόνα είναι άμεσα εξαρτώμενο από την διάρκεια παλμού, εις τρόπον ώστε μεγάλη διάρκεια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παλμού να συνδυάζεται με χαμηλό PRF και μικρή διάρκεια παλμού με υψηλό PRF. Στα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ναυτιλιακά ραντάρ, συμβαίνει, το PRF και η διάρκεια παλμού να προσαρμόζονται στην παραπάνω απαίτηση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αυτομάτως με την αλλαγή κλίμακας.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7A5D0-3D66-4D7E-ACB9-740D0638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74" y="4434483"/>
            <a:ext cx="6817052" cy="2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676400"/>
            <a:ext cx="8382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Σε συσκευές οι οποίες διαθέτουν δύο (2) τιμές διάρκειας παλμού, συνήθως ο μεγάλης διάρκειας παλμός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επιλέγεται αυτομάτως σε κλίμακες 12 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 και μεγαλύτερες και ο μικρής διάρκειας παλμός σε κλίμακες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μικρότερες των 12 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. Σε συσκευές οι οποίες διαθέτουν περισσότερες από δύο (2) διάρκειες παλμού, η</a:t>
            </a:r>
          </a:p>
          <a:p>
            <a:pPr algn="just"/>
            <a:r>
              <a:rPr lang="el-GR" sz="2000" dirty="0">
                <a:latin typeface="FranklinGothic-Book"/>
              </a:rPr>
              <a:t>επιλογή συμβαίνει επίσης αυτομάτως, αλλά δίδεται η δυνατότητα στον χειριστή, είτε να αρκεστεί στην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αυτομάτως επιλεγείσα τιμή, είτε να επιλέξει την αμέσως μεγαλύτερη ή και μικρότερη τιμή. 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65933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28928"/>
            <a:ext cx="8382000" cy="400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ημιαυτόματης επιλογή διάρκειας παλμού εξασφαλίζει, αφενός την απαίτηση εντοπισμού στόχων σε μεγάλες αποστάσεις (έστω και χωρίς ακρίβεια στις μετρήσεις) και αφετέρου την απαίτηση λεπτομέρειας εικόνας στις μικρές αποστάσεις. Η επιλογή μεγάλης διάρκειας παλμού εξυπηρετεί εντοπισμούς σε μεγάλες αποστάσεις διότι όσο μεγαλύτερης διάρκειας είναι ο παλμός, τόσο μεγαλύτερο ποσοστό ενέργειας περιέχει.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Αντιθέτως στις μικρές αποστάσεις ο εντοπισμός αυτός καθ’ εαυτός δεν είναι πρόβλημα. Ο χειριστής στις μικρές αποστάσεις ενδιαφέρεται για λεπτομερείς μετρήσεις (απαίτηση υψηλού </a:t>
            </a:r>
            <a:r>
              <a:rPr lang="en-US" sz="2000" dirty="0">
                <a:latin typeface="FranklinGothic-Book"/>
              </a:rPr>
              <a:t>PRF)</a:t>
            </a:r>
            <a:r>
              <a:rPr lang="el-GR" sz="2000" dirty="0">
                <a:latin typeface="FranklinGothic-Book"/>
              </a:rPr>
              <a:t> και για μεγάλη ευκρίνεια στην εικόνα ραντάρ. Ο μικρής διάρκειας παλμός, έχει μικρό γραμμικό μήκος και επομένως στόχοι υποτυπώνονται στην οθόνη με μικρό </a:t>
            </a:r>
            <a:r>
              <a:rPr lang="en-US" sz="2000" dirty="0">
                <a:latin typeface="FranklinGothic-Book"/>
              </a:rPr>
              <a:t>(</a:t>
            </a:r>
            <a:r>
              <a:rPr lang="el-GR" sz="2000" dirty="0">
                <a:latin typeface="FranklinGothic-Book"/>
              </a:rPr>
              <a:t>φωτεινό) γραμμικό μήκος και μεγαλύτερη λεπτομέρεια.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1102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269873" y="1213485"/>
            <a:ext cx="87249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0" i="0" u="none" strike="noStrike" baseline="0" dirty="0">
                <a:latin typeface="FranklinGothic-Book"/>
              </a:rPr>
              <a:t>Το ναυτιλιακό ραντάρ χαρακτηρίζεται από την εκπομπή παλμών ραδιοσυχνότητας στην περιοχή των </a:t>
            </a:r>
            <a:r>
              <a:rPr lang="el-GR" sz="2000" b="0" i="0" u="none" strike="noStrike" baseline="0" dirty="0" err="1">
                <a:latin typeface="FranklinGothic-Book"/>
              </a:rPr>
              <a:t>GHz</a:t>
            </a:r>
            <a:r>
              <a:rPr lang="el-GR" sz="2000" b="0" i="0" u="none" strike="noStrike" baseline="0" dirty="0">
                <a:latin typeface="FranklinGothic-Book"/>
              </a:rPr>
              <a:t> (1 </a:t>
            </a:r>
            <a:r>
              <a:rPr lang="el-GR" sz="2000" b="0" i="0" u="none" strike="noStrike" baseline="0" dirty="0" err="1">
                <a:latin typeface="FranklinGothic-Book"/>
              </a:rPr>
              <a:t>GHz</a:t>
            </a:r>
            <a:r>
              <a:rPr lang="el-GR" sz="2000" b="0" i="0" u="none" strike="noStrike" baseline="0" dirty="0">
                <a:latin typeface="FranklinGothic-Book"/>
              </a:rPr>
              <a:t> = 10</a:t>
            </a:r>
            <a:r>
              <a:rPr lang="el-GR" sz="2000" b="0" i="0" u="none" strike="noStrike" baseline="30000" dirty="0">
                <a:latin typeface="FranklinGothic-Book"/>
              </a:rPr>
              <a:t>9</a:t>
            </a:r>
            <a:r>
              <a:rPr lang="el-GR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 err="1">
                <a:latin typeface="FranklinGothic-Book"/>
              </a:rPr>
              <a:t>Hz</a:t>
            </a:r>
            <a:r>
              <a:rPr lang="el-GR" sz="2000" b="0" i="0" u="none" strike="noStrike" baseline="0" dirty="0">
                <a:latin typeface="FranklinGothic-Book"/>
              </a:rPr>
              <a:t>) και δια τούτο ονομάζεται ‘παλμικό ραντάρ’. Ένας παλμός είναι μία ριπή ηλεκτρομαγνητικής ενέργειας (ένα ημιτονοειδές κύμα) πολύ μικρής διάρκειας, σε προκαθορισμένη συχνότητα.</a:t>
            </a:r>
            <a:endParaRPr lang="en-US" sz="2000" kern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2B3E-E49D-4EC3-83E2-7096B586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762000"/>
            <a:ext cx="8531860" cy="4616648"/>
          </a:xfrm>
        </p:spPr>
        <p:txBody>
          <a:bodyPr/>
          <a:lstStyle/>
          <a:p>
            <a:pPr algn="just"/>
            <a:r>
              <a:rPr lang="el-GR" sz="2000" b="1" dirty="0"/>
              <a:t>Διακρίβωση αποστάσεως </a:t>
            </a:r>
            <a:r>
              <a:rPr lang="el-GR" sz="2000" dirty="0"/>
              <a:t>είναι η ικανότητα του ραντάρ να διαχωρίζει δύο στόχους ευρισκομένους στην ίδια διόπτευση και σε μικρή απόσταση μεταξύ τους. </a:t>
            </a:r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Η ελάχιστη απόσταση την οποία πρέπει να απέχουν μεταξύ τους οι δύο στόχοι στην ίδια διόπτευση ώστε να μη εμφανίζονται ως ένας στόχος στην οθόνη, καλείται απόσταση διακριβώσεως κατά απόσταση και </a:t>
            </a:r>
            <a:r>
              <a:rPr lang="el-GR" sz="2000" dirty="0" err="1"/>
              <a:t>μετράται</a:t>
            </a:r>
            <a:r>
              <a:rPr lang="el-GR" sz="2000" dirty="0"/>
              <a:t> σε μέτρα. </a:t>
            </a:r>
          </a:p>
          <a:p>
            <a:pPr algn="just"/>
            <a:endParaRPr lang="el-GR" sz="2000" u="sng" dirty="0"/>
          </a:p>
          <a:p>
            <a:pPr algn="just"/>
            <a:r>
              <a:rPr lang="el-GR" sz="2000" u="sng" dirty="0"/>
              <a:t>Η απόσταση διακριβώσεως εξαρτάται βασικά από την διάρκεια παλμού</a:t>
            </a:r>
            <a:r>
              <a:rPr lang="el-GR" sz="2000" dirty="0"/>
              <a:t>. Για παράδειγμα εάν ο παλμός έχει διάρκεια 0,25 </a:t>
            </a:r>
            <a:r>
              <a:rPr lang="el-GR" sz="2000" dirty="0" err="1"/>
              <a:t>μsec</a:t>
            </a:r>
            <a:r>
              <a:rPr lang="el-GR" sz="2000" dirty="0"/>
              <a:t> τότε, μετά την εκπομπή του από την κεραία, το γραμμικό του μήκος στον χώρο εκφράζεται σε 0,25 * 300 = 75 m. Η θεωρητική τιμή της αποστάσεως διακριβώσεως είναι το μισό του μήκους του παλμού εκφρασμένο σε μέτρα, δηλαδή στην προκειμένη περίπτωση 37,5 m (Ταύτιση με το ενεργό γραμμικό μήκος).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1655-3D19-435C-85EA-A991657F24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20</a:t>
            </a:fld>
            <a:endParaRPr lang="en-US" spc="-6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2B3E-E49D-4EC3-83E2-7096B5862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531860" cy="5847755"/>
          </a:xfrm>
        </p:spPr>
        <p:txBody>
          <a:bodyPr/>
          <a:lstStyle/>
          <a:p>
            <a:pPr algn="just"/>
            <a:r>
              <a:rPr lang="el-GR" sz="2000" dirty="0"/>
              <a:t>Για δύο στόχους στην ίδια διόπτευση απέχοντες απόσταση 37,5 m, η εμπρόσθια πλευρά του ανακλώμενου παλμού από τον μακρινότερο στόχο, μόλις αγγίζει την οπίσθια πλευρά του ανακλώμενου παλμού από τον εγγύτερο στόχο. Όταν οι στόχοι απέχουν απόσταση μικρότερη, τότε ο παλμός από τον μακρινότερο στόχο επικαλύπτει μερικώς τον παλμό από τον εγγύτερο στόχο και οι δύο στόχοι εμφανίζονται στον </a:t>
            </a:r>
            <a:r>
              <a:rPr lang="el-GR" sz="2000" dirty="0" err="1"/>
              <a:t>ενδείκτη</a:t>
            </a:r>
            <a:r>
              <a:rPr lang="el-GR" sz="2000" dirty="0"/>
              <a:t> ως ένας.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Επομένως, για την εύρεση της αποστάσεως διακριβώσεως υπολογίζεται το μισό της διάρκειας παλμού σε μέτρα. 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1655-3D19-435C-85EA-A991657F248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21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AF598-AF8A-4994-BE36-DD1DD4BB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2600325"/>
            <a:ext cx="7096125" cy="165735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FD8B9B-5E1A-4362-850B-6432DCF40076}"/>
              </a:ext>
            </a:extLst>
          </p:cNvPr>
          <p:cNvSpPr txBox="1">
            <a:spLocks/>
          </p:cNvSpPr>
          <p:nvPr/>
        </p:nvSpPr>
        <p:spPr>
          <a:xfrm>
            <a:off x="240890" y="5690890"/>
            <a:ext cx="853186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kern="0" dirty="0"/>
              <a:t>Οι προδιαγραφές IMO προσδιορίζουν τις απαιτήσεις διακριβώσεως κατ’ απόσταση για δύο μικρούς στόχους στην ίδια διόπτευση, απέχοντες 50 m. </a:t>
            </a:r>
          </a:p>
          <a:p>
            <a:pPr algn="just"/>
            <a:endParaRPr lang="el-GR" sz="2000" kern="0" dirty="0"/>
          </a:p>
        </p:txBody>
      </p:sp>
    </p:spTree>
    <p:extLst>
      <p:ext uri="{BB962C8B-B14F-4D97-AF65-F5344CB8AC3E}">
        <p14:creationId xmlns:p14="http://schemas.microsoft.com/office/powerpoint/2010/main" val="33921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84CA1D3-8ED6-47FB-8A49-FABFACBC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solidFill>
                  <a:schemeClr val="bg1"/>
                </a:solidFill>
              </a:rPr>
              <a:t>Διακρίβωση απόστασης 1/2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7171" name="Content Placeholder 4">
            <a:extLst>
              <a:ext uri="{FF2B5EF4-FFF2-40B4-BE49-F238E27FC236}">
                <a16:creationId xmlns:a16="http://schemas.microsoft.com/office/drawing/2014/main" id="{9E0BA570-D655-41F7-A8DB-5FA6C5D4E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2492375"/>
            <a:ext cx="7021512" cy="2808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F55780A-4ADA-4DC3-AF49-2E2168AD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solidFill>
                  <a:schemeClr val="bg1"/>
                </a:solidFill>
              </a:rPr>
              <a:t>Διακρίβωση απόστασης 2/2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EBF855AE-3F29-4DAA-BF61-1C03CC486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420938"/>
            <a:ext cx="6840537" cy="27368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Σχέση μεταξύ ελάχιστης αποστάσεως εντοπισμού και διάρκειας παλμού</a:t>
            </a:r>
            <a:r>
              <a:rPr lang="en-US" sz="2000" dirty="0">
                <a:latin typeface="FranklinGothic-Book"/>
              </a:rPr>
              <a:t>: </a:t>
            </a:r>
          </a:p>
          <a:p>
            <a:pPr algn="just"/>
            <a:r>
              <a:rPr lang="el-GR" sz="2000" dirty="0">
                <a:latin typeface="FranklinGothic-Book"/>
              </a:rPr>
              <a:t>Κατά την εκπομπή του παλμού, ο πομπός συνδέεται με την κεραία μέσω του διακόπτη εκπομπής / λήψεως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(TR </a:t>
            </a:r>
            <a:r>
              <a:rPr lang="el-GR" sz="2000" dirty="0" err="1">
                <a:latin typeface="FranklinGothic-Book"/>
              </a:rPr>
              <a:t>cell</a:t>
            </a:r>
            <a:r>
              <a:rPr lang="el-GR" sz="2000" dirty="0">
                <a:latin typeface="FranklinGothic-Book"/>
              </a:rPr>
              <a:t>), ενώ την ίδια στιγμή ο δέκτης απομονώνεται, ώστε να μη καταστραφεί από την υψηλή ισχύ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εκπεμπόμενου παλμού. Μετά την εκπομπή του παλμού, ο διακόπτης εκπομπής / λήψεως συνδέει την κεραία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 τον δέκτη.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81590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Εάν η απόσταση ενός στόχου είναι πολύ μικρή, ώστε η ηχώ να επιστρέφει πριν ολοκληρωθεί η εκπομπή του παλμού, δεν είναι δυνατός ο εντοπισμός του εγγύς ευρισκόμενου στόχου, διότι ο δέκτης είναι απομονωμένος. Επομένως όσο μικρότερη διάρκεια έχει ο παλμός, τόσο μικρότερη είναι η θεωρητική ελάχιστη απόσταση εντοπισμού. Για παράδειγμα, με παλμό διάρκειας 1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, ένας στόχος ευρισκόμενος σε απόσταση μικρότερη από 150 m, δεν εντοπίζεται.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Πρακτικά, η ελάχιστη απόσταση εντοπισμού αυξάνεται κατά ένα μικρό ποσοστό από τον χρόνο επαναφοράς του διακόπτη εκπομπής / λήψεως (TR-</a:t>
            </a:r>
            <a:r>
              <a:rPr lang="el-GR" sz="2000" dirty="0" err="1">
                <a:latin typeface="FranklinGothic-Book"/>
              </a:rPr>
              <a:t>cell</a:t>
            </a:r>
            <a:r>
              <a:rPr lang="el-GR" sz="2000" dirty="0">
                <a:latin typeface="FranklinGothic-Book"/>
              </a:rPr>
              <a:t>). Ωστόσο οι επιστροφές από στόχους σε μικρές αποστάσεις, είναι κατά κανόνα ισχυρές, οπότε δεν είναι απαραίτητη η χρησιμοποίηση μεγάλης διάρκειας παλμού αλλά μικρής διάρκειας. Με μικρής διάρκειας παλμούς ευνοούνται εντοπισμοί σε πολύ μικρές αποστάσεις.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308103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96D0097-0944-4187-B92C-E20BC54C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Ελάχιστη απόσταση εντοπισμού</a:t>
            </a:r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7E2645CC-A122-42DB-8151-54131179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A5A69FCC-5E63-4509-A41A-44FE7EF13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00213"/>
            <a:ext cx="7832725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1D08B-6D46-44B6-9272-BEFF029F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349500"/>
            <a:ext cx="2087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ΔΤ*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5847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Επειδή η περιεχόμενη ενέργεια σε ένα παλμό μικρής διάρκειας είναι σχετικά χαμηλή, για να αυξηθεί η ισχύς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των επιστροφών, ένας αριθμός παλμών πρέπει να επιστρέψει, δηλαδή το PRF πρέπει να είναι σχετικά υψηλό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όταν χρησιμοποιείται μικρή διάρκεια παλμού. Επομένως στις μικρές κλίμακες υπάρχει απαίτηση για υψηλό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PRF.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Παράδειγμα: Να υπολογιστεί ο χρόνος ο οποίος μεσολαβεί από την εκπομπή μέχρι την λήψη για ένα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στόχο του οποίου η απόσταση είναι 50 m.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Αυτή η τιμή έχει ιδιαίτερο ενδιαφέρον, διότι η απόσταση των 50 m αντιπροσωπεύει την ελάχιστη απόσταση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εντοπισμού μίας συσκευής ραντάρ, η οποία συμμορφώνεται με τις προδιαγραφές του ΙΜΟ. Να σημειωθεί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εδώ, ο πολύ μικρός χρόνος στον οποίο πρέπει να πραγματοποιηθεί η εκπομπή και η λήψη.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FF170-DDA5-4D5F-8F4C-6B603FCB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8" y="3810000"/>
            <a:ext cx="24098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839200" cy="21236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300" b="1" dirty="0">
                <a:latin typeface="FranklinGothic-Book"/>
              </a:rPr>
              <a:t>Σχέση μεταξύ μέγιστης αποστάσεως εντοπισμού και διάρκειας παλμού</a:t>
            </a:r>
            <a:r>
              <a:rPr lang="en-US" sz="2300" dirty="0">
                <a:latin typeface="FranklinGothic-Book"/>
              </a:rPr>
              <a:t>: </a:t>
            </a:r>
            <a:r>
              <a:rPr lang="el-GR" sz="2300" dirty="0">
                <a:latin typeface="FranklinGothic-Book"/>
              </a:rPr>
              <a:t>Σε γενικές γραμμές με την χρήση μεγάλης διάρκειας παλμού, η πιθανότητα εντοπισμού ενός στόχου είναι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μεγαλύτερη από εκείνη με την χρήση μικρής διάρκειας παλμού, κάτω από τις ίδιες προϋποθέσεις. Ένας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δέκτης ραντάρ ενισχύει μεγάλης διάρκειας επιστρέφοντες παλμούς, περισσότερο αποτελεσματικά από</a:t>
            </a:r>
            <a:r>
              <a:rPr lang="en-US" sz="2300" dirty="0">
                <a:latin typeface="FranklinGothic-Book"/>
              </a:rPr>
              <a:t> </a:t>
            </a:r>
            <a:r>
              <a:rPr lang="el-GR" sz="2300" dirty="0">
                <a:latin typeface="FranklinGothic-Book"/>
              </a:rPr>
              <a:t>μικρής διάρκειας παλμούς</a:t>
            </a:r>
            <a:r>
              <a:rPr lang="en-US" sz="2300" dirty="0">
                <a:latin typeface="FranklinGothic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573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428928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μέγιστη απόσταση εντοπισμού εξαρτάται από πολλούς παράγοντες μεταξύ των οποίων και από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ευαισθησία του δέκτη. Η ευαισθησία του δέκτη προσδιορίζει το σήμα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ελάχιστης ισχύος το οποίο δύναται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εντοπίσει. Το τελευταίο, καλείται ελάχιστο </a:t>
            </a:r>
            <a:r>
              <a:rPr lang="el-GR" sz="2000" dirty="0" err="1">
                <a:latin typeface="FranklinGothic-Book"/>
              </a:rPr>
              <a:t>εντοπίσιμο</a:t>
            </a:r>
            <a:r>
              <a:rPr lang="el-GR" sz="2000" dirty="0">
                <a:latin typeface="FranklinGothic-Book"/>
              </a:rPr>
              <a:t> σήμα (</a:t>
            </a:r>
            <a:r>
              <a:rPr lang="el-GR" sz="2000" dirty="0" err="1">
                <a:latin typeface="FranklinGothic-Book"/>
              </a:rPr>
              <a:t>minimum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detectable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signal</a:t>
            </a:r>
            <a:r>
              <a:rPr lang="el-GR" sz="2000" dirty="0">
                <a:latin typeface="FranklinGothic-Book"/>
              </a:rPr>
              <a:t> (MDS)). Κάθε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επιστρέφουσα ηχώ, γίνεται αντιληπτή, μόνο εάν το επίπεδο ισχύος της υπερβαίνει το επίπεδο ισχύος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MDS.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Ωστόσο, η ικανότητα του δέκτη να εντοπίζει ασθενή σήματα, περιορίζεται από το επίπεδο 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θορύβου, ο οποίος καταλαμβάνει το ίδιο φάσμα συχνοτήτων με το ωφέλιμο σήμα.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 θόρυβος προκαλείται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από την θερμοκρασία περιβάλλοντος λόγω θερμικής διαταραχής στα ηλεκτρονικά κυκλώματα και είναι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ευθέως ανάλογος με την θερμοκρασία λειτουργίας της συσκευής και το εύρος διελεύσεως συχνοτήτων στον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δέκτη, καλείται δε θερμικός θόρυβος (</a:t>
            </a:r>
            <a:r>
              <a:rPr lang="el-GR" sz="2000" dirty="0" err="1">
                <a:latin typeface="FranklinGothic-Book"/>
              </a:rPr>
              <a:t>thermal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noise</a:t>
            </a:r>
            <a:r>
              <a:rPr lang="el-GR" sz="2000" dirty="0">
                <a:latin typeface="FranklinGothic-Book"/>
              </a:rPr>
              <a:t>) ή λευκός θόρυβος (</a:t>
            </a:r>
            <a:r>
              <a:rPr lang="el-GR" sz="2000" dirty="0" err="1">
                <a:latin typeface="FranklinGothic-Book"/>
              </a:rPr>
              <a:t>white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noise</a:t>
            </a:r>
            <a:r>
              <a:rPr lang="el-GR" sz="2000" dirty="0">
                <a:latin typeface="FranklinGothic-Book"/>
              </a:rPr>
              <a:t>).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88647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5232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i="0" u="none" strike="noStrike" baseline="0" dirty="0">
                <a:latin typeface="FranklinGothic-Book"/>
              </a:rPr>
              <a:t>Μέτρηση αποστάσεως</a:t>
            </a:r>
            <a:r>
              <a:rPr lang="en-US" sz="2000" b="1" i="0" u="none" strike="noStrike" baseline="0" dirty="0">
                <a:latin typeface="FranklinGothic-Book"/>
              </a:rPr>
              <a:t>: </a:t>
            </a:r>
            <a:r>
              <a:rPr lang="el-GR" sz="2000" b="0" i="0" u="none" strike="noStrike" baseline="0" dirty="0">
                <a:latin typeface="FranklinGothic-Book"/>
              </a:rPr>
              <a:t>Ας υποτεθεί ότι ένα πλοίο προκειμένου να εκτιμήσει την απόστασή του από μία υψηλή, απότομη και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βραχώδη ακτή, ηχεί με την σειρήνα του μία βραχεία εκπομπή. Μετά πάροδο χρονικού διαστήματος,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ακούγεται η επιστρέφουσα ηχώ. Επειδή ο ήχος διαδίδεται με γνωστή ταχύτητα (1120 </a:t>
            </a:r>
            <a:r>
              <a:rPr lang="el-GR" sz="2000" b="0" i="0" u="none" strike="noStrike" baseline="0" dirty="0" err="1">
                <a:latin typeface="FranklinGothic-Book"/>
              </a:rPr>
              <a:t>ft</a:t>
            </a:r>
            <a:r>
              <a:rPr lang="el-GR" sz="2000" b="0" i="0" u="none" strike="noStrike" baseline="0" dirty="0">
                <a:latin typeface="FranklinGothic-Book"/>
              </a:rPr>
              <a:t>/</a:t>
            </a:r>
            <a:r>
              <a:rPr lang="el-GR" sz="2000" b="0" i="0" u="none" strike="noStrike" baseline="0" dirty="0" err="1">
                <a:latin typeface="FranklinGothic-Book"/>
              </a:rPr>
              <a:t>sec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ή 341,2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m/</a:t>
            </a:r>
            <a:r>
              <a:rPr lang="el-GR" sz="2000" b="0" i="0" u="none" strike="noStrike" baseline="0" dirty="0" err="1">
                <a:latin typeface="FranklinGothic-Book"/>
              </a:rPr>
              <a:t>sec</a:t>
            </a:r>
            <a:r>
              <a:rPr lang="el-GR" sz="2000" b="0" i="0" u="none" strike="noStrike" baseline="0" dirty="0">
                <a:latin typeface="FranklinGothic-Book"/>
              </a:rPr>
              <a:t> περίπου), η απόσταση από την βραχώδη ακτή, δύναται να υπολογιστεί ως συνάρτηση του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μεσολαβούντος χρόνου από την εκπομπή μέχρι την λήψη. 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b="0" i="0" u="none" strike="noStrike" baseline="0" dirty="0">
                <a:latin typeface="FranklinGothic-Book"/>
              </a:rPr>
              <a:t>Η εκπομπή πρέπει να είναι εξαιρετικά βραχεία (πολύ μικρής διάρκειας), άλλως η ηχώ επιστρέφει ενώ η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σειρήνα ηχεί ακόμη, άρα δεν γίνεται αντιληπτή. Το αυτό είναι αληθές και στην περίπτωση του ραντάρ. 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b="0" i="0" u="none" strike="noStrike" baseline="0" dirty="0">
                <a:latin typeface="FranklinGothic-Book"/>
              </a:rPr>
              <a:t>Στα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παλμικά ραντάρ, ο δέκτης απομονώνεται κατά την διάρκεια της εκπομπής των παλμών και όσο ταχύτερα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περατωθεί η εκπομπή (δηλαδή όσο μικρότερης διάρκειας είναι ο παλμός), τόσο ταχύτερα ο δέκτης είναι</a:t>
            </a:r>
            <a:r>
              <a:rPr lang="en-US" sz="2000" b="0" i="0" u="none" strike="noStrike" baseline="0" dirty="0">
                <a:latin typeface="FranklinGothic-Book"/>
              </a:rPr>
              <a:t> </a:t>
            </a:r>
            <a:r>
              <a:rPr lang="el-GR" sz="2000" b="0" i="0" u="none" strike="noStrike" baseline="0" dirty="0">
                <a:latin typeface="FranklinGothic-Book"/>
              </a:rPr>
              <a:t>έτοιμος για την λήψη</a:t>
            </a:r>
            <a:r>
              <a:rPr lang="en-US" sz="2000" dirty="0">
                <a:latin typeface="FranklinGothic-Book"/>
              </a:rPr>
              <a:t>.</a:t>
            </a:r>
            <a:endParaRPr lang="en-US" sz="2000" b="0" i="0" u="none" strike="noStrike" baseline="0" dirty="0">
              <a:latin typeface="FranklinGothic-Book"/>
            </a:endParaRPr>
          </a:p>
          <a:p>
            <a:pPr algn="just"/>
            <a:endParaRPr lang="en-US" sz="2000" kern="0" dirty="0">
              <a:latin typeface="FranklinGothic-Book"/>
            </a:endParaRPr>
          </a:p>
          <a:p>
            <a:pPr algn="just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9482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5230761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Ο ενισχυτής  </a:t>
            </a:r>
            <a:r>
              <a:rPr lang="en-US" sz="2000" dirty="0">
                <a:latin typeface="FranklinGothic-Book"/>
              </a:rPr>
              <a:t>(Intermediate Frequency) </a:t>
            </a:r>
            <a:r>
              <a:rPr lang="el-GR" sz="2000" dirty="0">
                <a:latin typeface="FranklinGothic-Book"/>
              </a:rPr>
              <a:t>IF του δέκτη είναι προ-συντονισμένος στην συχνότητα IF και επιτρέπει να ενισχύονται σήματα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στην συχνότητα αυτή αλλά και σήματα συχνοτήτων παραπλήσιων στην IF.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 εύρος διελεύσεως συχνοτήτων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στον δέκτη, προσδιορίζει πόσες παραπλήσιες συχνότητες να διέλθουν.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Αποδεικνύεται ότι μια </a:t>
            </a:r>
            <a:r>
              <a:rPr lang="el-GR" sz="2000" dirty="0" err="1">
                <a:latin typeface="FranklinGothic-Book"/>
              </a:rPr>
              <a:t>κυματομορφή</a:t>
            </a:r>
            <a:r>
              <a:rPr lang="el-GR" sz="2000" dirty="0">
                <a:latin typeface="FranklinGothic-Book"/>
              </a:rPr>
              <a:t>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οποία συνίσταται από σειρά επαναλαμβανόμενων ορθογωνίων παλμών (όπως αυτή ενός τυπικού παλμικού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ραντάρ) συνίσταται από την βασική συχνότητα επαναλήψεως παλμών (PRF) και πολλές αρμονικές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συχνότητες, πολλαπλάσιες της προηγούμενης.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1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Οι αρμονικές συχνότητες είναι ασθενέστερες όσο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περισσότερο απέχουν από την βασική συχνότητα.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E4845-9BB3-4FD2-A0B1-3798FA98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23" y="2743200"/>
            <a:ext cx="3379364" cy="35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8" y="1213485"/>
            <a:ext cx="8507361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Προκειμένου στην έξοδο του ενισχυτή IF να διατηρηθεί το περίπου ορθογώνιο σχήμα του παλμού, το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διελεύσεως συχνοτήτων πρέπει να είναι σχετικά μεγάλο για να διέλθουν τουλάχιστον οι ισχυρότερες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αρμονικές. Η θεωρία αποδεικνύει, ότι παλμοί μεγάλης διάρκειας περιέχουν μικρό αριθμό σημαντικών</a:t>
            </a:r>
          </a:p>
          <a:p>
            <a:pPr algn="just"/>
            <a:r>
              <a:rPr lang="el-GR" sz="2000" dirty="0">
                <a:latin typeface="FranklinGothic-Book"/>
              </a:rPr>
              <a:t>αρμονικών συχνοτήτων και παλμοί μικρής διάρκειας, μεγάλο. Με άλλα λόγια, </a:t>
            </a:r>
            <a:r>
              <a:rPr lang="el-GR" sz="2000" b="1" dirty="0">
                <a:latin typeface="FranklinGothic-Book"/>
              </a:rPr>
              <a:t>το εύρος διελεύσεως</a:t>
            </a:r>
            <a:r>
              <a:rPr lang="en-US" sz="2000" b="1" dirty="0">
                <a:latin typeface="FranklinGothic-Book"/>
              </a:rPr>
              <a:t> </a:t>
            </a:r>
            <a:r>
              <a:rPr lang="el-GR" sz="2000" b="1" dirty="0">
                <a:latin typeface="FranklinGothic-Book"/>
              </a:rPr>
              <a:t>συχνοτήτων στον δέκτη είναι αντιστρόφως ανάλογο της διάρκειας παλμού. </a:t>
            </a:r>
            <a:endParaRPr lang="en-US" sz="2000" b="1" dirty="0">
              <a:latin typeface="FranklinGothic-Book"/>
            </a:endParaRPr>
          </a:p>
          <a:p>
            <a:pPr algn="just"/>
            <a:endParaRPr lang="en-US" sz="2000" b="1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Ένα μικρό εύρος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διελεύσεως συχνοτήτων για μεγάλης διάρκειας παλμούς, επιτρέπει να διέλθει ικανός αριθμός σημαντικών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αρμονικών συχνοτήτων για να διατηρηθεί το περίπου ορθογώνιο σχήμα του παλμού στην έξοδο του ενισχυτή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IF.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Άλλωστε ο μεγάλης διάρκειας παλμός χρησιμοποιείται για εντοπισμούς σε μεγάλες αποστάσεις, στις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οποίες πολύ λίγο ενδιαφέρει η ακρίβεια των μετρήσεων αποστάσεως. Αντίθετα, για μικρής διάρκειας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παλμούς, απαιτείται μεγάλο εύρος διελεύσεως συχνοτήτων κάτω από τις ίδιες προϋποθέσεις.</a:t>
            </a:r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24966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Το ορθογώνιο σχήμα του παλμού είναι απαραίτητο για ακριβέστερες μετρήσεις αποστάσεως. Όμως σχετικά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μικρό εύρος διελεύσεως συχνοτήτων, απορρίπτει πλευρικές αρμονικές, με αποτέλεσμα την παραμόρφωση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σχήματος του παλμού, έτσι ώστε να εμφανίζεται στρογγυλευμένος αντί ορθογώνιος. Αυτό έχει ως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αποτέλεσμα να μειώνεται η ακρίβεια της μετρήσεως αποστάσεων, η οποία εξαρτάται από την αιχμηρότητα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παλμού</a:t>
            </a:r>
            <a:r>
              <a:rPr lang="en-US" sz="2000" dirty="0">
                <a:latin typeface="FranklinGothic-Book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AB43B-21D0-49FA-9B17-F6049709C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429000"/>
            <a:ext cx="60579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9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Όταν επιλεγεί παλμός μεγάλης διάρκειας, ο χειριστής ενδιαφέρεται για απομακρυσμένους στόχους και 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εντοπισμός τους λαμβάνει μεγαλύτερη προτεραιότητα από την ακρίβεια μετρήσεως αποστάσεων.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Αντίθετα,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όταν επιλεγεί παλμός μικρής διάρκειας, ο χειριστής ενδιαφέρεται για στόχους σε πλησίον αποστάσεις, στις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οποίες ο εντοπισμός δεν είναι πρόβλημα. Στην προκειμένη περίπτωση απαιτείται περισσότερο ορθογώνιος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παλμός με την χρήση μεγαλύτερου εύρους διελεύσεως συχνοτήτων, για ακρίβεια στην μέτρηση αποστάσεων.</a:t>
            </a:r>
            <a:r>
              <a:rPr lang="en-US" sz="2000" dirty="0">
                <a:latin typeface="FranklinGothic-Book"/>
              </a:rPr>
              <a:t> 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9536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55399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Σχέση μεταξύ μέγιστης αναμφίβολης αποστάσεως εντοπισμού και PRF</a:t>
            </a:r>
            <a:r>
              <a:rPr lang="en-US" sz="2000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Αναφέρθηκε ότι για την μέτρηση αποστάσεως είναι απαραίτητο, η πυροδότηση του </a:t>
            </a:r>
            <a:r>
              <a:rPr lang="el-GR" sz="2000" dirty="0" err="1">
                <a:latin typeface="FranklinGothic-Book"/>
              </a:rPr>
              <a:t>ενδείκτη</a:t>
            </a:r>
            <a:r>
              <a:rPr lang="el-GR" sz="2000" dirty="0">
                <a:latin typeface="FranklinGothic-Book"/>
              </a:rPr>
              <a:t>,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πραγματοποιηθεί ακριβώς την στιγμή της εκπομπής του παλμού από την κεραία, ώστε η χρονική στιγμή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εκπομπής του παλμού να συμπίπτει με την χρονική στιγμή ενάρξεως μετρήσεως του χρόνου.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Αναφέρθηκε επίσης, ότι η μέτρηση της αποστάσεως συμβαίνει κατά τον χρόνο Τ=1/PRF, ο οποίος μεσολαβεί μεταξύ δύο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διαδοχικών παλμών. Για παράδειγμα με PRF=2000 </a:t>
            </a:r>
            <a:r>
              <a:rPr lang="el-GR" sz="2000" dirty="0" err="1">
                <a:latin typeface="FranklinGothic-Book"/>
              </a:rPr>
              <a:t>Hz</a:t>
            </a:r>
            <a:r>
              <a:rPr lang="el-GR" sz="2000" dirty="0">
                <a:latin typeface="FranklinGothic-Book"/>
              </a:rPr>
              <a:t>, ο χρόνος μεταξύ των παλμών είναι T=1/2000=500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. Αυτός ο χρόνος επιτρέπει την κάλυψη αποστάσεως:</a:t>
            </a:r>
            <a:r>
              <a:rPr lang="en-US" sz="2000" dirty="0">
                <a:latin typeface="FranklinGothic-Book"/>
              </a:rPr>
              <a:t> </a:t>
            </a: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Τούτο σημαίνει ότι η απόσταση δύναται να μετρηθεί με σαφήνεια μόνο για στόχους ευρισκομένους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αποστάσεις μικρότερες ή ίσες με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. Για στόχους πέραν των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, η απόσταση δεν προσδιορίζεται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σαφήνεια, διότι ο </a:t>
            </a:r>
            <a:r>
              <a:rPr lang="el-GR" sz="2000" dirty="0" err="1">
                <a:latin typeface="FranklinGothic-Book"/>
              </a:rPr>
              <a:t>ενδείκτης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πυροδοτείται</a:t>
            </a:r>
            <a:r>
              <a:rPr lang="el-GR" sz="2000" dirty="0">
                <a:latin typeface="FranklinGothic-Book"/>
              </a:rPr>
              <a:t> εν τω μεταξύ από τον επόμενο παλμό και ενώ ακόμη η επιστροφή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του προηγούμενου παλμού από τον απομακρυσμένο στόχο ευρίσκεται καθ’ οδό.</a:t>
            </a:r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232D1-31DB-467A-812E-016CE93B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118713"/>
            <a:ext cx="38481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Η απόσταση η οποία προσδιορίζεται από τον χρόνο μεταξύ των παλμών καλείται </a:t>
            </a:r>
            <a:r>
              <a:rPr lang="el-GR" sz="2000" b="1" dirty="0">
                <a:latin typeface="FranklinGothic-Book"/>
              </a:rPr>
              <a:t>μέγιστη αναμφίβολη</a:t>
            </a:r>
            <a:r>
              <a:rPr lang="en-US" sz="2000" b="1" dirty="0">
                <a:latin typeface="FranklinGothic-Book"/>
              </a:rPr>
              <a:t> </a:t>
            </a:r>
            <a:r>
              <a:rPr lang="el-GR" sz="2000" b="1" dirty="0">
                <a:latin typeface="FranklinGothic-Book"/>
              </a:rPr>
              <a:t>απόσταση εντοπισμού (</a:t>
            </a:r>
            <a:r>
              <a:rPr lang="el-GR" sz="2000" b="1" dirty="0" err="1">
                <a:latin typeface="FranklinGothic-Book"/>
              </a:rPr>
              <a:t>unambiguous</a:t>
            </a:r>
            <a:r>
              <a:rPr lang="el-GR" sz="2000" b="1" dirty="0">
                <a:latin typeface="FranklinGothic-Book"/>
              </a:rPr>
              <a:t> </a:t>
            </a:r>
            <a:r>
              <a:rPr lang="el-GR" sz="2000" b="1" dirty="0" err="1">
                <a:latin typeface="FranklinGothic-Book"/>
              </a:rPr>
              <a:t>range</a:t>
            </a:r>
            <a:r>
              <a:rPr lang="el-GR" sz="2000" b="1" dirty="0">
                <a:latin typeface="FranklinGothic-Book"/>
              </a:rPr>
              <a:t>). </a:t>
            </a:r>
            <a:r>
              <a:rPr lang="el-GR" sz="2000" dirty="0">
                <a:latin typeface="FranklinGothic-Book"/>
              </a:rPr>
              <a:t>Στο παράδειγμα η απόσταση αυτή είναι 75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. Στο ίδιο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παράδειγμα, μια ηχώ που επιστρέφει στον δέκτη μετά από 10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(απόσταση 1,5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) δεν δύναται να</a:t>
            </a:r>
          </a:p>
          <a:p>
            <a:pPr algn="just"/>
            <a:r>
              <a:rPr lang="el-GR" sz="2000" dirty="0">
                <a:latin typeface="FranklinGothic-Book"/>
              </a:rPr>
              <a:t>διακριθεί από μία ηχώ η οποία επιστρέφει μετά από 510 </a:t>
            </a:r>
            <a:r>
              <a:rPr lang="el-GR" sz="2000" dirty="0" err="1">
                <a:latin typeface="FranklinGothic-Book"/>
              </a:rPr>
              <a:t>μsec</a:t>
            </a:r>
            <a:r>
              <a:rPr lang="el-GR" sz="2000" dirty="0">
                <a:latin typeface="FranklinGothic-Book"/>
              </a:rPr>
              <a:t> (απόσταση 76,5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). Η δεύτερη ηχώ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εμφανίζεται στην απόσταση των 1,5 </a:t>
            </a:r>
            <a:r>
              <a:rPr lang="el-GR" sz="2000" dirty="0" err="1">
                <a:latin typeface="FranklinGothic-Book"/>
              </a:rPr>
              <a:t>Km</a:t>
            </a:r>
            <a:r>
              <a:rPr lang="el-GR" sz="2000" dirty="0">
                <a:latin typeface="FranklinGothic-Book"/>
              </a:rPr>
              <a:t> και είναι ψευδής.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 πρόβλημα με τις ούτως αποκαλούμενες ηχώ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‘</a:t>
            </a:r>
            <a:r>
              <a:rPr lang="el-GR" sz="2000" dirty="0" err="1">
                <a:latin typeface="FranklinGothic-Book"/>
              </a:rPr>
              <a:t>second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trace</a:t>
            </a:r>
            <a:r>
              <a:rPr lang="el-GR" sz="2000" dirty="0">
                <a:latin typeface="FranklinGothic-Book"/>
              </a:rPr>
              <a:t>’, περιορίζεται από το γεγονός ότι επιστρέφουν από μεγάλες αποστάσεις και ως εκ τούτου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κατά κανόνα είναι ασθενείς.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Ωστόσο από την παραπάνω σχέση συνάγεται ότι όταν το ραντάρ λειτουργεί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υψηλό PRF, κυρίως στις μικρές κλίμακες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(μικρής διάρκειας παλμοί), η μέγιστη αναμφίβολη απόσταση εντοπισμού μειώνεται και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συνεπώς στόχοι σε μεγαλύτερες αποστάσεις, εμφανίζονται ως </a:t>
            </a:r>
            <a:r>
              <a:rPr lang="el-GR" sz="2000" dirty="0" err="1">
                <a:latin typeface="FranklinGothic-Book"/>
              </a:rPr>
              <a:t>second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trace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ψευδοηχώ</a:t>
            </a:r>
            <a:r>
              <a:rPr lang="el-GR" sz="2000" dirty="0">
                <a:latin typeface="FranklinGothic-Book"/>
              </a:rPr>
              <a:t>.</a:t>
            </a:r>
          </a:p>
          <a:p>
            <a:pPr algn="just"/>
            <a:endParaRPr lang="en-US" sz="2000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16351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Ισχύς πομπού</a:t>
            </a:r>
            <a:r>
              <a:rPr lang="en-US" sz="2000" b="1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Η ισχύς του πομπού (συμβολίζεται με το γράμμα (P)), μετρείται σε </a:t>
            </a:r>
            <a:r>
              <a:rPr lang="el-GR" sz="2000" dirty="0" err="1">
                <a:latin typeface="FranklinGothic-Book"/>
              </a:rPr>
              <a:t>Watts</a:t>
            </a:r>
            <a:r>
              <a:rPr lang="el-GR" sz="2000" dirty="0">
                <a:latin typeface="FranklinGothic-Book"/>
              </a:rPr>
              <a:t>. Η ισχύς διακρίνεται στην μέγιστη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εκπεμπόμενη ισχύ κατά την διάρκεια του παλμού (συμβολίζεται (P</a:t>
            </a:r>
            <a:r>
              <a:rPr lang="el-GR" sz="2000" baseline="-25000" dirty="0">
                <a:latin typeface="FranklinGothic-Book"/>
              </a:rPr>
              <a:t>t</a:t>
            </a:r>
            <a:r>
              <a:rPr lang="el-GR" sz="2000" dirty="0">
                <a:latin typeface="FranklinGothic-Book"/>
              </a:rPr>
              <a:t>)) και στην μέση ισχύ (συμβολίζεται με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(P</a:t>
            </a:r>
            <a:r>
              <a:rPr lang="el-GR" sz="2000" baseline="-25000" dirty="0">
                <a:latin typeface="FranklinGothic-Book"/>
              </a:rPr>
              <a:t>ave</a:t>
            </a:r>
            <a:r>
              <a:rPr lang="el-GR" sz="2000" dirty="0">
                <a:latin typeface="FranklinGothic-Book"/>
              </a:rPr>
              <a:t>)), η οποία κατανέμεται σε ολόκληρο τον κύκλο εκπομπής και σιγής (μέχρι την επόμενη εκπομπή).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σχέση μεταξύ μέσης και μέγιστης ισχύος είναι: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όπου ‘τ’ είναι η διάρκεια του παλμού και ‘T’ ο χρόνος επαναλήψεως των παλμών (T=1/PRF). Με άλλα λόγια,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η μέση ισχύς είναι συνάρτηση του PRF και της διάρκειας παλμού.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Κάθε επιλογή ζεύγους τιμών PRF και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διάρκειας παλμού κατά κανόνα ικανοποιεί την σχέση </a:t>
            </a:r>
            <a:r>
              <a:rPr lang="el-GR" sz="2000" dirty="0" err="1">
                <a:latin typeface="FranklinGothic-Book"/>
              </a:rPr>
              <a:t>P</a:t>
            </a:r>
            <a:r>
              <a:rPr lang="el-GR" sz="2000" baseline="-25000" dirty="0" err="1">
                <a:latin typeface="FranklinGothic-Book"/>
              </a:rPr>
              <a:t>ave</a:t>
            </a:r>
            <a:r>
              <a:rPr lang="el-GR" sz="2000" dirty="0">
                <a:latin typeface="FranklinGothic-Book"/>
              </a:rPr>
              <a:t>/</a:t>
            </a:r>
            <a:r>
              <a:rPr lang="en-US" sz="2000" dirty="0">
                <a:latin typeface="FranklinGothic-Book"/>
              </a:rPr>
              <a:t>P</a:t>
            </a:r>
            <a:r>
              <a:rPr lang="en-US" sz="2000" baseline="-25000" dirty="0">
                <a:latin typeface="FranklinGothic-Book"/>
              </a:rPr>
              <a:t>t</a:t>
            </a:r>
            <a:r>
              <a:rPr lang="el-GR" sz="2000" dirty="0">
                <a:latin typeface="FranklinGothic-Book"/>
              </a:rPr>
              <a:t>=σταθερό. Το πηλίκο τ/Τ καλείται </a:t>
            </a:r>
            <a:r>
              <a:rPr lang="el-GR" sz="2000" dirty="0" err="1">
                <a:latin typeface="FranklinGothic-Book"/>
              </a:rPr>
              <a:t>duty</a:t>
            </a:r>
            <a:r>
              <a:rPr lang="el-GR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cycle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(κύκλος λειτουργίας) και δηλώνει πόσες φορές η μέση ισχύς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είναι μικρότερη από την μέγιστη</a:t>
            </a:r>
            <a:r>
              <a:rPr lang="en-US" sz="2000" dirty="0">
                <a:latin typeface="FranklinGothic-Book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2652-6658-4EE9-96CF-70FB5960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463" y="2971800"/>
            <a:ext cx="2741074" cy="6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0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2652-6658-4EE9-96CF-70FB5960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82" y="1240620"/>
            <a:ext cx="2741074" cy="604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4D025-AAAE-431F-B052-8276B6EA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58" y="2054543"/>
            <a:ext cx="6851561" cy="2839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47C8BF-F6AE-42ED-9B35-FACA2020F42A}"/>
              </a:ext>
            </a:extLst>
          </p:cNvPr>
          <p:cNvSpPr txBox="1"/>
          <p:nvPr/>
        </p:nvSpPr>
        <p:spPr>
          <a:xfrm>
            <a:off x="443680" y="5334000"/>
            <a:ext cx="825663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Η μέγιστη ισχύς των ναυτιλιακών συσκευών ραντάρ τα οποία εγκαθίστανται σε μικρά σκάφη, είναι μεγέθους ολίγων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 err="1">
                <a:latin typeface="FranklinGothic-Book"/>
              </a:rPr>
              <a:t>KWatts</a:t>
            </a:r>
            <a:r>
              <a:rPr lang="el-GR" sz="2000" dirty="0">
                <a:latin typeface="FranklinGothic-Book"/>
              </a:rPr>
              <a:t> ενώ στα μεγάλα εμπορικά πλοία η ισχύς κυμαίνεται από 10 - 30 </a:t>
            </a:r>
            <a:r>
              <a:rPr lang="el-GR" sz="2000" dirty="0" err="1">
                <a:latin typeface="FranklinGothic-Book"/>
              </a:rPr>
              <a:t>KWatts</a:t>
            </a:r>
            <a:r>
              <a:rPr lang="el-GR" sz="2000" dirty="0">
                <a:latin typeface="FranklinGothic-Book"/>
              </a:rPr>
              <a:t>.</a:t>
            </a:r>
            <a:endParaRPr lang="en-US" sz="2000" dirty="0">
              <a:latin typeface="FranklinGothic-Boo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96339F-18E4-4F24-A350-203DD095E82C}"/>
                  </a:ext>
                </a:extLst>
              </p:cNvPr>
              <p:cNvSpPr txBox="1"/>
              <p:nvPr/>
            </p:nvSpPr>
            <p:spPr>
              <a:xfrm>
                <a:off x="3023419" y="4965014"/>
                <a:ext cx="312420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D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𝒂𝒗𝒆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el-GR" sz="2000" b="1" i="0" smtClean="0">
                            <a:latin typeface="Cambria Math" panose="02040503050406030204" pitchFamily="18" charset="0"/>
                          </a:rPr>
                          <m:t>𝚻</m:t>
                        </m:r>
                      </m:den>
                    </m:f>
                    <m:r>
                      <a:rPr lang="el-GR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𝐃𝐮𝐭𝐲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𝐂𝐢𝐜𝐥𝐞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96339F-18E4-4F24-A350-203DD095E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9" y="4965014"/>
                <a:ext cx="3124200" cy="573427"/>
              </a:xfrm>
              <a:prstGeom prst="rect">
                <a:avLst/>
              </a:prstGeom>
              <a:blipFill>
                <a:blip r:embed="rId4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84773"/>
            <a:ext cx="7848600" cy="1969770"/>
          </a:xfrm>
        </p:spPr>
        <p:txBody>
          <a:bodyPr/>
          <a:lstStyle/>
          <a:p>
            <a:pPr algn="ctr"/>
            <a:r>
              <a:rPr lang="el-GR" sz="3200" b="1" i="0" u="none" strike="noStrike" baseline="0" dirty="0">
                <a:latin typeface="FranklinGothic-Demi"/>
              </a:rPr>
              <a:t>Βασικές παράμετροι </a:t>
            </a:r>
            <a:r>
              <a:rPr lang="en-US" sz="3200" b="1" i="0" u="none" strike="noStrike" baseline="0" dirty="0">
                <a:latin typeface="FranklinGothic-Demi"/>
              </a:rPr>
              <a:t>RADAR</a:t>
            </a:r>
            <a:r>
              <a:rPr lang="el-GR" sz="3200" b="1" i="0" u="none" strike="noStrike" baseline="0" dirty="0">
                <a:latin typeface="FranklinGothic-Demi"/>
              </a:rPr>
              <a:t> και συνυφασμένες επιδόσεις</a:t>
            </a:r>
            <a:br>
              <a:rPr lang="en-US" sz="3200" b="1" i="0" u="none" strike="noStrike" baseline="0" dirty="0">
                <a:latin typeface="FranklinGothic-Demi"/>
              </a:rPr>
            </a:br>
            <a:br>
              <a:rPr lang="en-US" sz="3200" b="1" i="0" u="none" strike="noStrike" baseline="0" dirty="0">
                <a:latin typeface="FranklinGothic-Demi"/>
              </a:rPr>
            </a:b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31839" y="1213485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7C8BF-F6AE-42ED-9B35-FACA2020F42A}"/>
              </a:ext>
            </a:extLst>
          </p:cNvPr>
          <p:cNvSpPr txBox="1"/>
          <p:nvPr/>
        </p:nvSpPr>
        <p:spPr>
          <a:xfrm>
            <a:off x="555522" y="1357312"/>
            <a:ext cx="825663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8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Είναι φανερό ότι η μέγιστη απόσταση εντοπισμού εξαρτάται άμεσα από την ισχύ του εκπεμπόμενου παλμού.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Αποδεικνύεται ότι η θεωρητική μέγιστη απόσταση εντοπισμού μεταβάλλεται με την τέταρτη δύναμη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ισχύος. Τούτο σημαίνει ότι θεωρητικά η ισχύς πρέπει να αυξηθεί δεκαέξι (16) φορές για να διπλασιαστεί 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μέγιστη απόσταση εντοπισμού.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Δεδομένο το οποίο αποδεικνύεται μέσω της </a:t>
            </a:r>
            <a:r>
              <a:rPr lang="el-GR" sz="2000" b="1" dirty="0">
                <a:latin typeface="FranklinGothic-Book"/>
              </a:rPr>
              <a:t>εξίσωσης </a:t>
            </a:r>
            <a:r>
              <a:rPr lang="en-US" sz="2000" b="1" dirty="0">
                <a:latin typeface="FranklinGothic-Book"/>
              </a:rPr>
              <a:t>RADAR.</a:t>
            </a:r>
            <a:r>
              <a:rPr lang="el-GR" sz="2000" b="1" dirty="0">
                <a:latin typeface="FranklinGothic-Book"/>
              </a:rPr>
              <a:t> </a:t>
            </a:r>
            <a:endParaRPr lang="en-US" sz="2000" b="1" dirty="0">
              <a:latin typeface="FranklinGothic-Book"/>
            </a:endParaRPr>
          </a:p>
        </p:txBody>
      </p:sp>
    </p:spTree>
    <p:extLst>
      <p:ext uri="{BB962C8B-B14F-4D97-AF65-F5344CB8AC3E}">
        <p14:creationId xmlns:p14="http://schemas.microsoft.com/office/powerpoint/2010/main" val="8899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CE333-F2ED-43B5-A2B7-88BACDFD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54" y="213336"/>
            <a:ext cx="7467600" cy="1846659"/>
          </a:xfrm>
        </p:spPr>
        <p:txBody>
          <a:bodyPr/>
          <a:lstStyle/>
          <a:p>
            <a:pPr algn="ctr"/>
            <a:r>
              <a:rPr lang="el-GR" sz="4000" dirty="0"/>
              <a:t>Τέλος Μαθήματος </a:t>
            </a:r>
            <a:r>
              <a:rPr lang="en-US" sz="4000" dirty="0"/>
              <a:t>3</a:t>
            </a:r>
            <a:r>
              <a:rPr lang="el-GR" sz="4000" dirty="0"/>
              <a:t> - </a:t>
            </a:r>
            <a:r>
              <a:rPr lang="el-GR" sz="4000" dirty="0">
                <a:solidFill>
                  <a:schemeClr val="tx1"/>
                </a:solidFill>
              </a:rPr>
              <a:t>Παραμετροποίηση και 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l-GR" sz="4000" dirty="0">
                <a:solidFill>
                  <a:schemeClr val="tx1"/>
                </a:solidFill>
              </a:rPr>
              <a:t>μετρήσεις </a:t>
            </a:r>
            <a:r>
              <a:rPr lang="en-US" sz="4000" dirty="0">
                <a:solidFill>
                  <a:schemeClr val="tx1"/>
                </a:solidFill>
              </a:rPr>
              <a:t>RADAR</a:t>
            </a:r>
            <a:endParaRPr lang="en-US" sz="40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9CA45C28-36F0-4441-9B7A-93CA001595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39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2FEAA-A372-48BF-9169-F2263913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054" y="234452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i="0" u="none" strike="noStrike" baseline="0" dirty="0">
                <a:latin typeface="FranklinGothic-Book"/>
              </a:rPr>
              <a:t>Με άλλα λόγια, για την μέτρηση της αποστάσεως με το ραντάρ, το εκπεμπόμενο σήμα πρέπει να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διαμορφωθεί σε μικρής διάρκειας παλμούς, οι οποίοι να επαναλαμβάνονται σε μεγάλα σχετικά χρονικά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διαστήματα, ώστε να δίδεται ο απαραίτητος χρόνος στον κάθε παλμό να φτάσει στόχους σε μεγάλες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αποστάσεις πριν επιστρέψει.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i="0" u="none" strike="noStrike" baseline="0" dirty="0">
                <a:latin typeface="FranklinGothic-Book"/>
              </a:rPr>
              <a:t>Αυτή η τεχνική της – όπως αποκαλείται – παλμικής διαμορφώσεως (</a:t>
            </a:r>
            <a:r>
              <a:rPr lang="el-GR" sz="2000" i="0" u="none" strike="noStrike" baseline="0" dirty="0" err="1">
                <a:latin typeface="FranklinGothic-Book"/>
              </a:rPr>
              <a:t>pulse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 err="1">
                <a:latin typeface="FranklinGothic-Book"/>
              </a:rPr>
              <a:t>modulation</a:t>
            </a:r>
            <a:r>
              <a:rPr lang="el-GR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 err="1">
                <a:latin typeface="FranklinGothic-Book"/>
              </a:rPr>
              <a:t>technique</a:t>
            </a:r>
            <a:r>
              <a:rPr lang="el-GR" sz="2000" i="0" u="none" strike="noStrike" baseline="0" dirty="0">
                <a:latin typeface="FranklinGothic-Book"/>
              </a:rPr>
              <a:t>), επιτρέπει τον προσδιορισμό του μεσολαβούντος χρόνου από την εκπομπή ενός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συγκεκριμένου παλμού, μέχρι την μετά από ανάκλαση, λήψη του στον δέκτη, κατά το χρονικό διάστημα</a:t>
            </a:r>
            <a:r>
              <a:rPr lang="en-US" sz="2000" i="0" u="none" strike="noStrike" baseline="0" dirty="0">
                <a:latin typeface="FranklinGothic-Book"/>
              </a:rPr>
              <a:t> </a:t>
            </a:r>
            <a:r>
              <a:rPr lang="el-GR" sz="2000" i="0" u="none" strike="noStrike" baseline="0" dirty="0">
                <a:latin typeface="FranklinGothic-Book"/>
              </a:rPr>
              <a:t>μεταξύ των παλμών</a:t>
            </a:r>
            <a:r>
              <a:rPr lang="en-US" sz="2000" dirty="0">
                <a:latin typeface="FranklinGothic-Book"/>
              </a:rPr>
              <a:t>.</a:t>
            </a:r>
            <a:endParaRPr lang="en-US" sz="2000" kern="0" dirty="0">
              <a:latin typeface="FranklinGothic-Book"/>
            </a:endParaRPr>
          </a:p>
          <a:p>
            <a:pPr algn="just"/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262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295400"/>
                <a:ext cx="8382000" cy="53559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4400" b="0" i="0">
                    <a:solidFill>
                      <a:schemeClr val="tx1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Τα ηλεκτρομαγνητικά κύματα χαρακτηρίζονται από την σχεδόν ευθύγραμμη διάδοσή τους και την μεγάλη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και σταθερή ταχύτητα διαδόσεως του φωτός (3*10</a:t>
                </a:r>
                <a:r>
                  <a:rPr lang="el-GR" sz="2000" i="0" u="none" strike="noStrike" baseline="30000" dirty="0">
                    <a:latin typeface="FranklinGothic-Book"/>
                  </a:rPr>
                  <a:t>8</a:t>
                </a:r>
                <a:r>
                  <a:rPr lang="el-GR" sz="2000" i="0" u="none" strike="noStrike" baseline="0" dirty="0">
                    <a:latin typeface="FranklinGothic-Book"/>
                  </a:rPr>
                  <a:t>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sec</a:t>
                </a:r>
                <a:r>
                  <a:rPr lang="el-GR" sz="2000" i="0" u="none" strike="noStrike" baseline="0" dirty="0">
                    <a:latin typeface="FranklinGothic-Book"/>
                  </a:rPr>
                  <a:t> ή 300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μse</a:t>
                </a:r>
                <a:r>
                  <a:rPr lang="en-US" sz="2000" i="0" u="none" strike="noStrike" baseline="0" dirty="0">
                    <a:latin typeface="FranklinGothic-Book"/>
                  </a:rPr>
                  <a:t>c</a:t>
                </a:r>
                <a:r>
                  <a:rPr lang="el-GR" sz="2000" i="0" u="none" strike="noStrike" baseline="0" dirty="0">
                    <a:latin typeface="FranklinGothic-Book"/>
                  </a:rPr>
                  <a:t>). Το γεγονός αυτό, επιτρέπει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ταχύτατες και λίαν αξιόπιστες μετρήσεις αποστάσεων. </a:t>
                </a: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Ο χρόνος ο οποίος μεσολαβεί μεταξύ της εκπομπής</a:t>
                </a:r>
                <a:r>
                  <a:rPr lang="en-US" sz="200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και της λήψεως, αντιστοιχεί στον απαιτούμενο χρόνο για την διάδοση του ηλεκτρομαγνητικού παλμού προς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τον στόχο και την επιστροφή του στον δέκτη μετά από την ανάκλαση. Η απόσταση του στόχου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προσδιορίζεται από την σχέση: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endParaRPr lang="el-GR" sz="2000" i="0" u="none" strike="noStrike" baseline="0" dirty="0">
                  <a:latin typeface="FranklinGothic-Book"/>
                </a:endParaRPr>
              </a:p>
              <a:p>
                <a:pPr algn="just"/>
                <a:endParaRPr lang="el-GR" sz="2000" dirty="0">
                  <a:latin typeface="FranklinGothic-Book"/>
                </a:endParaRPr>
              </a:p>
              <a:p>
                <a:pPr algn="just"/>
                <a:r>
                  <a:rPr lang="en-US" sz="2000" i="0" u="none" strike="noStrike" baseline="0" dirty="0">
                    <a:latin typeface="FranklinGothic-Book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i="1" u="none" strike="noStrike" baseline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𝑐𝑡</m:t>
                        </m:r>
                      </m:num>
                      <m:den>
                        <m:r>
                          <a:rPr lang="en-US" sz="20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2000" i="0" u="none" strike="noStrike" baseline="0" dirty="0">
                  <a:latin typeface="FranklinGothic-Book"/>
                </a:endParaRPr>
              </a:p>
              <a:p>
                <a:pPr algn="just"/>
                <a:endParaRPr lang="en-US" sz="2000" i="0" u="none" strike="noStrike" baseline="0" dirty="0">
                  <a:latin typeface="FranklinGothic-Book"/>
                </a:endParaRPr>
              </a:p>
              <a:p>
                <a:pPr algn="just"/>
                <a:r>
                  <a:rPr lang="el-GR" sz="2000" i="0" u="none" strike="noStrike" baseline="0" dirty="0">
                    <a:latin typeface="FranklinGothic-Book"/>
                  </a:rPr>
                  <a:t>όπου R = απόσταση στόχου, c = ταχύτητα του φωτός (3*10</a:t>
                </a:r>
                <a:r>
                  <a:rPr lang="el-GR" sz="2000" i="0" u="none" strike="noStrike" baseline="30000" dirty="0">
                    <a:latin typeface="FranklinGothic-Book"/>
                  </a:rPr>
                  <a:t>8</a:t>
                </a:r>
                <a:r>
                  <a:rPr lang="el-GR" sz="2000" i="0" u="none" strike="noStrike" baseline="0" dirty="0">
                    <a:latin typeface="FranklinGothic-Book"/>
                  </a:rPr>
                  <a:t> m/</a:t>
                </a:r>
                <a:r>
                  <a:rPr lang="el-GR" sz="2000" i="0" u="none" strike="noStrike" baseline="0" dirty="0" err="1">
                    <a:latin typeface="FranklinGothic-Book"/>
                  </a:rPr>
                  <a:t>sec</a:t>
                </a:r>
                <a:r>
                  <a:rPr lang="el-GR" sz="2000" i="0" u="none" strike="noStrike" baseline="0" dirty="0">
                    <a:latin typeface="FranklinGothic-Book"/>
                  </a:rPr>
                  <a:t>) και </a:t>
                </a:r>
                <a:r>
                  <a:rPr lang="en-US" sz="2000" i="0" u="none" strike="noStrike" baseline="0" dirty="0">
                    <a:latin typeface="FranklinGothic-Book"/>
                  </a:rPr>
                  <a:t>                 </a:t>
                </a:r>
                <a:r>
                  <a:rPr lang="el-GR" sz="2000" i="0" u="none" strike="noStrike" baseline="0" dirty="0">
                    <a:latin typeface="FranklinGothic-Book"/>
                  </a:rPr>
                  <a:t>t = χρόνος ο οποίος μεσολαβεί από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την εκπομπή μέχρι την λήψη. Ο συντελεστής 2 στην παραπάνω σχέση, τίθεται στον παρονομαστή διότι ο</a:t>
                </a:r>
                <a:r>
                  <a:rPr lang="en-US" sz="2000" i="0" u="none" strike="noStrike" baseline="0" dirty="0">
                    <a:latin typeface="FranklinGothic-Book"/>
                  </a:rPr>
                  <a:t> </a:t>
                </a:r>
                <a:r>
                  <a:rPr lang="el-GR" sz="2000" i="0" u="none" strike="noStrike" baseline="0" dirty="0">
                    <a:latin typeface="FranklinGothic-Book"/>
                  </a:rPr>
                  <a:t>παλμός ραντάρ καλύπτει την απόσταση R δύο φορές (προς και από τον στόχο).</a:t>
                </a:r>
                <a:endParaRPr lang="en-US" sz="2000" i="0" u="none" strike="noStrike" baseline="0" dirty="0">
                  <a:latin typeface="FranklinGothic-Book"/>
                </a:endParaRPr>
              </a:p>
              <a:p>
                <a:pPr algn="just"/>
                <a:endParaRPr lang="en-US" sz="2000" kern="0" dirty="0"/>
              </a:p>
            </p:txBody>
          </p:sp>
        </mc:Choice>
        <mc:Fallback xmlns="">
          <p:sp>
            <p:nvSpPr>
              <p:cNvPr id="6" name="Title 2">
                <a:extLst>
                  <a:ext uri="{FF2B5EF4-FFF2-40B4-BE49-F238E27FC236}">
                    <a16:creationId xmlns:a16="http://schemas.microsoft.com/office/drawing/2014/main" id="{58FE5260-8535-443F-B81A-A550D5417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382000" cy="5355953"/>
              </a:xfrm>
              <a:prstGeom prst="rect">
                <a:avLst/>
              </a:prstGeom>
              <a:blipFill>
                <a:blip r:embed="rId2"/>
                <a:stretch>
                  <a:fillRect l="-1891" t="-1481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85CED6F-7050-4F92-AAB5-9596F8BE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solidFill>
                  <a:schemeClr val="bg1"/>
                </a:solidFill>
              </a:rPr>
              <a:t>Μέτρηση Απόστασης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5" name="Content Placeholder 4">
            <a:extLst>
              <a:ext uri="{FF2B5EF4-FFF2-40B4-BE49-F238E27FC236}">
                <a16:creationId xmlns:a16="http://schemas.microsoft.com/office/drawing/2014/main" id="{6C2A392C-C42C-4172-A8A9-B4CF2B736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2420938"/>
            <a:ext cx="7970837" cy="31686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Παράδειγμα</a:t>
            </a:r>
            <a:r>
              <a:rPr lang="el-GR" sz="2000" dirty="0">
                <a:latin typeface="FranklinGothic-Book"/>
              </a:rPr>
              <a:t>: Να υπολογιστεί ο χρόνος ο οποίος μεσολαβεί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μεταξύ της εκπομπής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Gothic-Book"/>
                <a:ea typeface="+mn-ea"/>
                <a:cs typeface="+mn-cs"/>
              </a:rPr>
              <a:t>και της λήψεως </a:t>
            </a:r>
            <a:r>
              <a:rPr lang="el-GR" sz="2000" dirty="0">
                <a:latin typeface="FranklinGothic-Book"/>
              </a:rPr>
              <a:t>για ένα παλμό ραντάρ προκειμένου 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εντοπιστεί ένας στόχος στην απόσταση των 12 ναυτικών μιλίων (</a:t>
            </a:r>
            <a:r>
              <a:rPr lang="el-GR" sz="2000" dirty="0" err="1">
                <a:latin typeface="FranklinGothic-Book"/>
              </a:rPr>
              <a:t>nm</a:t>
            </a:r>
            <a:r>
              <a:rPr lang="el-GR" sz="2000" dirty="0">
                <a:latin typeface="FranklinGothic-Book"/>
              </a:rPr>
              <a:t>).</a:t>
            </a:r>
            <a:endParaRPr lang="en-US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1FACA-9946-45B2-9DDA-0F4037FA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41" y="2967335"/>
            <a:ext cx="419572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b="1" dirty="0">
                <a:latin typeface="FranklinGothic-Book"/>
              </a:rPr>
              <a:t>Μέτρηση διοπτεύσεως</a:t>
            </a:r>
            <a:r>
              <a:rPr lang="en-US" sz="2000" b="1" dirty="0">
                <a:latin typeface="FranklinGothic-Book"/>
              </a:rPr>
              <a:t>: </a:t>
            </a:r>
            <a:r>
              <a:rPr lang="el-GR" sz="2000" dirty="0">
                <a:latin typeface="FranklinGothic-Book"/>
              </a:rPr>
              <a:t>Εάν υποτεθεί ότι εκπέμπεται μία βραχεία εκπομπή με την σειρήνα, δεν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είναι εύκολο να εκτιμηθεί η ακριβής κατεύθυνση από την οποία ο ήχος επιστρέφει. Τούτο διότι η σειρήνα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εκπέμπει τον ήχο περιφερειακά και επομένως καταφθάνουν επιστροφές από πολλές κατευθύνσεις. Επί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πλέον το ανθρώπινο αισθητήριο της ακοής είναι ευαίσθητο όχι προς μία συγκεκριμένη κατεύθυνση αλλά σε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ένα μεγάλο γωνιακό άνοιγμα, το οποίο καλύπτει περισσότερες από μία κατευθύνσεις. </a:t>
            </a:r>
            <a:endParaRPr lang="en-US" sz="2000" dirty="0">
              <a:latin typeface="FranklinGothic-Book"/>
            </a:endParaRPr>
          </a:p>
          <a:p>
            <a:pPr algn="just"/>
            <a:endParaRPr lang="en-US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Για την μέτρηση της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διοπτεύσεως με ακρίβεια, η βραχεία εκπομπή από την σειρήνα πρέπει να συγκεντρωθεί σε μία πολύ στενή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δέσμη, έτσι ώστε να εκπέμπονται βραχείες προς μία και μόνο κατεύθυνση κάθε φορά.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Μετά την εκπομπή αριθμού βραχειών σε διάφορες κατευθύνσεις, θα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λαμβανόταν επιστροφή αποκλειστικά και μόνο, από αντικείμενο ή αντικείμενα, τα οποία η σειρήνα θα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σκόπευε.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59371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709F353C-0910-42DE-8969-CA34C61D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85" y="228600"/>
            <a:ext cx="3368676" cy="492443"/>
          </a:xfrm>
        </p:spPr>
        <p:txBody>
          <a:bodyPr/>
          <a:lstStyle/>
          <a:p>
            <a:r>
              <a:rPr lang="el-GR" sz="3200" b="1" i="0" u="none" strike="noStrike" baseline="0" dirty="0">
                <a:latin typeface="FranklinGothic-Demi"/>
              </a:rPr>
              <a:t>Μετρήσεις ραντάρ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8FE5260-8535-443F-B81A-A550D5417F6B}"/>
              </a:ext>
            </a:extLst>
          </p:cNvPr>
          <p:cNvSpPr txBox="1">
            <a:spLocks/>
          </p:cNvSpPr>
          <p:nvPr/>
        </p:nvSpPr>
        <p:spPr>
          <a:xfrm>
            <a:off x="381000" y="1295400"/>
            <a:ext cx="83820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/>
            <a:r>
              <a:rPr lang="el-GR" sz="2000" dirty="0">
                <a:latin typeface="FranklinGothic-Book"/>
              </a:rPr>
              <a:t>Το αυτό είναι αληθές δια την περίπτωση του ραντάρ. Δηλαδή η μέτρηση διοπτεύσεων βασίζεται στην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εκπομπή παλμών σε πολύ στενή και κατευθυνόμενη δέσμη στο οριζόντιο επίπεδο. Η δέσμη αυτή καλείται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λοβός (</a:t>
            </a:r>
            <a:r>
              <a:rPr lang="el-GR" sz="2000" dirty="0" err="1">
                <a:latin typeface="FranklinGothic-Book"/>
              </a:rPr>
              <a:t>lobe</a:t>
            </a:r>
            <a:r>
              <a:rPr lang="el-GR" sz="2000" dirty="0">
                <a:latin typeface="FranklinGothic-Book"/>
              </a:rPr>
              <a:t>). Η κεραία του ραντάρ σχεδιάζεται κατά τέτοιο τρόπο, ώστε να εστιάζει την εκπεμπόμενη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ακτινοβολία σε μία πολύ στενή δέσμη στο οριζόντιο επίπεδο. </a:t>
            </a:r>
          </a:p>
          <a:p>
            <a:pPr algn="just"/>
            <a:endParaRPr lang="el-GR" sz="2000" dirty="0">
              <a:latin typeface="FranklinGothic-Book"/>
            </a:endParaRPr>
          </a:p>
          <a:p>
            <a:pPr algn="just"/>
            <a:r>
              <a:rPr lang="el-GR" sz="2000" dirty="0">
                <a:latin typeface="FranklinGothic-Book"/>
              </a:rPr>
              <a:t>Το γωνιακό άνοιγμα της δέσμης (λοβού)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καλείται ‘εύρος δέσμης’ και προσδιορίζεται από την γεωμετρική οριζόντια διάσταση της κεραίας και την</a:t>
            </a:r>
            <a:r>
              <a:rPr lang="en-US" sz="2000" dirty="0">
                <a:latin typeface="FranklinGothic-Book"/>
              </a:rPr>
              <a:t> </a:t>
            </a:r>
            <a:r>
              <a:rPr lang="el-GR" sz="2000" dirty="0">
                <a:latin typeface="FranklinGothic-Book"/>
              </a:rPr>
              <a:t>συχνότητα εκπομπής του ραντάρ.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153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3821</Words>
  <Application>Microsoft Office PowerPoint</Application>
  <PresentationFormat>On-screen Show (4:3)</PresentationFormat>
  <Paragraphs>187</Paragraphs>
  <Slides>39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FranklinGothic-Book</vt:lpstr>
      <vt:lpstr>FranklinGothic-Demi</vt:lpstr>
      <vt:lpstr>Office Theme</vt:lpstr>
      <vt:lpstr>Θέμα του Office</vt:lpstr>
      <vt:lpstr>Παραμετροποίηση και  μετρήσεις RADAR</vt:lpstr>
      <vt:lpstr>Μετρήσεις ραντάρ</vt:lpstr>
      <vt:lpstr>Μετρήσεις ραντάρ</vt:lpstr>
      <vt:lpstr>Μετρήσεις ραντάρ</vt:lpstr>
      <vt:lpstr>Μετρήσεις ραντάρ</vt:lpstr>
      <vt:lpstr>Μέτρηση Απόστασης</vt:lpstr>
      <vt:lpstr>Μετρήσεις ραντάρ</vt:lpstr>
      <vt:lpstr>Μετρήσεις ραντάρ</vt:lpstr>
      <vt:lpstr>Μετρήσεις ραντάρ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PowerPoint Presentation</vt:lpstr>
      <vt:lpstr>PowerPoint Presentation</vt:lpstr>
      <vt:lpstr>Διακρίβωση απόστασης 1/2</vt:lpstr>
      <vt:lpstr>Διακρίβωση απόστασης 2/2</vt:lpstr>
      <vt:lpstr>Βασικές παράμετροι RADAR και συνυφασμένες επιδόσεις  </vt:lpstr>
      <vt:lpstr>Βασικές παράμετροι RADAR και συνυφασμένες επιδόσεις  </vt:lpstr>
      <vt:lpstr>Ελάχιστη απόσταση εντοπισμού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Βασικές παράμετροι RADAR και συνυφασμένες επιδόσεις  </vt:lpstr>
      <vt:lpstr>Τέλος Μαθήματος 3 - Παραμετροποίηση και  μετρήσεις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Muad</dc:creator>
  <cp:lastModifiedBy>Christos Bolakis</cp:lastModifiedBy>
  <cp:revision>103</cp:revision>
  <dcterms:created xsi:type="dcterms:W3CDTF">2019-12-26T19:21:22Z</dcterms:created>
  <dcterms:modified xsi:type="dcterms:W3CDTF">2023-01-23T06:49:58Z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2019-12-26T00:00:00Z</vt:filetime>
  </property>
</Properties>
</file>