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48" r:id="rId1"/>
  </p:sldMasterIdLst>
  <p:notesMasterIdLst>
    <p:notesMasterId r:id="rId13"/>
  </p:notesMasterIdLst>
  <p:sldIdLst>
    <p:sldId id="364" r:id="rId2"/>
    <p:sldId id="260" r:id="rId3"/>
    <p:sldId id="276" r:id="rId4"/>
    <p:sldId id="382" r:id="rId5"/>
    <p:sldId id="383" r:id="rId6"/>
    <p:sldId id="384" r:id="rId7"/>
    <p:sldId id="385" r:id="rId8"/>
    <p:sldId id="386" r:id="rId9"/>
    <p:sldId id="387" r:id="rId10"/>
    <p:sldId id="388" r:id="rId11"/>
    <p:sldId id="381" r:id="rId1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024" autoAdjust="0"/>
    <p:restoredTop sz="94660"/>
  </p:normalViewPr>
  <p:slideViewPr>
    <p:cSldViewPr>
      <p:cViewPr varScale="1">
        <p:scale>
          <a:sx n="75" d="100"/>
          <a:sy n="75" d="100"/>
        </p:scale>
        <p:origin x="1805" y="43"/>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4C8E6F45-185B-40C7-BF5D-66C339B6BD46}" type="datetimeFigureOut">
              <a:rPr lang="en-US" smtClean="0"/>
              <a:t>1/23/2023</a:t>
            </a:fld>
            <a:endParaRPr lang="en-US"/>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688BCD56-1FC4-4C35-A877-2221D2453B8F}" type="slidenum">
              <a:rPr lang="en-US" smtClean="0"/>
              <a:t>‹#›</a:t>
            </a:fld>
            <a:endParaRPr lang="en-US"/>
          </a:p>
        </p:txBody>
      </p:sp>
    </p:spTree>
    <p:extLst>
      <p:ext uri="{BB962C8B-B14F-4D97-AF65-F5344CB8AC3E}">
        <p14:creationId xmlns:p14="http://schemas.microsoft.com/office/powerpoint/2010/main" val="236690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921636" y="464896"/>
            <a:ext cx="5300726" cy="695325"/>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20F26381-8237-4FF7-BA88-29D49C146DC6}" type="datetime1">
              <a:rPr lang="en-US" smtClean="0"/>
              <a:t>1/23/2023</a:t>
            </a:fld>
            <a:endParaRPr lang="en-US"/>
          </a:p>
        </p:txBody>
      </p:sp>
      <p:sp>
        <p:nvSpPr>
          <p:cNvPr id="6" name="Holder 6"/>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4F9C6E88-00F2-494C-A205-63DB593B33BD}" type="datetime1">
              <a:rPr lang="en-US" smtClean="0"/>
              <a:t>1/23/2023</a:t>
            </a:fld>
            <a:endParaRPr lang="en-US"/>
          </a:p>
        </p:txBody>
      </p:sp>
      <p:sp>
        <p:nvSpPr>
          <p:cNvPr id="6" name="Holder 6"/>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sz="half" idx="2"/>
          </p:nvPr>
        </p:nvSpPr>
        <p:spPr>
          <a:xfrm>
            <a:off x="231140" y="1313814"/>
            <a:ext cx="3851275" cy="3866515"/>
          </a:xfrm>
          <a:prstGeom prst="rect">
            <a:avLst/>
          </a:prstGeom>
        </p:spPr>
        <p:txBody>
          <a:bodyPr wrap="square" lIns="0" tIns="0" rIns="0" bIns="0">
            <a:spAutoFit/>
          </a:bodyPr>
          <a:lstStyle>
            <a:lvl1pPr>
              <a:defRPr sz="2000" b="0" i="0">
                <a:solidFill>
                  <a:schemeClr val="tx1"/>
                </a:solidFill>
                <a:latin typeface="Arial"/>
                <a:cs typeface="Arial"/>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F550CA01-0A88-4463-94DC-88DEB2E0C4C7}" type="datetime1">
              <a:rPr lang="en-US" smtClean="0"/>
              <a:t>1/23/2023</a:t>
            </a:fld>
            <a:endParaRPr lang="en-US"/>
          </a:p>
        </p:txBody>
      </p:sp>
      <p:sp>
        <p:nvSpPr>
          <p:cNvPr id="7" name="Holder 7"/>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5DEA8593-9DCD-4F14-AC96-CD62E7BF6FE8}" type="datetime1">
              <a:rPr lang="en-US" smtClean="0"/>
              <a:t>1/23/2023</a:t>
            </a:fld>
            <a:endParaRPr lang="en-US"/>
          </a:p>
        </p:txBody>
      </p:sp>
      <p:sp>
        <p:nvSpPr>
          <p:cNvPr id="5" name="Holder 5"/>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E0B4312-6E5F-4A71-ABB3-89741919A3F6}" type="datetime1">
              <a:rPr lang="en-US" smtClean="0"/>
              <a:t>1/23/2023</a:t>
            </a:fld>
            <a:endParaRPr lang="en-US"/>
          </a:p>
        </p:txBody>
      </p:sp>
      <p:sp>
        <p:nvSpPr>
          <p:cNvPr id="4" name="Holder 4"/>
          <p:cNvSpPr>
            <a:spLocks noGrp="1"/>
          </p:cNvSpPr>
          <p:nvPr>
            <p:ph type="sldNum" sz="quarter" idx="7"/>
          </p:nvPr>
        </p:nvSpPr>
        <p:spPr/>
        <p:txBody>
          <a:bodyPr lIns="0" tIns="0" rIns="0" bIns="0"/>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1_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94D69C81-E42A-4BCA-80B7-3543DCB36EF6}" type="datetime1">
              <a:rPr lang="en-US" smtClean="0">
                <a:solidFill>
                  <a:srgbClr val="696464"/>
                </a:solidFill>
              </a:rPr>
              <a:t>1/23/2023</a:t>
            </a:fld>
            <a:endParaRPr lang="en-US">
              <a:solidFill>
                <a:srgbClr val="696464"/>
              </a:solidFill>
            </a:endParaRPr>
          </a:p>
        </p:txBody>
      </p:sp>
      <p:sp>
        <p:nvSpPr>
          <p:cNvPr id="17" name="Footer Placeholder 16"/>
          <p:cNvSpPr>
            <a:spLocks noGrp="1"/>
          </p:cNvSpPr>
          <p:nvPr>
            <p:ph type="ftr" sz="quarter" idx="11"/>
          </p:nvPr>
        </p:nvSpPr>
        <p:spPr/>
        <p:txBody>
          <a:bodyPr/>
          <a:lstStyle/>
          <a:p>
            <a:endParaRPr lang="en-US">
              <a:solidFill>
                <a:srgbClr val="696464"/>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3057817091"/>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8" cstate="print"/>
            <a:stretch>
              <a:fillRect/>
            </a:stretch>
          </a:blipFill>
        </p:spPr>
        <p:txBody>
          <a:bodyPr wrap="square" lIns="0" tIns="0" rIns="0" bIns="0" rtlCol="0"/>
          <a:lstStyle/>
          <a:p>
            <a:endParaRPr/>
          </a:p>
        </p:txBody>
      </p:sp>
      <p:sp>
        <p:nvSpPr>
          <p:cNvPr id="2" name="Holder 2"/>
          <p:cNvSpPr>
            <a:spLocks noGrp="1"/>
          </p:cNvSpPr>
          <p:nvPr>
            <p:ph type="title"/>
          </p:nvPr>
        </p:nvSpPr>
        <p:spPr>
          <a:xfrm>
            <a:off x="1921636" y="464896"/>
            <a:ext cx="5300726" cy="695325"/>
          </a:xfrm>
          <a:prstGeom prst="rect">
            <a:avLst/>
          </a:prstGeom>
        </p:spPr>
        <p:txBody>
          <a:bodyPr wrap="square" lIns="0" tIns="0" rIns="0" bIns="0">
            <a:spAutoFit/>
          </a:bodyPr>
          <a:lstStyle>
            <a:lvl1pPr>
              <a:defRPr sz="4400" b="0" i="0">
                <a:solidFill>
                  <a:schemeClr val="tx1"/>
                </a:solidFill>
                <a:latin typeface="Arial"/>
                <a:cs typeface="Arial"/>
              </a:defRPr>
            </a:lvl1pPr>
          </a:lstStyle>
          <a:p>
            <a:endParaRPr/>
          </a:p>
        </p:txBody>
      </p:sp>
      <p:sp>
        <p:nvSpPr>
          <p:cNvPr id="3" name="Holder 3"/>
          <p:cNvSpPr>
            <a:spLocks noGrp="1"/>
          </p:cNvSpPr>
          <p:nvPr>
            <p:ph type="body" idx="1"/>
          </p:nvPr>
        </p:nvSpPr>
        <p:spPr>
          <a:xfrm>
            <a:off x="231140" y="1161415"/>
            <a:ext cx="4177029" cy="2221229"/>
          </a:xfrm>
          <a:prstGeom prst="rect">
            <a:avLst/>
          </a:prstGeom>
        </p:spPr>
        <p:txBody>
          <a:bodyPr wrap="square" lIns="0" tIns="0" rIns="0" bIns="0">
            <a:spAutoFit/>
          </a:bodyPr>
          <a:lstStyle>
            <a:lvl1pPr>
              <a:defRPr sz="18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32C21E91-492D-41B0-BC98-243E9465B683}" type="datetime1">
              <a:rPr lang="en-US" smtClean="0"/>
              <a:t>1/23/2023</a:t>
            </a:fld>
            <a:endParaRPr lang="en-US"/>
          </a:p>
        </p:txBody>
      </p:sp>
      <p:sp>
        <p:nvSpPr>
          <p:cNvPr id="6" name="Holder 6"/>
          <p:cNvSpPr>
            <a:spLocks noGrp="1"/>
          </p:cNvSpPr>
          <p:nvPr>
            <p:ph type="sldNum" sz="quarter" idx="7"/>
          </p:nvPr>
        </p:nvSpPr>
        <p:spPr>
          <a:xfrm>
            <a:off x="8331454" y="6404635"/>
            <a:ext cx="304800" cy="240029"/>
          </a:xfrm>
          <a:prstGeom prst="rect">
            <a:avLst/>
          </a:prstGeom>
        </p:spPr>
        <p:txBody>
          <a:bodyPr wrap="square" lIns="0" tIns="0" rIns="0" bIns="0">
            <a:spAutoFit/>
          </a:bodyPr>
          <a:lstStyle>
            <a:lvl1pPr>
              <a:defRPr sz="1200" b="0" i="0">
                <a:solidFill>
                  <a:srgbClr val="FF0000"/>
                </a:solidFill>
                <a:latin typeface="Arial"/>
                <a:cs typeface="Arial"/>
              </a:defRPr>
            </a:lvl1pPr>
          </a:lstStyle>
          <a:p>
            <a:pPr marL="114300">
              <a:lnSpc>
                <a:spcPts val="1240"/>
              </a:lnSpc>
            </a:pPr>
            <a:fld id="{81D60167-4931-47E6-BA6A-407CBD079E47}" type="slidenum">
              <a:rPr spc="-60" dirty="0">
                <a:solidFill>
                  <a:srgbClr val="000000"/>
                </a:solidFill>
              </a:rPr>
              <a:t>‹#›</a:t>
            </a:fld>
            <a:endParaRPr spc="-60"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ixabay.com/en/puzzle-share-question-mark-question-1746546/" TargetMode="External"/><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7">
            <a:extLst>
              <a:ext uri="{FF2B5EF4-FFF2-40B4-BE49-F238E27FC236}">
                <a16:creationId xmlns:a16="http://schemas.microsoft.com/office/drawing/2014/main" id="{CD8A53E8-6EF4-4B1E-965F-FE92E7AC8B17}"/>
              </a:ext>
            </a:extLst>
          </p:cNvPr>
          <p:cNvSpPr txBox="1"/>
          <p:nvPr/>
        </p:nvSpPr>
        <p:spPr>
          <a:xfrm>
            <a:off x="4223723" y="4289810"/>
            <a:ext cx="4260131" cy="120032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u="sng" dirty="0">
                <a:solidFill>
                  <a:prstClr val="black"/>
                </a:solidFill>
                <a:latin typeface="Arial" panose="020B0604020202020204"/>
              </a:rPr>
              <a:t>Σχολή Ναυτικών Δοκίμων</a:t>
            </a:r>
          </a:p>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Arial" panose="020B0604020202020204"/>
              </a:rPr>
              <a:t>Δρ. Χρήστος </a:t>
            </a:r>
            <a:r>
              <a:rPr lang="el-GR" sz="2400" b="1" dirty="0" err="1">
                <a:solidFill>
                  <a:prstClr val="black"/>
                </a:solidFill>
                <a:latin typeface="Arial" panose="020B0604020202020204"/>
              </a:rPr>
              <a:t>Μπολάκης</a:t>
            </a:r>
            <a:endParaRPr lang="el-GR" sz="2400" b="1" dirty="0">
              <a:solidFill>
                <a:prstClr val="black"/>
              </a:solidFill>
              <a:latin typeface="Arial" panose="020B0604020202020204"/>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el-GR" sz="2400" b="1" dirty="0">
                <a:solidFill>
                  <a:prstClr val="black"/>
                </a:solidFill>
                <a:latin typeface="Arial" panose="020B0604020202020204"/>
              </a:rPr>
              <a:t>Πλωτάρχης ΠΝ (</a:t>
            </a:r>
            <a:r>
              <a:rPr lang="el-GR" sz="2400" b="1" dirty="0" err="1">
                <a:solidFill>
                  <a:prstClr val="black"/>
                </a:solidFill>
                <a:latin typeface="Arial" panose="020B0604020202020204"/>
              </a:rPr>
              <a:t>ε.α</a:t>
            </a:r>
            <a:r>
              <a:rPr lang="el-GR" sz="2400" b="1" dirty="0">
                <a:solidFill>
                  <a:prstClr val="black"/>
                </a:solidFill>
                <a:latin typeface="Arial" panose="020B0604020202020204"/>
              </a:rPr>
              <a:t>.)</a:t>
            </a:r>
            <a:endParaRPr kumimoji="0" lang="en-US" sz="2400" b="1"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6" name="TextBox 5">
            <a:extLst>
              <a:ext uri="{FF2B5EF4-FFF2-40B4-BE49-F238E27FC236}">
                <a16:creationId xmlns:a16="http://schemas.microsoft.com/office/drawing/2014/main" id="{260BC3ED-EFDB-4754-B269-217F424C39DF}"/>
              </a:ext>
            </a:extLst>
          </p:cNvPr>
          <p:cNvSpPr txBox="1"/>
          <p:nvPr/>
        </p:nvSpPr>
        <p:spPr>
          <a:xfrm>
            <a:off x="482473" y="339345"/>
            <a:ext cx="8179054"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l-GR" sz="4000" b="1" dirty="0">
                <a:solidFill>
                  <a:prstClr val="black"/>
                </a:solidFill>
                <a:latin typeface="Arial" panose="020B0604020202020204"/>
              </a:rPr>
              <a:t>Το Ναυτικό </a:t>
            </a:r>
            <a:r>
              <a:rPr lang="en-US" sz="4000" b="1" dirty="0">
                <a:solidFill>
                  <a:prstClr val="black"/>
                </a:solidFill>
                <a:latin typeface="Arial" panose="020B0604020202020204"/>
              </a:rPr>
              <a:t>RADAR - </a:t>
            </a:r>
            <a:r>
              <a:rPr lang="el-GR" sz="4000" b="1" dirty="0">
                <a:solidFill>
                  <a:prstClr val="black"/>
                </a:solidFill>
                <a:latin typeface="Arial" panose="020B0604020202020204"/>
              </a:rPr>
              <a:t>Μάθημα </a:t>
            </a:r>
            <a:r>
              <a:rPr lang="en-US" sz="4000" b="1" dirty="0">
                <a:solidFill>
                  <a:prstClr val="black"/>
                </a:solidFill>
                <a:latin typeface="Arial" panose="020B0604020202020204"/>
              </a:rPr>
              <a:t>2</a:t>
            </a:r>
            <a:r>
              <a:rPr lang="el-GR" sz="4000" b="1" dirty="0">
                <a:solidFill>
                  <a:prstClr val="black"/>
                </a:solidFill>
                <a:latin typeface="Arial" panose="020B0604020202020204"/>
              </a:rPr>
              <a:t>.2</a:t>
            </a:r>
            <a:endParaRPr kumimoji="0" lang="en-US" sz="4000" b="1" i="1"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1" name="Slide Number Placeholder 10">
            <a:extLst>
              <a:ext uri="{FF2B5EF4-FFF2-40B4-BE49-F238E27FC236}">
                <a16:creationId xmlns:a16="http://schemas.microsoft.com/office/drawing/2014/main" id="{B44D0B1A-AFF1-4FD1-8F70-4D0CD5FD0F7F}"/>
              </a:ext>
            </a:extLst>
          </p:cNvPr>
          <p:cNvSpPr>
            <a:spLocks noGrp="1"/>
          </p:cNvSpPr>
          <p:nvPr>
            <p:ph type="sldNum" sz="quarter" idx="12"/>
          </p:nvPr>
        </p:nvSpPr>
        <p:spPr/>
        <p:txBody>
          <a:bodyPr/>
          <a:lstStyle/>
          <a:p>
            <a:fld id="{B6F15528-21DE-4FAA-801E-634DDDAF4B2B}" type="slidenum">
              <a:rPr lang="en-US" smtClean="0"/>
              <a:pPr/>
              <a:t>1</a:t>
            </a:fld>
            <a:endParaRPr lang="en-US"/>
          </a:p>
        </p:txBody>
      </p:sp>
      <p:sp>
        <p:nvSpPr>
          <p:cNvPr id="4" name="Title 3">
            <a:extLst>
              <a:ext uri="{FF2B5EF4-FFF2-40B4-BE49-F238E27FC236}">
                <a16:creationId xmlns:a16="http://schemas.microsoft.com/office/drawing/2014/main" id="{6C87DA34-42E6-4335-AA93-6C0163747BA8}"/>
              </a:ext>
            </a:extLst>
          </p:cNvPr>
          <p:cNvSpPr>
            <a:spLocks noGrp="1"/>
          </p:cNvSpPr>
          <p:nvPr>
            <p:ph type="ctrTitle"/>
          </p:nvPr>
        </p:nvSpPr>
        <p:spPr>
          <a:xfrm>
            <a:off x="457200" y="1902388"/>
            <a:ext cx="8229600" cy="677108"/>
          </a:xfrm>
        </p:spPr>
        <p:txBody>
          <a:bodyPr/>
          <a:lstStyle/>
          <a:p>
            <a:r>
              <a:rPr lang="el-GR" dirty="0">
                <a:solidFill>
                  <a:schemeClr val="tx1"/>
                </a:solidFill>
              </a:rPr>
              <a:t>Βασικές Ρυθμίσεις </a:t>
            </a:r>
            <a:r>
              <a:rPr lang="en-US" dirty="0">
                <a:solidFill>
                  <a:schemeClr val="tx1"/>
                </a:solidFill>
              </a:rPr>
              <a:t>RADAR</a:t>
            </a:r>
          </a:p>
        </p:txBody>
      </p:sp>
      <p:pic>
        <p:nvPicPr>
          <p:cNvPr id="10" name="Picture 2" descr="Σχετική εικόνα">
            <a:extLst>
              <a:ext uri="{FF2B5EF4-FFF2-40B4-BE49-F238E27FC236}">
                <a16:creationId xmlns:a16="http://schemas.microsoft.com/office/drawing/2014/main" id="{BB823535-C48A-4694-A268-52349163290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62000" y="3115249"/>
            <a:ext cx="3222510" cy="3529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5931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503903" y="162598"/>
            <a:ext cx="8307386" cy="492443"/>
          </a:xfrm>
        </p:spPr>
        <p:txBody>
          <a:bodyPr/>
          <a:lstStyle/>
          <a:p>
            <a:pPr algn="ctr"/>
            <a:r>
              <a:rPr lang="el-GR" sz="3200" b="1" i="0" u="none" strike="noStrike" baseline="0" dirty="0">
                <a:latin typeface="FranklinGothic-Demi"/>
              </a:rPr>
              <a:t>Αλλαγές κλίμακας ή/και διάρκειας παλμού</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405092" y="850658"/>
            <a:ext cx="8416927" cy="923330"/>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Arial" panose="020B0604020202020204" pitchFamily="34" charset="0"/>
                <a:cs typeface="Arial" panose="020B0604020202020204" pitchFamily="34" charset="0"/>
              </a:rPr>
              <a:t>Η αλλαγή της κλίμακας πολύ συχνά είναι συνυφασμένη με την αλλαγή διάρκειας παλμού. Ο ακόλουθος πίνακας παρέχει συνοπτικές συγκρίσεις επιδόσεων της συσκευής με μικρή και μεγάλη διάρκεια παλμού.</a:t>
            </a:r>
            <a:endParaRPr lang="el-GR" sz="2000" kern="0" dirty="0">
              <a:latin typeface="FranklinGothic-Book"/>
            </a:endParaRPr>
          </a:p>
        </p:txBody>
      </p:sp>
      <p:pic>
        <p:nvPicPr>
          <p:cNvPr id="3" name="Picture 2">
            <a:extLst>
              <a:ext uri="{FF2B5EF4-FFF2-40B4-BE49-F238E27FC236}">
                <a16:creationId xmlns:a16="http://schemas.microsoft.com/office/drawing/2014/main" id="{B8B3A5F3-53EF-44D1-AA5F-F80EE19F8422}"/>
              </a:ext>
            </a:extLst>
          </p:cNvPr>
          <p:cNvPicPr>
            <a:picLocks noChangeAspect="1"/>
          </p:cNvPicPr>
          <p:nvPr/>
        </p:nvPicPr>
        <p:blipFill>
          <a:blip r:embed="rId2"/>
          <a:stretch>
            <a:fillRect/>
          </a:stretch>
        </p:blipFill>
        <p:spPr>
          <a:xfrm>
            <a:off x="276636" y="1964690"/>
            <a:ext cx="8551859" cy="4817110"/>
          </a:xfrm>
          <a:prstGeom prst="rect">
            <a:avLst/>
          </a:prstGeom>
        </p:spPr>
      </p:pic>
      <p:pic>
        <p:nvPicPr>
          <p:cNvPr id="4" name="Picture 3">
            <a:extLst>
              <a:ext uri="{FF2B5EF4-FFF2-40B4-BE49-F238E27FC236}">
                <a16:creationId xmlns:a16="http://schemas.microsoft.com/office/drawing/2014/main" id="{E07549A7-088D-4A9E-AB6E-392845A8AB45}"/>
              </a:ext>
            </a:extLst>
          </p:cNvPr>
          <p:cNvPicPr>
            <a:picLocks noChangeAspect="1"/>
          </p:cNvPicPr>
          <p:nvPr/>
        </p:nvPicPr>
        <p:blipFill>
          <a:blip r:embed="rId3"/>
          <a:stretch>
            <a:fillRect/>
          </a:stretch>
        </p:blipFill>
        <p:spPr>
          <a:xfrm>
            <a:off x="1981200" y="2431377"/>
            <a:ext cx="6324600" cy="769023"/>
          </a:xfrm>
          <a:prstGeom prst="rect">
            <a:avLst/>
          </a:prstGeom>
        </p:spPr>
      </p:pic>
      <p:pic>
        <p:nvPicPr>
          <p:cNvPr id="8" name="Picture 7">
            <a:extLst>
              <a:ext uri="{FF2B5EF4-FFF2-40B4-BE49-F238E27FC236}">
                <a16:creationId xmlns:a16="http://schemas.microsoft.com/office/drawing/2014/main" id="{05452610-BADC-4E11-9B5F-E5CDBB216856}"/>
              </a:ext>
            </a:extLst>
          </p:cNvPr>
          <p:cNvPicPr>
            <a:picLocks noChangeAspect="1"/>
          </p:cNvPicPr>
          <p:nvPr/>
        </p:nvPicPr>
        <p:blipFill>
          <a:blip r:embed="rId3"/>
          <a:stretch>
            <a:fillRect/>
          </a:stretch>
        </p:blipFill>
        <p:spPr>
          <a:xfrm>
            <a:off x="1752600" y="3239384"/>
            <a:ext cx="6858000" cy="570616"/>
          </a:xfrm>
          <a:prstGeom prst="rect">
            <a:avLst/>
          </a:prstGeom>
        </p:spPr>
      </p:pic>
      <p:pic>
        <p:nvPicPr>
          <p:cNvPr id="9" name="Picture 8">
            <a:extLst>
              <a:ext uri="{FF2B5EF4-FFF2-40B4-BE49-F238E27FC236}">
                <a16:creationId xmlns:a16="http://schemas.microsoft.com/office/drawing/2014/main" id="{96C8AFD0-C0B8-475A-960E-2E6C43654151}"/>
              </a:ext>
            </a:extLst>
          </p:cNvPr>
          <p:cNvPicPr>
            <a:picLocks noChangeAspect="1"/>
          </p:cNvPicPr>
          <p:nvPr/>
        </p:nvPicPr>
        <p:blipFill>
          <a:blip r:embed="rId3"/>
          <a:stretch>
            <a:fillRect/>
          </a:stretch>
        </p:blipFill>
        <p:spPr>
          <a:xfrm>
            <a:off x="1949245" y="3829666"/>
            <a:ext cx="6324600" cy="275303"/>
          </a:xfrm>
          <a:prstGeom prst="rect">
            <a:avLst/>
          </a:prstGeom>
        </p:spPr>
      </p:pic>
      <p:pic>
        <p:nvPicPr>
          <p:cNvPr id="10" name="Picture 9">
            <a:extLst>
              <a:ext uri="{FF2B5EF4-FFF2-40B4-BE49-F238E27FC236}">
                <a16:creationId xmlns:a16="http://schemas.microsoft.com/office/drawing/2014/main" id="{C4E4EEB2-7FDB-4F65-BDF7-3582102C0D3F}"/>
              </a:ext>
            </a:extLst>
          </p:cNvPr>
          <p:cNvPicPr>
            <a:picLocks noChangeAspect="1"/>
          </p:cNvPicPr>
          <p:nvPr/>
        </p:nvPicPr>
        <p:blipFill>
          <a:blip r:embed="rId3"/>
          <a:stretch>
            <a:fillRect/>
          </a:stretch>
        </p:blipFill>
        <p:spPr>
          <a:xfrm>
            <a:off x="2019300" y="4295671"/>
            <a:ext cx="6324600" cy="715093"/>
          </a:xfrm>
          <a:prstGeom prst="rect">
            <a:avLst/>
          </a:prstGeom>
        </p:spPr>
      </p:pic>
      <p:pic>
        <p:nvPicPr>
          <p:cNvPr id="11" name="Picture 10">
            <a:extLst>
              <a:ext uri="{FF2B5EF4-FFF2-40B4-BE49-F238E27FC236}">
                <a16:creationId xmlns:a16="http://schemas.microsoft.com/office/drawing/2014/main" id="{4ABF8164-CB4C-447A-A480-94520AA0CB03}"/>
              </a:ext>
            </a:extLst>
          </p:cNvPr>
          <p:cNvPicPr>
            <a:picLocks noChangeAspect="1"/>
          </p:cNvPicPr>
          <p:nvPr/>
        </p:nvPicPr>
        <p:blipFill>
          <a:blip r:embed="rId3"/>
          <a:stretch>
            <a:fillRect/>
          </a:stretch>
        </p:blipFill>
        <p:spPr>
          <a:xfrm>
            <a:off x="2019300" y="5010764"/>
            <a:ext cx="6591300" cy="856636"/>
          </a:xfrm>
          <a:prstGeom prst="rect">
            <a:avLst/>
          </a:prstGeom>
        </p:spPr>
      </p:pic>
      <p:pic>
        <p:nvPicPr>
          <p:cNvPr id="12" name="Picture 11">
            <a:extLst>
              <a:ext uri="{FF2B5EF4-FFF2-40B4-BE49-F238E27FC236}">
                <a16:creationId xmlns:a16="http://schemas.microsoft.com/office/drawing/2014/main" id="{5444F38C-6A56-4FAB-A36D-7707264EEEE7}"/>
              </a:ext>
            </a:extLst>
          </p:cNvPr>
          <p:cNvPicPr>
            <a:picLocks noChangeAspect="1"/>
          </p:cNvPicPr>
          <p:nvPr/>
        </p:nvPicPr>
        <p:blipFill>
          <a:blip r:embed="rId3"/>
          <a:stretch>
            <a:fillRect/>
          </a:stretch>
        </p:blipFill>
        <p:spPr>
          <a:xfrm>
            <a:off x="2013154" y="5923934"/>
            <a:ext cx="6591299" cy="771468"/>
          </a:xfrm>
          <a:prstGeom prst="rect">
            <a:avLst/>
          </a:prstGeom>
        </p:spPr>
      </p:pic>
    </p:spTree>
    <p:extLst>
      <p:ext uri="{BB962C8B-B14F-4D97-AF65-F5344CB8AC3E}">
        <p14:creationId xmlns:p14="http://schemas.microsoft.com/office/powerpoint/2010/main" val="1694623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nodeType="clickEffect">
                                  <p:stCondLst>
                                    <p:cond delay="0"/>
                                  </p:stCondLst>
                                  <p:childTnLst>
                                    <p:animEffect transition="out" filter="fade">
                                      <p:cBhvr>
                                        <p:cTn id="11" dur="500"/>
                                        <p:tgtEl>
                                          <p:spTgt spid="8"/>
                                        </p:tgtEl>
                                      </p:cBhvr>
                                    </p:animEffect>
                                    <p:set>
                                      <p:cBhvr>
                                        <p:cTn id="12" dur="1" fill="hold">
                                          <p:stCondLst>
                                            <p:cond delay="499"/>
                                          </p:stCondLst>
                                        </p:cTn>
                                        <p:tgtEl>
                                          <p:spTgt spid="8"/>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9"/>
                                        </p:tgtEl>
                                      </p:cBhvr>
                                    </p:animEffect>
                                    <p:set>
                                      <p:cBhvr>
                                        <p:cTn id="17" dur="1" fill="hold">
                                          <p:stCondLst>
                                            <p:cond delay="499"/>
                                          </p:stCondLst>
                                        </p:cTn>
                                        <p:tgtEl>
                                          <p:spTgt spid="9"/>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10"/>
                                        </p:tgtEl>
                                      </p:cBhvr>
                                    </p:animEffect>
                                    <p:set>
                                      <p:cBhvr>
                                        <p:cTn id="22" dur="1" fill="hold">
                                          <p:stCondLst>
                                            <p:cond delay="499"/>
                                          </p:stCondLst>
                                        </p:cTn>
                                        <p:tgtEl>
                                          <p:spTgt spid="10"/>
                                        </p:tgtEl>
                                        <p:attrNameLst>
                                          <p:attrName>style.visibility</p:attrName>
                                        </p:attrNameLst>
                                      </p:cBhvr>
                                      <p:to>
                                        <p:strVal val="hidden"/>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nodeType="clickEffect">
                                  <p:stCondLst>
                                    <p:cond delay="0"/>
                                  </p:stCondLst>
                                  <p:childTnLst>
                                    <p:animEffect transition="out" filter="fade">
                                      <p:cBhvr>
                                        <p:cTn id="26" dur="500"/>
                                        <p:tgtEl>
                                          <p:spTgt spid="11"/>
                                        </p:tgtEl>
                                      </p:cBhvr>
                                    </p:animEffect>
                                    <p:set>
                                      <p:cBhvr>
                                        <p:cTn id="27" dur="1" fill="hold">
                                          <p:stCondLst>
                                            <p:cond delay="499"/>
                                          </p:stCondLst>
                                        </p:cTn>
                                        <p:tgtEl>
                                          <p:spTgt spid="11"/>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12"/>
                                        </p:tgtEl>
                                      </p:cBhvr>
                                    </p:animEffect>
                                    <p:set>
                                      <p:cBhvr>
                                        <p:cTn id="32" dur="1" fill="hold">
                                          <p:stCondLst>
                                            <p:cond delay="499"/>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ECE333-F2ED-43B5-A2B7-88BACDFDB818}"/>
              </a:ext>
            </a:extLst>
          </p:cNvPr>
          <p:cNvSpPr>
            <a:spLocks noGrp="1"/>
          </p:cNvSpPr>
          <p:nvPr>
            <p:ph type="ctrTitle"/>
          </p:nvPr>
        </p:nvSpPr>
        <p:spPr>
          <a:xfrm>
            <a:off x="1495118" y="228600"/>
            <a:ext cx="6153762" cy="1231106"/>
          </a:xfrm>
        </p:spPr>
        <p:txBody>
          <a:bodyPr/>
          <a:lstStyle/>
          <a:p>
            <a:pPr algn="ctr"/>
            <a:r>
              <a:rPr lang="el-GR" sz="4000" dirty="0"/>
              <a:t>Τέλος Μαθήματος 2.2 - </a:t>
            </a:r>
            <a:r>
              <a:rPr lang="el-GR" sz="4000" dirty="0">
                <a:solidFill>
                  <a:schemeClr val="tx1"/>
                </a:solidFill>
              </a:rPr>
              <a:t>Βασικές Ρυθμίσεις </a:t>
            </a:r>
            <a:r>
              <a:rPr lang="en-US" sz="4000" dirty="0">
                <a:solidFill>
                  <a:schemeClr val="tx1"/>
                </a:solidFill>
              </a:rPr>
              <a:t>RADAR</a:t>
            </a:r>
            <a:endParaRPr lang="en-US" sz="4000" dirty="0"/>
          </a:p>
        </p:txBody>
      </p:sp>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11</a:t>
            </a:fld>
            <a:endParaRPr lang="en-US" spc="-60" dirty="0">
              <a:solidFill>
                <a:srgbClr val="000000"/>
              </a:solidFill>
            </a:endParaRPr>
          </a:p>
        </p:txBody>
      </p:sp>
      <p:pic>
        <p:nvPicPr>
          <p:cNvPr id="6" name="Picture 5" descr="A close up of a logo&#10;&#10;Description automatically generated">
            <a:extLst>
              <a:ext uri="{FF2B5EF4-FFF2-40B4-BE49-F238E27FC236}">
                <a16:creationId xmlns:a16="http://schemas.microsoft.com/office/drawing/2014/main" id="{D552FEAA-A372-48BF-9169-F22639138F84}"/>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666999" y="1981200"/>
            <a:ext cx="3810000" cy="3810000"/>
          </a:xfrm>
          <a:prstGeom prst="rect">
            <a:avLst/>
          </a:prstGeom>
        </p:spPr>
      </p:pic>
    </p:spTree>
    <p:extLst>
      <p:ext uri="{BB962C8B-B14F-4D97-AF65-F5344CB8AC3E}">
        <p14:creationId xmlns:p14="http://schemas.microsoft.com/office/powerpoint/2010/main" val="3111855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heel(1)">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4">
            <a:extLst>
              <a:ext uri="{FF2B5EF4-FFF2-40B4-BE49-F238E27FC236}">
                <a16:creationId xmlns:a16="http://schemas.microsoft.com/office/drawing/2014/main" id="{9CA45C28-36F0-4441-9B7A-93CA001595CE}"/>
              </a:ext>
            </a:extLst>
          </p:cNvPr>
          <p:cNvSpPr>
            <a:spLocks noGrp="1"/>
          </p:cNvSpPr>
          <p:nvPr>
            <p:ph type="sldNum" sz="quarter" idx="7"/>
          </p:nvPr>
        </p:nvSpPr>
        <p:spPr/>
        <p:txBody>
          <a:bodyPr/>
          <a:lstStyle/>
          <a:p>
            <a:pPr marL="114300">
              <a:lnSpc>
                <a:spcPts val="1240"/>
              </a:lnSpc>
            </a:pPr>
            <a:fld id="{81D60167-4931-47E6-BA6A-407CBD079E47}" type="slidenum">
              <a:rPr lang="en-US" spc="-60" smtClean="0">
                <a:solidFill>
                  <a:srgbClr val="000000"/>
                </a:solidFill>
              </a:rPr>
              <a:t>2</a:t>
            </a:fld>
            <a:endParaRPr lang="en-US" spc="-60" dirty="0">
              <a:solidFill>
                <a:srgbClr val="000000"/>
              </a:solidFill>
            </a:endParaRPr>
          </a:p>
        </p:txBody>
      </p:sp>
      <p:sp>
        <p:nvSpPr>
          <p:cNvPr id="3" name="Title 2">
            <a:extLst>
              <a:ext uri="{FF2B5EF4-FFF2-40B4-BE49-F238E27FC236}">
                <a16:creationId xmlns:a16="http://schemas.microsoft.com/office/drawing/2014/main" id="{2943DF38-A760-4C23-B264-FDCD736322E5}"/>
              </a:ext>
            </a:extLst>
          </p:cNvPr>
          <p:cNvSpPr>
            <a:spLocks noGrp="1"/>
          </p:cNvSpPr>
          <p:nvPr>
            <p:ph type="title"/>
          </p:nvPr>
        </p:nvSpPr>
        <p:spPr>
          <a:xfrm>
            <a:off x="209550" y="1143195"/>
            <a:ext cx="8724900" cy="1538883"/>
          </a:xfrm>
        </p:spPr>
        <p:txBody>
          <a:bodyPr/>
          <a:lstStyle/>
          <a:p>
            <a:pPr algn="just"/>
            <a:r>
              <a:rPr lang="el-GR" sz="2000" b="0" i="0" u="none" strike="noStrike" baseline="0" dirty="0">
                <a:latin typeface="FranklinGothic-Book"/>
              </a:rPr>
              <a:t>Κάθε συσκευή ραντάρ είναι εφοδιασμένη με </a:t>
            </a:r>
            <a:r>
              <a:rPr lang="el-GR" sz="2000" b="0" i="0" u="none" strike="noStrike" baseline="0" dirty="0" err="1">
                <a:latin typeface="FranklinGothic-Book"/>
              </a:rPr>
              <a:t>κομβία</a:t>
            </a:r>
            <a:r>
              <a:rPr lang="el-GR" sz="2000" b="0" i="0" u="none" strike="noStrike" baseline="0" dirty="0">
                <a:latin typeface="FranklinGothic-Book"/>
              </a:rPr>
              <a:t> ελέγχου, τα οποία ενεργοποιούν επί μέρους λειτουργίες ή κυκλώματα επεξεργασίας ή ρυθμίζουν παραμέτρους προς βέλτιστη απόδοση. Η απόδοση κάθε συσκευής ραντάρ, περιορίζεται από τις θαλάσσιες επιστροφές, τα καιρικά φαινόμενα και τις συνθήκες διαδόσεως στην ατμόσφαιρα. </a:t>
            </a:r>
            <a:endParaRPr lang="en-US" sz="2000" dirty="0"/>
          </a:p>
        </p:txBody>
      </p:sp>
      <p:sp>
        <p:nvSpPr>
          <p:cNvPr id="5" name="TextBox 4">
            <a:extLst>
              <a:ext uri="{FF2B5EF4-FFF2-40B4-BE49-F238E27FC236}">
                <a16:creationId xmlns:a16="http://schemas.microsoft.com/office/drawing/2014/main" id="{26A2DC06-8BEC-4B61-8768-54579546D5B6}"/>
              </a:ext>
            </a:extLst>
          </p:cNvPr>
          <p:cNvSpPr txBox="1"/>
          <p:nvPr/>
        </p:nvSpPr>
        <p:spPr>
          <a:xfrm>
            <a:off x="209550" y="3124200"/>
            <a:ext cx="8724900" cy="1938992"/>
          </a:xfrm>
          <a:prstGeom prst="rect">
            <a:avLst/>
          </a:prstGeom>
          <a:noFill/>
        </p:spPr>
        <p:txBody>
          <a:bodyPr wrap="square">
            <a:spAutoFit/>
          </a:bodyPr>
          <a:lstStyle/>
          <a:p>
            <a:pPr algn="just"/>
            <a:br>
              <a:rPr kumimoji="0" lang="el-GR" sz="2000" b="0" i="0" u="none" strike="noStrike" kern="0" cap="none" spc="0" normalizeH="0" baseline="0" noProof="0" dirty="0">
                <a:ln>
                  <a:noFill/>
                </a:ln>
                <a:solidFill>
                  <a:prstClr val="black"/>
                </a:solidFill>
                <a:effectLst/>
                <a:uLnTx/>
                <a:uFillTx/>
                <a:latin typeface="FranklinGothic-Book"/>
                <a:ea typeface="+mj-ea"/>
                <a:cs typeface="Arial"/>
              </a:rPr>
            </a:br>
            <a:r>
              <a:rPr kumimoji="0" lang="el-GR" sz="2000" b="0" i="0" u="none" strike="noStrike" kern="0" cap="none" spc="0" normalizeH="0" baseline="0" noProof="0" dirty="0">
                <a:ln>
                  <a:noFill/>
                </a:ln>
                <a:solidFill>
                  <a:prstClr val="black"/>
                </a:solidFill>
                <a:effectLst/>
                <a:uLnTx/>
                <a:uFillTx/>
                <a:latin typeface="FranklinGothic-Book"/>
                <a:ea typeface="+mj-ea"/>
                <a:cs typeface="Arial"/>
              </a:rPr>
              <a:t>Στο παρόν μάθημα γίνεται λόγος για κάποιες απαραίτητες ρυθμίσεις οι οποίες εξασφαλίζουν την μέγιστη αποτελεσματικότητα στην λειτουργία της συσκευής και τούτο σημαίνει ότι επιτυγχάνεται, αφενός η μέγιστη δυνατή πιθανότητα εντοπισμού στόχων και αφετέρου η ενδεδειγμένη παρουσίαση της εικόνας ραντάρ, η οποία εξυπηρετεί απεικόνιση</a:t>
            </a:r>
            <a:r>
              <a:rPr kumimoji="0" lang="el-GR" sz="2000" b="0" i="0" u="none" strike="noStrike" kern="0" cap="none" spc="0" normalizeH="0" noProof="0" dirty="0">
                <a:ln>
                  <a:noFill/>
                </a:ln>
                <a:solidFill>
                  <a:prstClr val="black"/>
                </a:solidFill>
                <a:effectLst/>
                <a:uLnTx/>
                <a:uFillTx/>
                <a:latin typeface="FranklinGothic-Book"/>
                <a:ea typeface="+mj-ea"/>
                <a:cs typeface="Arial"/>
              </a:rPr>
              <a:t> της </a:t>
            </a:r>
            <a:r>
              <a:rPr kumimoji="0" lang="el-GR" sz="2000" b="0" i="0" u="none" strike="noStrike" kern="0" cap="none" spc="0" normalizeH="0" baseline="0" noProof="0" dirty="0">
                <a:ln>
                  <a:noFill/>
                </a:ln>
                <a:solidFill>
                  <a:prstClr val="black"/>
                </a:solidFill>
                <a:effectLst/>
                <a:uLnTx/>
                <a:uFillTx/>
                <a:latin typeface="FranklinGothic-Book"/>
                <a:ea typeface="+mj-ea"/>
                <a:cs typeface="Arial"/>
              </a:rPr>
              <a:t>ναυτιλιακής κατάστασης με ακρίβεια.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1050924" y="228600"/>
            <a:ext cx="7162799" cy="492443"/>
          </a:xfrm>
        </p:spPr>
        <p:txBody>
          <a:bodyPr/>
          <a:lstStyle/>
          <a:p>
            <a:r>
              <a:rPr lang="el-GR" sz="3200" b="1" i="0" u="none" strike="noStrike" baseline="0" dirty="0">
                <a:latin typeface="FranklinGothic-Demi"/>
              </a:rPr>
              <a:t>Ρύθμιση απολαβής ενισχύσεως (</a:t>
            </a:r>
            <a:r>
              <a:rPr lang="en-US" sz="3200" b="1" i="0" u="none" strike="noStrike" baseline="0" dirty="0">
                <a:latin typeface="FranklinGothic-Demi"/>
              </a:rPr>
              <a:t>GAIN)</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69873" y="1213485"/>
            <a:ext cx="8724900" cy="400109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Με το ποτενσιόμετρο GAIN ρυθμίζεται το ποσοστό ενισχύσεως των εισερχομένων σημάτων στον δέκτη. Η ρύθμιση πρέπει να είναι τέτοια, ώστε εν απουσία επιστροφών από στόχους, η σάρωση να εμφανίζεται αμυδρά και να αφήνει αχνά στίγματα σε όλη την επιφάνεια της οθόνης. </a:t>
            </a:r>
          </a:p>
          <a:p>
            <a:pPr algn="just"/>
            <a:endParaRPr lang="el-GR" sz="2000" dirty="0">
              <a:latin typeface="FranklinGothic-Book"/>
            </a:endParaRPr>
          </a:p>
          <a:p>
            <a:pPr algn="just"/>
            <a:r>
              <a:rPr lang="el-GR" sz="2000" b="0" i="0" u="none" strike="noStrike" baseline="0" dirty="0">
                <a:latin typeface="FranklinGothic-Book"/>
              </a:rPr>
              <a:t>Αυτά τα αχνά στίγματα προέρχονται από θόρυβο στον δέκτη. Σε γενικές γραμμές με την λέξη θόρυβος, εννοείται το σύνολο των ανεπιθύμητων και τυχαίων σημάτων, τα οποία εκλαμβάνονται ως πραγματικοί στόχοι. </a:t>
            </a:r>
          </a:p>
          <a:p>
            <a:pPr algn="just"/>
            <a:endParaRPr lang="el-GR" sz="2000" dirty="0">
              <a:latin typeface="FranklinGothic-Book"/>
            </a:endParaRPr>
          </a:p>
          <a:p>
            <a:pPr algn="just"/>
            <a:r>
              <a:rPr lang="el-GR" sz="2000" b="0" i="0" u="none" strike="noStrike" baseline="0" dirty="0">
                <a:latin typeface="FranklinGothic-Book"/>
              </a:rPr>
              <a:t>Ο μηχανισμός απορρίψεως του θορύβου είναι το κατώφλι εντοπισμού (</a:t>
            </a:r>
            <a:r>
              <a:rPr lang="el-GR" sz="2000" b="0" i="0" u="none" strike="noStrike" baseline="0" dirty="0" err="1">
                <a:latin typeface="FranklinGothic-Book"/>
              </a:rPr>
              <a:t>threshold</a:t>
            </a:r>
            <a:r>
              <a:rPr lang="el-GR" sz="2000" b="0" i="0" u="none" strike="noStrike" baseline="0" dirty="0">
                <a:latin typeface="FranklinGothic-Book"/>
              </a:rPr>
              <a:t> </a:t>
            </a:r>
            <a:r>
              <a:rPr lang="el-GR" sz="2000" b="0" i="0" u="none" strike="noStrike" baseline="0" dirty="0" err="1">
                <a:latin typeface="FranklinGothic-Book"/>
              </a:rPr>
              <a:t>detection</a:t>
            </a:r>
            <a:r>
              <a:rPr lang="el-GR" sz="2000" b="0" i="0" u="none" strike="noStrike" baseline="0" dirty="0">
                <a:latin typeface="FranklinGothic-Book"/>
              </a:rPr>
              <a:t>), το οποίο ρυθμίζεται από τον κατασκευαστή. Οποιοδήποτε επιστρέφον σήμα για να γίνει αντιληπτό, πρέπει να υπερβεί το κατώφλι εντοπισμού και σε τούτο συμβάλει η αύξηση του GAIN.</a:t>
            </a:r>
            <a:endParaRPr lang="en-US" sz="2000" kern="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990600" y="228600"/>
            <a:ext cx="7162799" cy="492443"/>
          </a:xfrm>
        </p:spPr>
        <p:txBody>
          <a:bodyPr/>
          <a:lstStyle/>
          <a:p>
            <a:r>
              <a:rPr lang="el-GR" sz="3200" b="1" i="0" u="none" strike="noStrike" baseline="0" dirty="0">
                <a:latin typeface="FranklinGothic-Demi"/>
              </a:rPr>
              <a:t>Ρύθμιση απολαβής ενισχύσεως (</a:t>
            </a:r>
            <a:r>
              <a:rPr lang="en-US" sz="3200" b="1" i="0" u="none" strike="noStrike" baseline="0" dirty="0">
                <a:latin typeface="FranklinGothic-Demi"/>
              </a:rPr>
              <a:t>GAIN)</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228600" y="1736229"/>
            <a:ext cx="5181600" cy="3385542"/>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Εάν το GAIN είναι ανεπαρκές, ασθενείς ηχώ δεν εντοπίζονται διότι δεν υπερβαίνουν το κατώφλι εντοπισμού. </a:t>
            </a:r>
          </a:p>
          <a:p>
            <a:pPr algn="just"/>
            <a:endParaRPr lang="el-GR" sz="2000" dirty="0">
              <a:latin typeface="FranklinGothic-Book"/>
            </a:endParaRPr>
          </a:p>
          <a:p>
            <a:pPr algn="just"/>
            <a:r>
              <a:rPr lang="el-GR" sz="2000" b="0" i="0" u="none" strike="noStrike" baseline="0" dirty="0">
                <a:latin typeface="FranklinGothic-Book"/>
              </a:rPr>
              <a:t>Εάν το GAIN είναι περισσότερο από όσο χρειάζεται, οι ασθενείς ηχώ δυνατόν να μη διακρίνονται, όχι διότι δεν ξεπερνούν το κατώφλι εντοπισμού, αλλά διότι δεν ξεχωρίζουν, λόγω πτωχής αντιθέσεως (</a:t>
            </a:r>
            <a:r>
              <a:rPr lang="el-GR" sz="2000" b="0" i="0" u="none" strike="noStrike" baseline="0" dirty="0" err="1">
                <a:latin typeface="FranklinGothic-Book"/>
              </a:rPr>
              <a:t>contrast</a:t>
            </a:r>
            <a:r>
              <a:rPr lang="el-GR" sz="2000" b="0" i="0" u="none" strike="noStrike" baseline="0" dirty="0">
                <a:latin typeface="FranklinGothic-Book"/>
              </a:rPr>
              <a:t>) με την υπόλοιπη εικόνα. </a:t>
            </a:r>
          </a:p>
          <a:p>
            <a:pPr algn="just"/>
            <a:endParaRPr lang="el-GR" sz="2000" dirty="0">
              <a:latin typeface="FranklinGothic-Book"/>
            </a:endParaRPr>
          </a:p>
        </p:txBody>
      </p:sp>
      <p:pic>
        <p:nvPicPr>
          <p:cNvPr id="3" name="Picture 2">
            <a:extLst>
              <a:ext uri="{FF2B5EF4-FFF2-40B4-BE49-F238E27FC236}">
                <a16:creationId xmlns:a16="http://schemas.microsoft.com/office/drawing/2014/main" id="{61C43271-C90B-497B-A62B-E495BF112FEF}"/>
              </a:ext>
            </a:extLst>
          </p:cNvPr>
          <p:cNvPicPr>
            <a:picLocks noChangeAspect="1"/>
          </p:cNvPicPr>
          <p:nvPr/>
        </p:nvPicPr>
        <p:blipFill>
          <a:blip r:embed="rId2"/>
          <a:stretch>
            <a:fillRect/>
          </a:stretch>
        </p:blipFill>
        <p:spPr>
          <a:xfrm>
            <a:off x="5562600" y="1143000"/>
            <a:ext cx="3554361" cy="4202450"/>
          </a:xfrm>
          <a:prstGeom prst="rect">
            <a:avLst/>
          </a:prstGeom>
        </p:spPr>
      </p:pic>
    </p:spTree>
    <p:extLst>
      <p:ext uri="{BB962C8B-B14F-4D97-AF65-F5344CB8AC3E}">
        <p14:creationId xmlns:p14="http://schemas.microsoft.com/office/powerpoint/2010/main" val="1777184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1050924" y="228600"/>
            <a:ext cx="7162799" cy="492443"/>
          </a:xfrm>
        </p:spPr>
        <p:txBody>
          <a:bodyPr/>
          <a:lstStyle/>
          <a:p>
            <a:r>
              <a:rPr lang="el-GR" sz="3200" b="1" i="0" u="none" strike="noStrike" baseline="0" dirty="0">
                <a:latin typeface="FranklinGothic-Demi"/>
              </a:rPr>
              <a:t>Ρύθμιση απολαβής ενισχύσεως (</a:t>
            </a:r>
            <a:r>
              <a:rPr lang="en-US" sz="3200" b="1" i="0" u="none" strike="noStrike" baseline="0" dirty="0">
                <a:latin typeface="FranklinGothic-Demi"/>
              </a:rPr>
              <a:t>GAIN)</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423859" y="914400"/>
            <a:ext cx="8416927" cy="2769989"/>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b="0" i="0" u="none" strike="noStrike" baseline="0" dirty="0">
                <a:latin typeface="FranklinGothic-Book"/>
              </a:rPr>
              <a:t>Ο χειριστής είναι υποχρεωμένος να αντιμετωπίσει το συχνό φαινόμενο του κορεσμού στον δέκτη από ισχυρές επιστροφές, με επιδέξια ρύθμιση του GAIN. Εάν το GAIN ρυθμιστεί έτσι ώστε μικρή ποσότητα θορύβου μόλις να καθίσταται ορατή στον </a:t>
            </a:r>
            <a:r>
              <a:rPr lang="el-GR" sz="2000" b="0" i="0" u="none" strike="noStrike" baseline="0" dirty="0" err="1">
                <a:latin typeface="FranklinGothic-Book"/>
              </a:rPr>
              <a:t>ενδείκτη</a:t>
            </a:r>
            <a:r>
              <a:rPr lang="el-GR" sz="2000" b="0" i="0" u="none" strike="noStrike" baseline="0" dirty="0">
                <a:latin typeface="FranklinGothic-Book"/>
              </a:rPr>
              <a:t>, τότε η πιθανότητα εντοπισμού ασθενών στόχων αυξάνεται.</a:t>
            </a:r>
          </a:p>
          <a:p>
            <a:pPr algn="just"/>
            <a:endParaRPr lang="el-GR" sz="1400" dirty="0">
              <a:latin typeface="FranklinGothic-Book"/>
            </a:endParaRPr>
          </a:p>
          <a:p>
            <a:pPr algn="just"/>
            <a:r>
              <a:rPr lang="el-GR" sz="2000" b="0" i="0" u="none" strike="noStrike" baseline="0" dirty="0">
                <a:latin typeface="FranklinGothic-Book"/>
              </a:rPr>
              <a:t>Περισσότερο GAIN, μάλλον αυξάνει τις ηχώ από θόρυβο και δεν συμβάλλει στην διάκριση των ασθενέστερων ηχώ, εν μέσω των επιστροφών από θορύβους. Λιγότερο GAIN πιθανόν αποκρύπτει τις ασθενέστερες ηχώ. </a:t>
            </a:r>
            <a:endParaRPr lang="en-US" sz="2000" kern="0" dirty="0"/>
          </a:p>
        </p:txBody>
      </p:sp>
      <p:pic>
        <p:nvPicPr>
          <p:cNvPr id="4" name="Picture 3">
            <a:extLst>
              <a:ext uri="{FF2B5EF4-FFF2-40B4-BE49-F238E27FC236}">
                <a16:creationId xmlns:a16="http://schemas.microsoft.com/office/drawing/2014/main" id="{56631503-72A8-4B69-8BED-71080FCFE1AD}"/>
              </a:ext>
            </a:extLst>
          </p:cNvPr>
          <p:cNvPicPr>
            <a:picLocks noChangeAspect="1"/>
          </p:cNvPicPr>
          <p:nvPr/>
        </p:nvPicPr>
        <p:blipFill>
          <a:blip r:embed="rId2"/>
          <a:stretch>
            <a:fillRect/>
          </a:stretch>
        </p:blipFill>
        <p:spPr>
          <a:xfrm>
            <a:off x="304800" y="3770056"/>
            <a:ext cx="8315325" cy="2876550"/>
          </a:xfrm>
          <a:prstGeom prst="rect">
            <a:avLst/>
          </a:prstGeom>
        </p:spPr>
      </p:pic>
      <p:cxnSp>
        <p:nvCxnSpPr>
          <p:cNvPr id="7" name="Straight Arrow Connector 6">
            <a:extLst>
              <a:ext uri="{FF2B5EF4-FFF2-40B4-BE49-F238E27FC236}">
                <a16:creationId xmlns:a16="http://schemas.microsoft.com/office/drawing/2014/main" id="{8D407B19-9F4E-4438-8CE8-7D934B64617A}"/>
              </a:ext>
            </a:extLst>
          </p:cNvPr>
          <p:cNvCxnSpPr/>
          <p:nvPr/>
        </p:nvCxnSpPr>
        <p:spPr>
          <a:xfrm>
            <a:off x="2895600" y="3877746"/>
            <a:ext cx="609600" cy="582811"/>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3296993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80">
                                          <p:stCondLst>
                                            <p:cond delay="0"/>
                                          </p:stCondLst>
                                        </p:cTn>
                                        <p:tgtEl>
                                          <p:spTgt spid="7"/>
                                        </p:tgtEl>
                                      </p:cBhvr>
                                    </p:animEffect>
                                    <p:anim calcmode="lin" valueType="num">
                                      <p:cBhvr>
                                        <p:cTn id="20"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25" dur="26">
                                          <p:stCondLst>
                                            <p:cond delay="650"/>
                                          </p:stCondLst>
                                        </p:cTn>
                                        <p:tgtEl>
                                          <p:spTgt spid="7"/>
                                        </p:tgtEl>
                                      </p:cBhvr>
                                      <p:to x="100000" y="60000"/>
                                    </p:animScale>
                                    <p:animScale>
                                      <p:cBhvr>
                                        <p:cTn id="26" dur="166" decel="50000">
                                          <p:stCondLst>
                                            <p:cond delay="676"/>
                                          </p:stCondLst>
                                        </p:cTn>
                                        <p:tgtEl>
                                          <p:spTgt spid="7"/>
                                        </p:tgtEl>
                                      </p:cBhvr>
                                      <p:to x="100000" y="100000"/>
                                    </p:animScale>
                                    <p:animScale>
                                      <p:cBhvr>
                                        <p:cTn id="27" dur="26">
                                          <p:stCondLst>
                                            <p:cond delay="1312"/>
                                          </p:stCondLst>
                                        </p:cTn>
                                        <p:tgtEl>
                                          <p:spTgt spid="7"/>
                                        </p:tgtEl>
                                      </p:cBhvr>
                                      <p:to x="100000" y="80000"/>
                                    </p:animScale>
                                    <p:animScale>
                                      <p:cBhvr>
                                        <p:cTn id="28" dur="166" decel="50000">
                                          <p:stCondLst>
                                            <p:cond delay="1338"/>
                                          </p:stCondLst>
                                        </p:cTn>
                                        <p:tgtEl>
                                          <p:spTgt spid="7"/>
                                        </p:tgtEl>
                                      </p:cBhvr>
                                      <p:to x="100000" y="100000"/>
                                    </p:animScale>
                                    <p:animScale>
                                      <p:cBhvr>
                                        <p:cTn id="29" dur="26">
                                          <p:stCondLst>
                                            <p:cond delay="1642"/>
                                          </p:stCondLst>
                                        </p:cTn>
                                        <p:tgtEl>
                                          <p:spTgt spid="7"/>
                                        </p:tgtEl>
                                      </p:cBhvr>
                                      <p:to x="100000" y="90000"/>
                                    </p:animScale>
                                    <p:animScale>
                                      <p:cBhvr>
                                        <p:cTn id="30" dur="166" decel="50000">
                                          <p:stCondLst>
                                            <p:cond delay="1668"/>
                                          </p:stCondLst>
                                        </p:cTn>
                                        <p:tgtEl>
                                          <p:spTgt spid="7"/>
                                        </p:tgtEl>
                                      </p:cBhvr>
                                      <p:to x="100000" y="100000"/>
                                    </p:animScale>
                                    <p:animScale>
                                      <p:cBhvr>
                                        <p:cTn id="31" dur="26">
                                          <p:stCondLst>
                                            <p:cond delay="1808"/>
                                          </p:stCondLst>
                                        </p:cTn>
                                        <p:tgtEl>
                                          <p:spTgt spid="7"/>
                                        </p:tgtEl>
                                      </p:cBhvr>
                                      <p:to x="100000" y="95000"/>
                                    </p:animScale>
                                    <p:animScale>
                                      <p:cBhvr>
                                        <p:cTn id="32"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503903" y="162598"/>
            <a:ext cx="8307386" cy="492443"/>
          </a:xfrm>
        </p:spPr>
        <p:txBody>
          <a:bodyPr/>
          <a:lstStyle/>
          <a:p>
            <a:r>
              <a:rPr lang="el-GR" sz="3200" b="1" i="0" u="none" strike="noStrike" baseline="0" dirty="0">
                <a:latin typeface="FranklinGothic-Demi"/>
              </a:rPr>
              <a:t>Έλεγχος θαλασσίων επιστροφών (SEA CLUTTER)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423859" y="914400"/>
            <a:ext cx="8416927" cy="5232202"/>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Arial" panose="020B0604020202020204" pitchFamily="34" charset="0"/>
                <a:cs typeface="Arial" panose="020B0604020202020204" pitchFamily="34" charset="0"/>
              </a:rPr>
              <a:t>Γ</a:t>
            </a:r>
            <a:r>
              <a:rPr lang="el-GR" sz="2000" b="0" i="0" u="none" strike="noStrike" baseline="0" dirty="0">
                <a:latin typeface="Arial" panose="020B0604020202020204" pitchFamily="34" charset="0"/>
                <a:cs typeface="Arial" panose="020B0604020202020204" pitchFamily="34" charset="0"/>
              </a:rPr>
              <a:t>ια τον έλεγχο των θαλασσίων επιστροφών (</a:t>
            </a:r>
            <a:r>
              <a:rPr lang="el-GR" sz="2000" b="0" i="0" u="none" strike="noStrike" baseline="0" dirty="0" err="1">
                <a:latin typeface="Arial" panose="020B0604020202020204" pitchFamily="34" charset="0"/>
                <a:cs typeface="Arial" panose="020B0604020202020204" pitchFamily="34" charset="0"/>
              </a:rPr>
              <a:t>sea</a:t>
            </a:r>
            <a:r>
              <a:rPr lang="el-GR" sz="2000" b="0" i="0" u="none" strike="noStrike" baseline="0" dirty="0">
                <a:latin typeface="Arial" panose="020B0604020202020204" pitchFamily="34" charset="0"/>
                <a:cs typeface="Arial" panose="020B0604020202020204" pitchFamily="34" charset="0"/>
              </a:rPr>
              <a:t> </a:t>
            </a:r>
            <a:r>
              <a:rPr lang="el-GR" sz="2000" b="0" i="0" u="none" strike="noStrike" baseline="0" dirty="0" err="1">
                <a:latin typeface="Arial" panose="020B0604020202020204" pitchFamily="34" charset="0"/>
                <a:cs typeface="Arial" panose="020B0604020202020204" pitchFamily="34" charset="0"/>
              </a:rPr>
              <a:t>clutter</a:t>
            </a:r>
            <a:r>
              <a:rPr lang="el-GR" sz="2000" b="0" i="0" u="none" strike="noStrike" baseline="0" dirty="0">
                <a:latin typeface="Arial" panose="020B0604020202020204" pitchFamily="34" charset="0"/>
                <a:cs typeface="Arial" panose="020B0604020202020204" pitchFamily="34" charset="0"/>
              </a:rPr>
              <a:t> </a:t>
            </a:r>
            <a:r>
              <a:rPr lang="el-GR" sz="2000" b="0" i="0" u="none" strike="noStrike" baseline="0" dirty="0" err="1">
                <a:latin typeface="Arial" panose="020B0604020202020204" pitchFamily="34" charset="0"/>
                <a:cs typeface="Arial" panose="020B0604020202020204" pitchFamily="34" charset="0"/>
              </a:rPr>
              <a:t>control</a:t>
            </a:r>
            <a:r>
              <a:rPr lang="el-GR" sz="2000" b="0" i="0" u="none" strike="noStrike" baseline="0" dirty="0">
                <a:latin typeface="Arial" panose="020B0604020202020204" pitchFamily="34" charset="0"/>
                <a:cs typeface="Arial" panose="020B0604020202020204" pitchFamily="34" charset="0"/>
              </a:rPr>
              <a:t>) διατίθεται το ποτενσιόμετρο ANTI CLUTTER SEA ή STC. Η επενέργειά του είναι να μειώνει την ενίσχυση (GAIN) στην αρχή της κάθε σαρώσεως κατά ένα ποσοστό ρυθμιζόμενο από τον χειριστή. Η ενίσχυση σταδιακά αποκαθίσταται, καθώς η ισχύς των θαλασσίων επιστροφών μειώνεται με την αύξηση της αποστάσεως.</a:t>
            </a:r>
          </a:p>
          <a:p>
            <a:pPr algn="just"/>
            <a:endParaRPr lang="el-GR" sz="2000" kern="0" dirty="0">
              <a:latin typeface="FranklinGothic-Book"/>
            </a:endParaRPr>
          </a:p>
          <a:p>
            <a:pPr algn="just"/>
            <a:r>
              <a:rPr lang="el-GR" sz="2000" kern="0" dirty="0"/>
              <a:t>Ωστόσο, σε κάθε διόπτευση της κεραίας, η απόκριση από τις θαλάσσιες επιστροφές είναι διαφορετική και μεταβάλλεται τυχαία εξ αιτίας της ανισοκατανομής του κυματισμού στις προσήνεμες και υπήνεμες διευθύνσεις, αλλά και λόγω ρηχών υδάτων και παρουσίας ξηράς σε ορισμένες διοπτεύσεις. </a:t>
            </a:r>
          </a:p>
          <a:p>
            <a:pPr algn="just"/>
            <a:endParaRPr lang="el-GR" sz="2000" kern="0" dirty="0"/>
          </a:p>
          <a:p>
            <a:pPr algn="just"/>
            <a:r>
              <a:rPr lang="el-GR" sz="2000" kern="0" dirty="0"/>
              <a:t>Για τον λόγο αυτό, δεν υπάρχει μία και μόνη σωστή ρύθμιση για τον έλεγχο των θαλασσίων επιστροφών, διότι εάν πραγματοποιηθεί σωστή ρύθμιση για μία συγκεκριμένη διόπτευση, αυτή είναι λάθος για πολλές από τις υπόλοιπες – αν όχι όλες – τις υπόλοιπες διευθύνσεις. </a:t>
            </a:r>
            <a:endParaRPr lang="en-US" sz="2000" kern="0" dirty="0"/>
          </a:p>
        </p:txBody>
      </p:sp>
    </p:spTree>
    <p:extLst>
      <p:ext uri="{BB962C8B-B14F-4D97-AF65-F5344CB8AC3E}">
        <p14:creationId xmlns:p14="http://schemas.microsoft.com/office/powerpoint/2010/main" val="46719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2" end="2"/>
                                            </p:txEl>
                                          </p:spTgt>
                                        </p:tgtEl>
                                        <p:attrNameLst>
                                          <p:attrName>style.visibility</p:attrName>
                                        </p:attrNameLst>
                                      </p:cBhvr>
                                      <p:to>
                                        <p:strVal val="visible"/>
                                      </p:to>
                                    </p:set>
                                    <p:animEffect transition="in" filter="fade">
                                      <p:cBhvr>
                                        <p:cTn id="14" dur="1000"/>
                                        <p:tgtEl>
                                          <p:spTgt spid="6">
                                            <p:txEl>
                                              <p:pRg st="2" end="2"/>
                                            </p:txEl>
                                          </p:spTgt>
                                        </p:tgtEl>
                                      </p:cBhvr>
                                    </p:animEffect>
                                    <p:anim calcmode="lin" valueType="num">
                                      <p:cBhvr>
                                        <p:cTn id="15"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4" end="4"/>
                                            </p:txEl>
                                          </p:spTgt>
                                        </p:tgtEl>
                                        <p:attrNameLst>
                                          <p:attrName>style.visibility</p:attrName>
                                        </p:attrNameLst>
                                      </p:cBhvr>
                                      <p:to>
                                        <p:strVal val="visible"/>
                                      </p:to>
                                    </p:set>
                                    <p:animEffect transition="in" filter="fade">
                                      <p:cBhvr>
                                        <p:cTn id="21" dur="1000"/>
                                        <p:tgtEl>
                                          <p:spTgt spid="6">
                                            <p:txEl>
                                              <p:pRg st="4" end="4"/>
                                            </p:txEl>
                                          </p:spTgt>
                                        </p:tgtEl>
                                      </p:cBhvr>
                                    </p:animEffect>
                                    <p:anim calcmode="lin" valueType="num">
                                      <p:cBhvr>
                                        <p:cTn id="2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503903" y="162598"/>
            <a:ext cx="8307386" cy="492443"/>
          </a:xfrm>
        </p:spPr>
        <p:txBody>
          <a:bodyPr/>
          <a:lstStyle/>
          <a:p>
            <a:r>
              <a:rPr lang="el-GR" sz="3200" b="1" i="0" u="none" strike="noStrike" baseline="0" dirty="0">
                <a:latin typeface="FranklinGothic-Demi"/>
              </a:rPr>
              <a:t>Έλεγχος θαλασσίων επιστροφών (SEA CLUTTER)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423859" y="914400"/>
            <a:ext cx="8416927" cy="1231106"/>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Arial" panose="020B0604020202020204" pitchFamily="34" charset="0"/>
                <a:cs typeface="Arial" panose="020B0604020202020204" pitchFamily="34" charset="0"/>
              </a:rPr>
              <a:t>Για την πλέον αποτελεσματική αντιμετώπιση των θαλασσίων επιστροφών, είναι απαραίτητη η ρύθμιση του αντίστοιχου ποτενσιόμετρου με αλλεπάλληλες δοκιμές και κατόπιν παρατηρήσεως του αποτελέσματος σε κάθε δοκιμή.</a:t>
            </a:r>
            <a:endParaRPr lang="el-GR" sz="2000" kern="0" dirty="0">
              <a:latin typeface="FranklinGothic-Book"/>
            </a:endParaRPr>
          </a:p>
        </p:txBody>
      </p:sp>
      <p:pic>
        <p:nvPicPr>
          <p:cNvPr id="3" name="Picture 2">
            <a:extLst>
              <a:ext uri="{FF2B5EF4-FFF2-40B4-BE49-F238E27FC236}">
                <a16:creationId xmlns:a16="http://schemas.microsoft.com/office/drawing/2014/main" id="{890608F2-A16B-4D93-A53B-7E80D8009BAF}"/>
              </a:ext>
            </a:extLst>
          </p:cNvPr>
          <p:cNvPicPr>
            <a:picLocks noChangeAspect="1"/>
          </p:cNvPicPr>
          <p:nvPr/>
        </p:nvPicPr>
        <p:blipFill>
          <a:blip r:embed="rId2"/>
          <a:stretch>
            <a:fillRect/>
          </a:stretch>
        </p:blipFill>
        <p:spPr>
          <a:xfrm>
            <a:off x="249236" y="2495847"/>
            <a:ext cx="8591550" cy="2562225"/>
          </a:xfrm>
          <a:prstGeom prst="rect">
            <a:avLst/>
          </a:prstGeom>
        </p:spPr>
      </p:pic>
      <p:cxnSp>
        <p:nvCxnSpPr>
          <p:cNvPr id="7" name="Straight Arrow Connector 6">
            <a:extLst>
              <a:ext uri="{FF2B5EF4-FFF2-40B4-BE49-F238E27FC236}">
                <a16:creationId xmlns:a16="http://schemas.microsoft.com/office/drawing/2014/main" id="{B30FC020-D26C-4773-A499-F775A17F7EA3}"/>
              </a:ext>
            </a:extLst>
          </p:cNvPr>
          <p:cNvCxnSpPr/>
          <p:nvPr/>
        </p:nvCxnSpPr>
        <p:spPr>
          <a:xfrm>
            <a:off x="5715000" y="2667000"/>
            <a:ext cx="609600" cy="582811"/>
          </a:xfrm>
          <a:prstGeom prst="straightConnector1">
            <a:avLst/>
          </a:prstGeom>
          <a:ln w="28575">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405113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80">
                                          <p:stCondLst>
                                            <p:cond delay="0"/>
                                          </p:stCondLst>
                                        </p:cTn>
                                        <p:tgtEl>
                                          <p:spTgt spid="7"/>
                                        </p:tgtEl>
                                      </p:cBhvr>
                                    </p:animEffect>
                                    <p:anim calcmode="lin" valueType="num">
                                      <p:cBhvr>
                                        <p:cTn id="8" dur="1822" tmFilter="0,0; 0.14,0.36; 0.43,0.73; 0.71,0.91; 1.0,1.0">
                                          <p:stCondLst>
                                            <p:cond delay="0"/>
                                          </p:stCondLst>
                                        </p:cTn>
                                        <p:tgtEl>
                                          <p:spTgt spid="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7"/>
                                        </p:tgtEl>
                                        <p:attrNameLst>
                                          <p:attrName>ppt_y</p:attrName>
                                        </p:attrNameLst>
                                      </p:cBhvr>
                                      <p:tavLst>
                                        <p:tav tm="0" fmla="#ppt_y-sin(pi*$)/81">
                                          <p:val>
                                            <p:fltVal val="0"/>
                                          </p:val>
                                        </p:tav>
                                        <p:tav tm="100000">
                                          <p:val>
                                            <p:fltVal val="1"/>
                                          </p:val>
                                        </p:tav>
                                      </p:tavLst>
                                    </p:anim>
                                    <p:animScale>
                                      <p:cBhvr>
                                        <p:cTn id="13" dur="26">
                                          <p:stCondLst>
                                            <p:cond delay="650"/>
                                          </p:stCondLst>
                                        </p:cTn>
                                        <p:tgtEl>
                                          <p:spTgt spid="7"/>
                                        </p:tgtEl>
                                      </p:cBhvr>
                                      <p:to x="100000" y="60000"/>
                                    </p:animScale>
                                    <p:animScale>
                                      <p:cBhvr>
                                        <p:cTn id="14" dur="166" decel="50000">
                                          <p:stCondLst>
                                            <p:cond delay="676"/>
                                          </p:stCondLst>
                                        </p:cTn>
                                        <p:tgtEl>
                                          <p:spTgt spid="7"/>
                                        </p:tgtEl>
                                      </p:cBhvr>
                                      <p:to x="100000" y="100000"/>
                                    </p:animScale>
                                    <p:animScale>
                                      <p:cBhvr>
                                        <p:cTn id="15" dur="26">
                                          <p:stCondLst>
                                            <p:cond delay="1312"/>
                                          </p:stCondLst>
                                        </p:cTn>
                                        <p:tgtEl>
                                          <p:spTgt spid="7"/>
                                        </p:tgtEl>
                                      </p:cBhvr>
                                      <p:to x="100000" y="80000"/>
                                    </p:animScale>
                                    <p:animScale>
                                      <p:cBhvr>
                                        <p:cTn id="16" dur="166" decel="50000">
                                          <p:stCondLst>
                                            <p:cond delay="1338"/>
                                          </p:stCondLst>
                                        </p:cTn>
                                        <p:tgtEl>
                                          <p:spTgt spid="7"/>
                                        </p:tgtEl>
                                      </p:cBhvr>
                                      <p:to x="100000" y="100000"/>
                                    </p:animScale>
                                    <p:animScale>
                                      <p:cBhvr>
                                        <p:cTn id="17" dur="26">
                                          <p:stCondLst>
                                            <p:cond delay="1642"/>
                                          </p:stCondLst>
                                        </p:cTn>
                                        <p:tgtEl>
                                          <p:spTgt spid="7"/>
                                        </p:tgtEl>
                                      </p:cBhvr>
                                      <p:to x="100000" y="90000"/>
                                    </p:animScale>
                                    <p:animScale>
                                      <p:cBhvr>
                                        <p:cTn id="18" dur="166" decel="50000">
                                          <p:stCondLst>
                                            <p:cond delay="1668"/>
                                          </p:stCondLst>
                                        </p:cTn>
                                        <p:tgtEl>
                                          <p:spTgt spid="7"/>
                                        </p:tgtEl>
                                      </p:cBhvr>
                                      <p:to x="100000" y="100000"/>
                                    </p:animScale>
                                    <p:animScale>
                                      <p:cBhvr>
                                        <p:cTn id="19" dur="26">
                                          <p:stCondLst>
                                            <p:cond delay="1808"/>
                                          </p:stCondLst>
                                        </p:cTn>
                                        <p:tgtEl>
                                          <p:spTgt spid="7"/>
                                        </p:tgtEl>
                                      </p:cBhvr>
                                      <p:to x="100000" y="95000"/>
                                    </p:animScale>
                                    <p:animScale>
                                      <p:cBhvr>
                                        <p:cTn id="20" dur="166" decel="50000">
                                          <p:stCondLst>
                                            <p:cond delay="1834"/>
                                          </p:stCondLst>
                                        </p:cTn>
                                        <p:tgtEl>
                                          <p:spTgt spid="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503903" y="162598"/>
            <a:ext cx="8307386" cy="984885"/>
          </a:xfrm>
        </p:spPr>
        <p:txBody>
          <a:bodyPr/>
          <a:lstStyle/>
          <a:p>
            <a:pPr algn="ctr"/>
            <a:r>
              <a:rPr lang="el-GR" sz="3200" b="1" i="0" u="none" strike="noStrike" baseline="0" dirty="0">
                <a:latin typeface="FranklinGothic-Demi"/>
              </a:rPr>
              <a:t>Έλεγχος επιστροφών από καιρικά φαινόμενα (RAIN CLUTTER)</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363536" y="1371600"/>
            <a:ext cx="8416927" cy="138499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1800" dirty="0">
                <a:latin typeface="Arial" panose="020B0604020202020204" pitchFamily="34" charset="0"/>
                <a:cs typeface="Arial" panose="020B0604020202020204" pitchFamily="34" charset="0"/>
              </a:rPr>
              <a:t>Για τον έλεγχο των επιστροφών από καιρικά φαινόμενα (</a:t>
            </a:r>
            <a:r>
              <a:rPr lang="el-GR" sz="1800" dirty="0" err="1">
                <a:latin typeface="Arial" panose="020B0604020202020204" pitchFamily="34" charset="0"/>
                <a:cs typeface="Arial" panose="020B0604020202020204" pitchFamily="34" charset="0"/>
              </a:rPr>
              <a:t>rain</a:t>
            </a:r>
            <a:r>
              <a:rPr lang="el-GR" sz="1800" dirty="0">
                <a:latin typeface="Arial" panose="020B0604020202020204" pitchFamily="34" charset="0"/>
                <a:cs typeface="Arial" panose="020B0604020202020204" pitchFamily="34" charset="0"/>
              </a:rPr>
              <a:t> </a:t>
            </a:r>
            <a:r>
              <a:rPr lang="el-GR" sz="1800" dirty="0" err="1">
                <a:latin typeface="Arial" panose="020B0604020202020204" pitchFamily="34" charset="0"/>
                <a:cs typeface="Arial" panose="020B0604020202020204" pitchFamily="34" charset="0"/>
              </a:rPr>
              <a:t>clutter</a:t>
            </a:r>
            <a:r>
              <a:rPr lang="el-GR" sz="1800" dirty="0">
                <a:latin typeface="Arial" panose="020B0604020202020204" pitchFamily="34" charset="0"/>
                <a:cs typeface="Arial" panose="020B0604020202020204" pitchFamily="34" charset="0"/>
              </a:rPr>
              <a:t>) διατίθεται το ποτενσιόμετρο ANTI CLUTTER RAIN ή FAST TIME CONSTANT (FTC). Η επενέργειά του είναι, δια </a:t>
            </a:r>
            <a:r>
              <a:rPr lang="el-GR" sz="1800" dirty="0" err="1">
                <a:latin typeface="Arial" panose="020B0604020202020204" pitchFamily="34" charset="0"/>
                <a:cs typeface="Arial" panose="020B0604020202020204" pitchFamily="34" charset="0"/>
              </a:rPr>
              <a:t>διαφορίσεως</a:t>
            </a:r>
            <a:r>
              <a:rPr lang="el-GR" sz="1800" dirty="0">
                <a:latin typeface="Arial" panose="020B0604020202020204" pitchFamily="34" charset="0"/>
                <a:cs typeface="Arial" panose="020B0604020202020204" pitchFamily="34" charset="0"/>
              </a:rPr>
              <a:t>, να εμφανίζει τους στόχους οι οποίοι ευρίσκονται εντός της περιοχής των καιρικών φαινομένων, πίσω από το εμπρόσθιο μέτωπο αυτών.</a:t>
            </a:r>
            <a:endParaRPr lang="el-GR" sz="1800" kern="0" dirty="0">
              <a:latin typeface="FranklinGothic-Book"/>
            </a:endParaRPr>
          </a:p>
        </p:txBody>
      </p:sp>
      <p:pic>
        <p:nvPicPr>
          <p:cNvPr id="4" name="Picture 3">
            <a:extLst>
              <a:ext uri="{FF2B5EF4-FFF2-40B4-BE49-F238E27FC236}">
                <a16:creationId xmlns:a16="http://schemas.microsoft.com/office/drawing/2014/main" id="{FF18B6C2-601A-4FD4-AB05-DAA0C418C62A}"/>
              </a:ext>
            </a:extLst>
          </p:cNvPr>
          <p:cNvPicPr>
            <a:picLocks noChangeAspect="1"/>
          </p:cNvPicPr>
          <p:nvPr/>
        </p:nvPicPr>
        <p:blipFill>
          <a:blip r:embed="rId2"/>
          <a:stretch>
            <a:fillRect/>
          </a:stretch>
        </p:blipFill>
        <p:spPr>
          <a:xfrm>
            <a:off x="361078" y="3285452"/>
            <a:ext cx="8372475" cy="3409950"/>
          </a:xfrm>
          <a:prstGeom prst="rect">
            <a:avLst/>
          </a:prstGeom>
        </p:spPr>
      </p:pic>
    </p:spTree>
    <p:extLst>
      <p:ext uri="{BB962C8B-B14F-4D97-AF65-F5344CB8AC3E}">
        <p14:creationId xmlns:p14="http://schemas.microsoft.com/office/powerpoint/2010/main" val="288122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709F353C-0910-42DE-8969-CA34C61D37B3}"/>
              </a:ext>
            </a:extLst>
          </p:cNvPr>
          <p:cNvSpPr>
            <a:spLocks noGrp="1"/>
          </p:cNvSpPr>
          <p:nvPr>
            <p:ph type="title"/>
          </p:nvPr>
        </p:nvSpPr>
        <p:spPr>
          <a:xfrm>
            <a:off x="503903" y="162598"/>
            <a:ext cx="8307386" cy="492443"/>
          </a:xfrm>
        </p:spPr>
        <p:txBody>
          <a:bodyPr/>
          <a:lstStyle/>
          <a:p>
            <a:pPr algn="ctr"/>
            <a:r>
              <a:rPr lang="el-GR" sz="3200" b="1" i="0" u="none" strike="noStrike" baseline="0" dirty="0">
                <a:latin typeface="FranklinGothic-Demi"/>
              </a:rPr>
              <a:t>Αλλαγές κλίμακας ή / και διάρκειας παλμού</a:t>
            </a:r>
            <a:endParaRPr lang="en-US" altLang="en-US" sz="3200" b="1" dirty="0">
              <a:solidFill>
                <a:schemeClr val="bg1"/>
              </a:solidFill>
            </a:endParaRPr>
          </a:p>
        </p:txBody>
      </p:sp>
      <p:sp>
        <p:nvSpPr>
          <p:cNvPr id="6" name="Title 2">
            <a:extLst>
              <a:ext uri="{FF2B5EF4-FFF2-40B4-BE49-F238E27FC236}">
                <a16:creationId xmlns:a16="http://schemas.microsoft.com/office/drawing/2014/main" id="{58FE5260-8535-443F-B81A-A550D5417F6B}"/>
              </a:ext>
            </a:extLst>
          </p:cNvPr>
          <p:cNvSpPr txBox="1">
            <a:spLocks/>
          </p:cNvSpPr>
          <p:nvPr/>
        </p:nvSpPr>
        <p:spPr>
          <a:xfrm>
            <a:off x="363536" y="1371600"/>
            <a:ext cx="8416927" cy="4001095"/>
          </a:xfrm>
          <a:prstGeom prst="rect">
            <a:avLst/>
          </a:prstGeom>
        </p:spPr>
        <p:txBody>
          <a:bodyPr wrap="square" lIns="0" tIns="0" rIns="0" bIns="0">
            <a:spAutoFit/>
          </a:bodyPr>
          <a:lstStyle>
            <a:lvl1pPr>
              <a:defRPr sz="4400" b="0" i="0">
                <a:solidFill>
                  <a:schemeClr val="tx1"/>
                </a:solidFill>
                <a:latin typeface="Arial"/>
                <a:ea typeface="+mj-ea"/>
                <a:cs typeface="Arial"/>
              </a:defRPr>
            </a:lvl1pPr>
          </a:lstStyle>
          <a:p>
            <a:pPr algn="just"/>
            <a:r>
              <a:rPr lang="el-GR" sz="2000" dirty="0">
                <a:latin typeface="Arial" panose="020B0604020202020204" pitchFamily="34" charset="0"/>
                <a:cs typeface="Arial" panose="020B0604020202020204" pitchFamily="34" charset="0"/>
              </a:rPr>
              <a:t>Κατά την διάρκεια συνήθους φυλακής στην γέφυρα, είναι απαραίτητο να μεταβάλλεται η κλίμακα αποστάσεων και τούτο δυνατόν να συμβαίνει για διάφορους λόγους.</a:t>
            </a:r>
          </a:p>
          <a:p>
            <a:pPr algn="just"/>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Σε κάθε περίπτωση, έγκαιρη προειδοποίηση προσεγγίσεως άλλων στόχων, μεταβολή στην πυκνότητα της ναυτιλιακής κινήσεως ή προσέγγιση σε ακτές, πρέπει να διερευνώνται με περιοδική επιλογή κατάλληλων κλιμάκων. </a:t>
            </a:r>
          </a:p>
          <a:p>
            <a:pPr algn="just"/>
            <a:endParaRPr lang="el-GR" sz="2000" dirty="0">
              <a:latin typeface="Arial" panose="020B0604020202020204" pitchFamily="34" charset="0"/>
              <a:cs typeface="Arial" panose="020B0604020202020204" pitchFamily="34" charset="0"/>
            </a:endParaRPr>
          </a:p>
          <a:p>
            <a:pPr algn="just"/>
            <a:r>
              <a:rPr lang="el-GR" sz="2000" dirty="0">
                <a:latin typeface="Arial" panose="020B0604020202020204" pitchFamily="34" charset="0"/>
                <a:cs typeface="Arial" panose="020B0604020202020204" pitchFamily="34" charset="0"/>
              </a:rPr>
              <a:t>Αυτό ισχύει ιδιαίτερα όταν προσεγγίζονται περιοχές στις οποίες αναμένεται πυκνή ναυτιλιακή κίνηση και όταν οι πληροφορίες οι οποίες αποκτώνται από την χρήση της κατάλληλης κλίμακας, είναι καθοριστικές για την εκτίμηση της ασφαλούς ταχύτητας πλεύσεως.</a:t>
            </a:r>
            <a:endParaRPr lang="el-GR" sz="2000" kern="0" dirty="0">
              <a:latin typeface="FranklinGothic-Book"/>
            </a:endParaRPr>
          </a:p>
        </p:txBody>
      </p:sp>
    </p:spTree>
    <p:extLst>
      <p:ext uri="{BB962C8B-B14F-4D97-AF65-F5344CB8AC3E}">
        <p14:creationId xmlns:p14="http://schemas.microsoft.com/office/powerpoint/2010/main" val="4028652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fade">
                                      <p:cBhvr>
                                        <p:cTn id="7" dur="1000"/>
                                        <p:tgtEl>
                                          <p:spTgt spid="6">
                                            <p:txEl>
                                              <p:pRg st="2" end="2"/>
                                            </p:txEl>
                                          </p:spTgt>
                                        </p:tgtEl>
                                      </p:cBhvr>
                                    </p:animEffect>
                                    <p:anim calcmode="lin" valueType="num">
                                      <p:cBhvr>
                                        <p:cTn id="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4" end="4"/>
                                            </p:txEl>
                                          </p:spTgt>
                                        </p:tgtEl>
                                        <p:attrNameLst>
                                          <p:attrName>style.visibility</p:attrName>
                                        </p:attrNameLst>
                                      </p:cBhvr>
                                      <p:to>
                                        <p:strVal val="visible"/>
                                      </p:to>
                                    </p:set>
                                    <p:animEffect transition="in" filter="fade">
                                      <p:cBhvr>
                                        <p:cTn id="14" dur="1000"/>
                                        <p:tgtEl>
                                          <p:spTgt spid="6">
                                            <p:txEl>
                                              <p:pRg st="4" end="4"/>
                                            </p:txEl>
                                          </p:spTgt>
                                        </p:tgtEl>
                                      </p:cBhvr>
                                    </p:animEffect>
                                    <p:anim calcmode="lin" valueType="num">
                                      <p:cBhvr>
                                        <p:cTn id="15"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1559</TotalTime>
  <Words>801</Words>
  <Application>Microsoft Office PowerPoint</Application>
  <PresentationFormat>On-screen Show (4:3)</PresentationFormat>
  <Paragraphs>43</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FranklinGothic-Book</vt:lpstr>
      <vt:lpstr>FranklinGothic-Demi</vt:lpstr>
      <vt:lpstr>Office Theme</vt:lpstr>
      <vt:lpstr>Βασικές Ρυθμίσεις RADAR</vt:lpstr>
      <vt:lpstr>Κάθε συσκευή ραντάρ είναι εφοδιασμένη με κομβία ελέγχου, τα οποία ενεργοποιούν επί μέρους λειτουργίες ή κυκλώματα επεξεργασίας ή ρυθμίζουν παραμέτρους προς βέλτιστη απόδοση. Η απόδοση κάθε συσκευής ραντάρ, περιορίζεται από τις θαλάσσιες επιστροφές, τα καιρικά φαινόμενα και τις συνθήκες διαδόσεως στην ατμόσφαιρα. </vt:lpstr>
      <vt:lpstr>Ρύθμιση απολαβής ενισχύσεως (GAIN)</vt:lpstr>
      <vt:lpstr>Ρύθμιση απολαβής ενισχύσεως (GAIN)</vt:lpstr>
      <vt:lpstr>Ρύθμιση απολαβής ενισχύσεως (GAIN)</vt:lpstr>
      <vt:lpstr>Έλεγχος θαλασσίων επιστροφών (SEA CLUTTER)</vt:lpstr>
      <vt:lpstr>Έλεγχος θαλασσίων επιστροφών (SEA CLUTTER)</vt:lpstr>
      <vt:lpstr>Έλεγχος επιστροφών από καιρικά φαινόμενα (RAIN CLUTTER)</vt:lpstr>
      <vt:lpstr>Αλλαγές κλίμακας ή / και διάρκειας παλμού</vt:lpstr>
      <vt:lpstr>Αλλαγές κλίμακας ή/και διάρκειας παλμού</vt:lpstr>
      <vt:lpstr>Τέλος Μαθήματος 2.2 - Βασικές Ρυθμίσεις RADAR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Muad</dc:creator>
  <cp:lastModifiedBy>Christos Bolakis</cp:lastModifiedBy>
  <cp:revision>75</cp:revision>
  <dcterms:created xsi:type="dcterms:W3CDTF">2019-12-26T19:21:22Z</dcterms:created>
  <dcterms:modified xsi:type="dcterms:W3CDTF">2023-01-23T06:49:44Z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2014-07-03T00:00:00Z</vt:filetime>
  </property>
  <property fmtid="{D5CDD505-2E9C-101B-9397-08002B2CF9AE}" pid="3" name="Creator">
    <vt:lpwstr>Microsoft® Office PowerPoint® 2007</vt:lpwstr>
  </property>
  <property fmtid="{D5CDD505-2E9C-101B-9397-08002B2CF9AE}" pid="4" name="LastSaved">
    <vt:filetime>2019-12-26T00:00:00Z</vt:filetime>
  </property>
</Properties>
</file>