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64" r:id="rId2"/>
  </p:sldMasterIdLst>
  <p:notesMasterIdLst>
    <p:notesMasterId r:id="rId14"/>
  </p:notesMasterIdLst>
  <p:handoutMasterIdLst>
    <p:handoutMasterId r:id="rId15"/>
  </p:handoutMasterIdLst>
  <p:sldIdLst>
    <p:sldId id="289" r:id="rId3"/>
    <p:sldId id="345" r:id="rId4"/>
    <p:sldId id="346" r:id="rId5"/>
    <p:sldId id="348" r:id="rId6"/>
    <p:sldId id="349" r:id="rId7"/>
    <p:sldId id="347" r:id="rId8"/>
    <p:sldId id="354" r:id="rId9"/>
    <p:sldId id="355" r:id="rId10"/>
    <p:sldId id="351" r:id="rId11"/>
    <p:sldId id="353" r:id="rId12"/>
    <p:sldId id="31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922"/>
    </p:cViewPr>
  </p:sorter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93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0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2BB9DAD4-FEC6-4134-9279-842011AD390F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38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4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24E2-43B9-4597-ABF5-B8320ED7F0E2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0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581E-8009-4C2F-A594-77B712AFF018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89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925E-81EA-4539-9A9D-723C26C39342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83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2509-4AD6-442A-AF5D-7A5DD5153A61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61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EB4A-0E1B-4B24-B810-4CE21031EA52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26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E0C9-8B24-4456-A684-70303AA221A1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81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5EEC-14C9-4311-9105-52C4F1C58F9A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0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1AF2-6962-498E-9BC0-D235D0B27BFB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B495-5C2C-4616-A01C-C967C222E256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/>
              <a:t>38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3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C7EE-34A3-4893-8C73-73792C8CA19E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/>
              <a:t>38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6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3722-E72C-4AEC-920B-41B6C09E0F44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4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B05B-26CE-457A-AC4A-1BFCD2936B91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4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2872-433E-47E5-940D-78B6D0803B3B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7433-F682-45B2-B42D-EA7A792BC976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6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F21D-3CE2-4F61-AC4A-16DE237F1EE5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1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522D-37AF-48BA-9C9C-8B0F76ACD329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8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3498288-A0A8-44DB-AF33-A8860A908603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38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48494" y="296851"/>
            <a:ext cx="8281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002060"/>
                </a:solidFill>
              </a:rPr>
              <a:t>Ηλεκτροπτικά Συστήματα - Εισαγωγή</a:t>
            </a:r>
            <a:endParaRPr lang="el-GR" sz="3600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AutoShape 2" descr="Image result for stealth p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AutoShape 4" descr="Image result for stealth pic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29" y="1686226"/>
            <a:ext cx="3481711" cy="3838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570" y="1469160"/>
            <a:ext cx="5012377" cy="3919679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BBBEB09C-6BE1-4A20-AB7D-6CC3CE515F5A}"/>
              </a:ext>
            </a:extLst>
          </p:cNvPr>
          <p:cNvSpPr txBox="1"/>
          <p:nvPr/>
        </p:nvSpPr>
        <p:spPr>
          <a:xfrm>
            <a:off x="7799543" y="5337931"/>
            <a:ext cx="42601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200" b="1" u="sng" dirty="0">
                <a:solidFill>
                  <a:prstClr val="black"/>
                </a:solidFill>
                <a:latin typeface="Arial" panose="020B0604020202020204"/>
              </a:rPr>
              <a:t>Σχολή Ναυτικών Δοκίμων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200" b="1" dirty="0">
                <a:solidFill>
                  <a:prstClr val="black"/>
                </a:solidFill>
                <a:latin typeface="Arial" panose="020B0604020202020204"/>
              </a:rPr>
              <a:t>Δρ. Χρήστος </a:t>
            </a:r>
            <a:r>
              <a:rPr lang="el-GR" sz="2200" b="1" dirty="0" err="1">
                <a:solidFill>
                  <a:prstClr val="black"/>
                </a:solidFill>
                <a:latin typeface="Arial" panose="020B0604020202020204"/>
              </a:rPr>
              <a:t>Μπολάκης</a:t>
            </a:r>
            <a:endParaRPr lang="en-US" sz="2200" b="1" dirty="0">
              <a:solidFill>
                <a:prstClr val="black"/>
              </a:solidFill>
              <a:latin typeface="Arial" panose="020B060402020202020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200" b="1" dirty="0">
                <a:solidFill>
                  <a:prstClr val="black"/>
                </a:solidFill>
                <a:latin typeface="Arial" panose="020B0604020202020204"/>
              </a:rPr>
              <a:t>Πλωτάρχης ΠΝ (</a:t>
            </a:r>
            <a:r>
              <a:rPr lang="el-GR" sz="2200" b="1" dirty="0" err="1">
                <a:solidFill>
                  <a:prstClr val="black"/>
                </a:solidFill>
                <a:latin typeface="Arial" panose="020B0604020202020204"/>
              </a:rPr>
              <a:t>ε.α</a:t>
            </a:r>
            <a:r>
              <a:rPr lang="el-GR" sz="2200" b="1" dirty="0">
                <a:solidFill>
                  <a:prstClr val="black"/>
                </a:solidFill>
                <a:latin typeface="Arial" panose="020B0604020202020204"/>
              </a:rPr>
              <a:t>.) </a:t>
            </a:r>
          </a:p>
        </p:txBody>
      </p:sp>
    </p:spTree>
    <p:extLst>
      <p:ext uri="{BB962C8B-B14F-4D97-AF65-F5344CB8AC3E}">
        <p14:creationId xmlns:p14="http://schemas.microsoft.com/office/powerpoint/2010/main" val="127525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054" y="724144"/>
            <a:ext cx="9462246" cy="706964"/>
          </a:xfrm>
        </p:spPr>
        <p:txBody>
          <a:bodyPr/>
          <a:lstStyle/>
          <a:p>
            <a:r>
              <a:rPr lang="el-GR" b="1" dirty="0">
                <a:solidFill>
                  <a:srgbClr val="EBEBEB"/>
                </a:solidFill>
              </a:rPr>
              <a:t>Το οπτικό φάσμα και οι υποδιαιρέσεις του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9" y="1930400"/>
            <a:ext cx="12148396" cy="47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0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94" y="1063416"/>
            <a:ext cx="8825659" cy="338664"/>
          </a:xfrm>
        </p:spPr>
        <p:txBody>
          <a:bodyPr/>
          <a:lstStyle/>
          <a:p>
            <a:pPr algn="ctr"/>
            <a:r>
              <a:rPr lang="el-GR" b="1" dirty="0">
                <a:latin typeface="Century Gothic" panose="020B0502020202020204" pitchFamily="34" charset="0"/>
                <a:cs typeface="Arial" panose="020B0604020202020204" pitchFamily="34" charset="0"/>
              </a:rPr>
              <a:t> Τέλος εισαγωγικής παρουσίασης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1136" y="2349313"/>
            <a:ext cx="10739603" cy="3460366"/>
          </a:xfrm>
        </p:spPr>
        <p:txBody>
          <a:bodyPr>
            <a:noAutofit/>
          </a:bodyPr>
          <a:lstStyle/>
          <a:p>
            <a:pPr marL="0" lvl="0" indent="0" algn="just">
              <a:buClr>
                <a:srgbClr val="B01513"/>
              </a:buClr>
              <a:buNone/>
            </a:pPr>
            <a:endParaRPr lang="el-GR" sz="2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B01513"/>
              </a:buClr>
            </a:pPr>
            <a:endParaRPr lang="el-GR" sz="2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Q&amp;A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52" y="2474367"/>
            <a:ext cx="4094922" cy="409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27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     Ορισμός Ηλεκτροπτικής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217" y="2616378"/>
            <a:ext cx="10469522" cy="3683000"/>
          </a:xfrm>
        </p:spPr>
        <p:txBody>
          <a:bodyPr>
            <a:normAutofit/>
          </a:bodyPr>
          <a:lstStyle/>
          <a:p>
            <a:pPr marL="0" marR="572135" indent="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επιστήμη η οποία ασχολείται με το αντικείμενο της απόκτησης, επεξεργασίας, αποθήκευσης και απεικόνισης των πληροφοριών του </a:t>
            </a:r>
            <a:r>
              <a:rPr lang="el-GR" sz="28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οπτικού φάσματος</a:t>
            </a: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της ηλεκτρομαγνητικής ακτινοβολίας (υπέρυθρο, ορατό και υπεριώδες)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ενός στόχου ενδιαφέροντος. </a:t>
            </a:r>
          </a:p>
          <a:p>
            <a:pPr marL="0" marR="572135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Αλληλεπίδραση μεταξύ οπτικής και ηλεκτρονικής   μετατροπή του φωτός σε ηλεκτρικό σήμα.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l-GR" sz="24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8997880" y="5163406"/>
            <a:ext cx="481470" cy="34275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6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   Ιστορική αναδρομή και εξέλιξη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676178" cy="3846068"/>
          </a:xfrm>
        </p:spPr>
        <p:txBody>
          <a:bodyPr>
            <a:normAutofit/>
          </a:bodyPr>
          <a:lstStyle/>
          <a:p>
            <a:pPr algn="just"/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</a:rPr>
              <a:t>Ενώ οι πρώτες αξιόλογες στρατιωτικές εφαρμογές παρουσιάστηκαν μετά από τον β’ παγκόσμιο πόλεμο (π.χ. Βιετνάμ, Φώκλαντ, Αφγανιστάν, </a:t>
            </a:r>
            <a:r>
              <a:rPr lang="el-GR" sz="2800" dirty="0" err="1">
                <a:latin typeface="Arial" panose="020B0604020202020204" pitchFamily="34" charset="0"/>
                <a:ea typeface="Calibri" panose="020F0502020204030204" pitchFamily="34" charset="0"/>
              </a:rPr>
              <a:t>κλπ</a:t>
            </a: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</a:rPr>
              <a:t>), η πρόοδος των στρατιωτικών ηλεκτροπτικών συστημάτων ήταν ιδιαίτερα σημαντική κατά τα τελευταία χρόνια και περισσότερο μετά από τον πόλεμο του Περσικού Κόλπου (1991). </a:t>
            </a:r>
          </a:p>
          <a:p>
            <a:pPr algn="just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1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      Κατηγοριοποίηση Η/Ο Συστημάτων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90946" cy="3416300"/>
          </a:xfrm>
        </p:spPr>
        <p:txBody>
          <a:bodyPr>
            <a:normAutofit fontScale="92500" lnSpcReduction="20000"/>
          </a:bodyPr>
          <a:lstStyle/>
          <a:p>
            <a:pPr marL="0" marR="572135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Γενικά, τα διάφορα ηλεκτροπτικά συστήματα που χρησιμοποιούνται για έρευνα και παρακολούθηση, μπορεί να είναι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572135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είτε εικονοληψίας (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imaging systems</a:t>
            </a: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π.χ. κάμερες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FLIR</a:t>
            </a: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Forward Looking Infra</a:t>
            </a: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</a:t>
            </a: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και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TV </a:t>
            </a:r>
          </a:p>
          <a:p>
            <a:pPr marR="572135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είτε όχι (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</a:t>
            </a: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imaging systems</a:t>
            </a: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όπως π.χ. οι δέκτες προειδοποίησης κατευθυνόμενων βλημάτων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MWR</a:t>
            </a: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Missile Warning Receivers</a:t>
            </a: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αλλά και πολλοί από τους ανιχνευτές (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seekers</a:t>
            </a: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των κατευθυνόμενων βλημάτων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</a:t>
            </a: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2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      Τι γίνεται με την απόσταση?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554446" cy="3416300"/>
          </a:xfrm>
        </p:spPr>
        <p:txBody>
          <a:bodyPr>
            <a:normAutofit lnSpcReduction="10000"/>
          </a:bodyPr>
          <a:lstStyle/>
          <a:p>
            <a:pPr marL="0" marR="572135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Τα </a:t>
            </a:r>
            <a:r>
              <a:rPr lang="el-G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ηλεκτρο</a:t>
            </a: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-οπτικά συστήματα (είτε εικονοληψίας είτε όχι), </a:t>
            </a:r>
            <a:r>
              <a:rPr lang="el-GR" sz="28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δεν</a:t>
            </a: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έχουν από μόνα τους τη δυνατότητα μέτρησης της απόστασης των στόχων, όπως π.χ. αυτό συμβαίνει με τα ενεργητικά συστήματα ραντάρ ή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laser</a:t>
            </a: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marR="572135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Ωστόσο όμως έχουν το πλεονέκτημα του αιφνιδιασμού, επειδή είναι εντελώς παθητικά, οπότε δεν υποκλέπτονται και παραμένουν </a:t>
            </a:r>
            <a:r>
              <a:rPr lang="el-G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ανεντόπιστα</a:t>
            </a: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από τον αντίπαλο.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      Γενικότερες Εφαρμογές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529046" cy="3416300"/>
          </a:xfrm>
        </p:spPr>
        <p:txBody>
          <a:bodyPr>
            <a:normAutofit/>
          </a:bodyPr>
          <a:lstStyle/>
          <a:p>
            <a:pPr marL="0" marR="572135" indent="457200" algn="just" defTabSz="46037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8293100" algn="l"/>
              </a:tabLst>
            </a:pP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 υπέρυθρη ακτινοβολία βρίσκει επίσης σημαντική χρήση στην ιατρική, στην παρακολούθηση μετεωρολογικών φαινομένων, στην παρακολούθηση της ρύπανσης του περιβάλλοντος, στην αστρονομία, στην επιβολή του νόμου κλπ. 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2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      Φύση και ιδιότητες του φωτός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65546" cy="3708400"/>
          </a:xfrm>
        </p:spPr>
        <p:txBody>
          <a:bodyPr>
            <a:normAutofit/>
          </a:bodyPr>
          <a:lstStyle/>
          <a:p>
            <a:pPr marL="0" marR="572135" indent="457200" algn="just" defTabSz="46037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8293100" algn="l"/>
              </a:tabLst>
            </a:pPr>
            <a:r>
              <a:rPr lang="el-GR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 φύση και οι ιδιότητες του φωτός, έχουν γενικά απασχολήσει την ανθρωπότητα από την αρχαιότητα. </a:t>
            </a:r>
          </a:p>
          <a:p>
            <a:pPr marL="0" marR="572135" indent="457200" algn="just" defTabSz="46037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8293100" algn="l"/>
              </a:tabLst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Ανά την πάροδο των χρόνων (αρχές 20</a:t>
            </a:r>
            <a:r>
              <a:rPr lang="el-GR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ου</a:t>
            </a: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 αιώνα), ο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Maxwell </a:t>
            </a: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διατύπωσε τη θεωρία ότι το φως αποτελεί Η/Μ κύμα. Ωστόσο αυτή η προσέγγιση δεν μπορούσε να ερμηνεύσει επαρκώς ορισμένα φαινόμενα.</a:t>
            </a:r>
          </a:p>
          <a:p>
            <a:pPr marL="0" marR="572135" indent="457200" algn="just" defTabSz="46037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8293100" algn="l"/>
              </a:tabLst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Συμπλήρωση από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Einstein </a:t>
            </a: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με την θεωρία διάδοσης του φωτός με την μορφή σωματιδίων (Φωτόνια).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9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2" descr="Αποτέλεσμα εικόνας για electromagnetic wave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33" y="1352284"/>
            <a:ext cx="9861697" cy="471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50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973669"/>
            <a:ext cx="9374640" cy="706964"/>
          </a:xfrm>
        </p:spPr>
        <p:txBody>
          <a:bodyPr/>
          <a:lstStyle/>
          <a:p>
            <a:pPr algn="ctr"/>
            <a:r>
              <a:rPr lang="el-GR" b="1" dirty="0"/>
              <a:t>Το οπτικό φάσμα και οι υποδιαιρέσεις του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16200"/>
            <a:ext cx="10490946" cy="3683000"/>
          </a:xfrm>
        </p:spPr>
        <p:txBody>
          <a:bodyPr>
            <a:normAutofit/>
          </a:bodyPr>
          <a:lstStyle/>
          <a:p>
            <a:pPr marL="0" marR="572135" indent="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</a:rPr>
              <a:t>Το οπτικό φάσμα αποτελεί τμήμα του ευρύτερου ηλεκτρομαγνητικού φάσματος, με κάτω όριο συχνοτήτων την ακρότατη υπέρυθρη ακτινοβολία και ανώτατο το ακρότατο υπεριώδες φάσμα. </a:t>
            </a:r>
          </a:p>
          <a:p>
            <a:pPr marL="0" marR="572135" indent="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</a:rPr>
              <a:t>Αμέσως μετά από αυτό, ακολουθούν οι ακτίνες Χ, ενώ πριν την ακρότατη υπέρυθρη, βρίσκεται το </a:t>
            </a:r>
            <a:r>
              <a:rPr lang="el-GR" sz="2800" dirty="0" err="1">
                <a:latin typeface="Arial" panose="020B0604020202020204" pitchFamily="34" charset="0"/>
                <a:ea typeface="Calibri" panose="020F0502020204030204" pitchFamily="34" charset="0"/>
              </a:rPr>
              <a:t>μικροκυματικό</a:t>
            </a: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</a:rPr>
              <a:t> φάσμα. </a:t>
            </a:r>
            <a:endParaRPr lang="el-GR" sz="24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9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B20A6C6-FA4B-4FDF-822C-E1ABCC861C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461</Words>
  <Application>Microsoft Office PowerPoint</Application>
  <PresentationFormat>Widescreen</PresentationFormat>
  <Paragraphs>44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Ion Boardroom</vt:lpstr>
      <vt:lpstr>PowerPoint Presentation</vt:lpstr>
      <vt:lpstr>     Ορισμός Ηλεκτροπτικής</vt:lpstr>
      <vt:lpstr>   Ιστορική αναδρομή και εξέλιξη</vt:lpstr>
      <vt:lpstr>      Κατηγοριοποίηση Η/Ο Συστημάτων</vt:lpstr>
      <vt:lpstr>      Τι γίνεται με την απόσταση?</vt:lpstr>
      <vt:lpstr>      Γενικότερες Εφαρμογές </vt:lpstr>
      <vt:lpstr>      Φύση και ιδιότητες του φωτός</vt:lpstr>
      <vt:lpstr>PowerPoint Presentation</vt:lpstr>
      <vt:lpstr>Το οπτικό φάσμα και οι υποδιαιρέσεις του</vt:lpstr>
      <vt:lpstr>Το οπτικό φάσμα και οι υποδιαιρέσεις του</vt:lpstr>
      <vt:lpstr> Τέλος εισαγωγικής παρουσίασης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2015-05-04T10:04:36Z</dcterms:created>
  <dcterms:modified xsi:type="dcterms:W3CDTF">2023-03-20T05:42:33Z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TC034605359991</vt:lpwstr>
  </property>
</Properties>
</file>