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64" r:id="rId2"/>
  </p:sldMasterIdLst>
  <p:notesMasterIdLst>
    <p:notesMasterId r:id="rId7"/>
  </p:notesMasterIdLst>
  <p:handoutMasterIdLst>
    <p:handoutMasterId r:id="rId8"/>
  </p:handoutMasterIdLst>
  <p:sldIdLst>
    <p:sldId id="353" r:id="rId3"/>
    <p:sldId id="345" r:id="rId4"/>
    <p:sldId id="348" r:id="rId5"/>
    <p:sldId id="3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2"/>
    </p:cViewPr>
  </p:sorter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7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BB9DAD4-FEC6-4134-9279-842011AD390F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38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E24E2-43B9-4597-ABF5-B8320ED7F0E2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0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6581E-8009-4C2F-A594-77B712AFF018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925E-81EA-4539-9A9D-723C26C39342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2509-4AD6-442A-AF5D-7A5DD5153A61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61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B4A-0E1B-4B24-B810-4CE21031EA52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2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6E0C9-8B24-4456-A684-70303AA221A1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C5EEC-14C9-4311-9105-52C4F1C58F9A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D1AF2-6962-498E-9BC0-D235D0B27BFB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95-5C2C-4616-A01C-C967C222E256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3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C7EE-34A3-4893-8C73-73792C8CA19E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/>
              <a:t>38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3722-E72C-4AEC-920B-41B6C09E0F44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B05B-26CE-457A-AC4A-1BFCD2936B91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4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2872-433E-47E5-940D-78B6D0803B3B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7433-F682-45B2-B42D-EA7A792BC976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6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F21D-3CE2-4F61-AC4A-16DE237F1EE5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B522D-37AF-48BA-9C9C-8B0F76ACD329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38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8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3498288-A0A8-44DB-AF33-A8860A908603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38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8494" y="296851"/>
            <a:ext cx="8281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>
                <a:solidFill>
                  <a:srgbClr val="002060"/>
                </a:solidFill>
              </a:rPr>
              <a:t>Ηλεκτροπτικά Συστήματα – </a:t>
            </a:r>
            <a:endParaRPr lang="en-US" sz="3600" b="1" dirty="0">
              <a:solidFill>
                <a:srgbClr val="002060"/>
              </a:solidFill>
            </a:endParaRPr>
          </a:p>
          <a:p>
            <a:pPr algn="ctr"/>
            <a:r>
              <a:rPr lang="el-GR" sz="3600" b="1" dirty="0">
                <a:solidFill>
                  <a:srgbClr val="002060"/>
                </a:solidFill>
              </a:rPr>
              <a:t>Θερμικοί ανιχνευτές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AutoShape 2" descr="Image result for stealth p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AutoShape 4" descr="Image result for stealth p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95" y="1866530"/>
            <a:ext cx="3481711" cy="3838811"/>
          </a:xfrm>
          <a:prstGeom prst="rect">
            <a:avLst/>
          </a:prstGeom>
        </p:spPr>
      </p:pic>
      <p:pic>
        <p:nvPicPr>
          <p:cNvPr id="1026" name="Picture 2" descr="Image result for thermal imaging warship 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42" y="1739725"/>
            <a:ext cx="6398015" cy="396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041" y="1750790"/>
            <a:ext cx="6398015" cy="39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id="{40DF3E7C-87DB-42BA-82EB-EFE5D3EF9BF0}"/>
              </a:ext>
            </a:extLst>
          </p:cNvPr>
          <p:cNvSpPr txBox="1"/>
          <p:nvPr/>
        </p:nvSpPr>
        <p:spPr>
          <a:xfrm>
            <a:off x="8229600" y="5584151"/>
            <a:ext cx="3830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u="sng" dirty="0">
                <a:solidFill>
                  <a:prstClr val="black"/>
                </a:solidFill>
                <a:latin typeface="Arial" panose="020B0604020202020204"/>
              </a:rPr>
              <a:t>Σχολή Ναυτικών Δοκίμων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black"/>
                </a:solidFill>
                <a:latin typeface="Arial" panose="020B0604020202020204"/>
              </a:rPr>
              <a:t>Δρ. Χρήστος </a:t>
            </a:r>
            <a:r>
              <a:rPr lang="el-GR" sz="2000" b="1" dirty="0" err="1">
                <a:solidFill>
                  <a:prstClr val="black"/>
                </a:solidFill>
                <a:latin typeface="Arial" panose="020B0604020202020204"/>
              </a:rPr>
              <a:t>Μπολάκης</a:t>
            </a:r>
            <a:endParaRPr lang="en-US" sz="2000" b="1" dirty="0">
              <a:solidFill>
                <a:prstClr val="black"/>
              </a:solidFill>
              <a:latin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black"/>
                </a:solidFill>
                <a:latin typeface="Arial" panose="020B0604020202020204"/>
              </a:rPr>
              <a:t>Πλωτάρχης ΠΝ (</a:t>
            </a:r>
            <a:r>
              <a:rPr lang="el-GR" sz="2000" b="1" dirty="0" err="1">
                <a:solidFill>
                  <a:prstClr val="black"/>
                </a:solidFill>
                <a:latin typeface="Arial" panose="020B0604020202020204"/>
              </a:rPr>
              <a:t>ε.α</a:t>
            </a:r>
            <a:r>
              <a:rPr lang="el-GR" sz="2000" b="1" dirty="0">
                <a:solidFill>
                  <a:prstClr val="black"/>
                </a:solidFill>
                <a:latin typeface="Arial" panose="020B0604020202020204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8943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0" y="973669"/>
            <a:ext cx="9374640" cy="706964"/>
          </a:xfrm>
        </p:spPr>
        <p:txBody>
          <a:bodyPr/>
          <a:lstStyle/>
          <a:p>
            <a:pPr algn="ctr"/>
            <a:r>
              <a:rPr lang="en-US" b="1" dirty="0"/>
              <a:t>         </a:t>
            </a:r>
            <a:r>
              <a:rPr lang="el-GR" b="1" dirty="0"/>
              <a:t>θερμικοί ανιχνευτές - Εισαγωγή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2485623"/>
            <a:ext cx="11294772" cy="4172754"/>
          </a:xfrm>
        </p:spPr>
        <p:txBody>
          <a:bodyPr>
            <a:normAutofit fontScale="70000" lnSpcReduction="20000"/>
          </a:bodyPr>
          <a:lstStyle/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Κατά την διαδικασία της θερμικής ανίχνευσης, η προσπίπτουσα ακτινοβολία που </a:t>
            </a:r>
            <a:r>
              <a:rPr lang="el-GR" sz="3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απορροφάται</a:t>
            </a:r>
            <a:r>
              <a:rPr lang="el-GR" sz="3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προκαλεί αύξηση της θερμοκρασίας, ανιχνεύεται μέσω της χρήσης ενός ευαίσθητου στοιχείου θερμοκρασίας.</a:t>
            </a:r>
          </a:p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3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απόκριση του θερμικού ανιχνευτή ως προς το μήκους κύματος της προσπίπτουσας ακτινοβολίας , καθορίζεται από τις ιδιότητες του  αντίστοιχου απορροφητικού υλικού. </a:t>
            </a:r>
          </a:p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l-GR" sz="3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572135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3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Με την κατάλληλη επιλογή του υλικού αυτού, οι θερμικοί ανιχνευτές μπορούν να κατασκευαστούν κατάλληλα, προκειμένου να έχουν ικανή απόκριση σε κάθε μήκος κύματος ενδιαφέροντος. </a:t>
            </a:r>
            <a:endParaRPr lang="el-GR" sz="34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973669"/>
            <a:ext cx="9450840" cy="706964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EBEBEB"/>
                </a:solidFill>
              </a:rPr>
              <a:t>Μηχανισμοί θερμικής ανίχνευσης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2801463"/>
            <a:ext cx="11269014" cy="3869793"/>
          </a:xfrm>
        </p:spPr>
        <p:txBody>
          <a:bodyPr>
            <a:normAutofit/>
          </a:bodyPr>
          <a:lstStyle/>
          <a:p>
            <a:r>
              <a:rPr lang="el-GR" sz="2700">
                <a:latin typeface="Arial" panose="020B0604020202020204" pitchFamily="34" charset="0"/>
              </a:rPr>
              <a:t>θερμοηλεκτρικός (Μεταβολή δυναμικού συναρτήσει της θερμοκρασίας)</a:t>
            </a:r>
            <a:endParaRPr lang="el-GR" sz="2700" dirty="0">
              <a:latin typeface="Arial" panose="020B0604020202020204" pitchFamily="34" charset="0"/>
            </a:endParaRPr>
          </a:p>
          <a:p>
            <a:endParaRPr lang="el-GR" sz="2700" dirty="0">
              <a:latin typeface="Arial" panose="020B0604020202020204" pitchFamily="34" charset="0"/>
            </a:endParaRPr>
          </a:p>
          <a:p>
            <a:r>
              <a:rPr lang="el-GR" sz="2700" dirty="0" err="1">
                <a:latin typeface="Arial" panose="020B0604020202020204" pitchFamily="34" charset="0"/>
              </a:rPr>
              <a:t>Πυροηλεκτρικός</a:t>
            </a:r>
            <a:r>
              <a:rPr lang="el-GR" sz="2700" dirty="0">
                <a:latin typeface="Arial" panose="020B0604020202020204" pitchFamily="34" charset="0"/>
              </a:rPr>
              <a:t> (Αλλαγή πόλωσης συναρτήσει της θερμοκρασίας)</a:t>
            </a:r>
          </a:p>
          <a:p>
            <a:endParaRPr lang="el-GR" sz="2700" dirty="0">
              <a:latin typeface="Arial" panose="020B0604020202020204" pitchFamily="34" charset="0"/>
            </a:endParaRPr>
          </a:p>
          <a:p>
            <a:r>
              <a:rPr lang="el-GR" sz="2700" dirty="0" err="1">
                <a:latin typeface="Arial" panose="020B0604020202020204" pitchFamily="34" charset="0"/>
              </a:rPr>
              <a:t>Βολομετρικός</a:t>
            </a:r>
            <a:r>
              <a:rPr lang="el-GR" sz="2700" dirty="0">
                <a:latin typeface="Arial" panose="020B0604020202020204" pitchFamily="34" charset="0"/>
              </a:rPr>
              <a:t> (Μεταβολή αντίστασης συναρτήσει της θερμοκρασίας)</a:t>
            </a:r>
          </a:p>
          <a:p>
            <a:pPr algn="just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Λειτουργία θερμικού αισθητήρα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89" y="2577742"/>
            <a:ext cx="11118611" cy="3416300"/>
          </a:xfrm>
        </p:spPr>
        <p:txBody>
          <a:bodyPr>
            <a:normAutofit/>
          </a:bodyPr>
          <a:lstStyle/>
          <a:p>
            <a:pPr algn="just"/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062" y="2453784"/>
            <a:ext cx="7313443" cy="421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B20A6C6-FA4B-4FDF-822C-E1ABCC861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135</Words>
  <Application>Microsoft Office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PowerPoint Presentation</vt:lpstr>
      <vt:lpstr>         θερμικοί ανιχνευτές - Εισαγωγή</vt:lpstr>
      <vt:lpstr>Μηχανισμοί θερμικής ανίχνευσης</vt:lpstr>
      <vt:lpstr>Λειτουργία θερμικού αισθητήρα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2015-05-04T10:04:36Z</dcterms:created>
  <dcterms:modified xsi:type="dcterms:W3CDTF">2024-05-22T15:10:08Z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TC034605359991</vt:lpwstr>
  </property>
</Properties>
</file>