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2"/>
  </p:notesMasterIdLst>
  <p:sldIdLst>
    <p:sldId id="364" r:id="rId2"/>
    <p:sldId id="260" r:id="rId3"/>
    <p:sldId id="276" r:id="rId4"/>
    <p:sldId id="366" r:id="rId5"/>
    <p:sldId id="367" r:id="rId6"/>
    <p:sldId id="368" r:id="rId7"/>
    <p:sldId id="372" r:id="rId8"/>
    <p:sldId id="370" r:id="rId9"/>
    <p:sldId id="371" r:id="rId10"/>
    <p:sldId id="373" r:id="rId11"/>
    <p:sldId id="374" r:id="rId12"/>
    <p:sldId id="369" r:id="rId13"/>
    <p:sldId id="382" r:id="rId14"/>
    <p:sldId id="375" r:id="rId15"/>
    <p:sldId id="376" r:id="rId16"/>
    <p:sldId id="377" r:id="rId17"/>
    <p:sldId id="378" r:id="rId18"/>
    <p:sldId id="379" r:id="rId19"/>
    <p:sldId id="380" r:id="rId20"/>
    <p:sldId id="381" r:id="rId2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4660"/>
  </p:normalViewPr>
  <p:slideViewPr>
    <p:cSldViewPr>
      <p:cViewPr varScale="1">
        <p:scale>
          <a:sx n="75" d="100"/>
          <a:sy n="75" d="100"/>
        </p:scale>
        <p:origin x="1805"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C8E6F45-185B-40C7-BF5D-66C339B6BD46}" type="datetimeFigureOut">
              <a:rPr lang="en-US" smtClean="0"/>
              <a:t>1/23/2023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688BCD56-1FC4-4C35-A877-2221D2453B8F}" type="slidenum">
              <a:rPr lang="en-US" smtClean="0"/>
              <a:t>‹#›</a:t>
            </a:fld>
            <a:endParaRPr lang="en-US"/>
          </a:p>
        </p:txBody>
      </p:sp>
    </p:spTree>
    <p:extLst>
      <p:ext uri="{BB962C8B-B14F-4D97-AF65-F5344CB8AC3E}">
        <p14:creationId xmlns:p14="http://schemas.microsoft.com/office/powerpoint/2010/main" val="23669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0F26381-8237-4FF7-BA88-29D49C146DC6}"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F9C6E88-00F2-494C-A205-63DB593B33BD}"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sz="half" idx="2"/>
          </p:nvPr>
        </p:nvSpPr>
        <p:spPr>
          <a:xfrm>
            <a:off x="231140" y="1313814"/>
            <a:ext cx="3851275" cy="386651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F550CA01-0A88-4463-94DC-88DEB2E0C4C7}" type="datetime1">
              <a:rPr lang="en-US" smtClean="0"/>
              <a:t>1/23/2023</a:t>
            </a:fld>
            <a:endParaRPr lang="en-US"/>
          </a:p>
        </p:txBody>
      </p:sp>
      <p:sp>
        <p:nvSpPr>
          <p:cNvPr id="7" name="Holder 7"/>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DEA8593-9DCD-4F14-AC96-CD62E7BF6FE8}" type="datetime1">
              <a:rPr lang="en-US" smtClean="0"/>
              <a:t>1/23/2023</a:t>
            </a:fld>
            <a:endParaRPr lang="en-US"/>
          </a:p>
        </p:txBody>
      </p:sp>
      <p:sp>
        <p:nvSpPr>
          <p:cNvPr id="5" name="Holder 5"/>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E0B4312-6E5F-4A71-ABB3-89741919A3F6}" type="datetime1">
              <a:rPr lang="en-US" smtClean="0"/>
              <a:t>1/23/2023</a:t>
            </a:fld>
            <a:endParaRPr lang="en-US"/>
          </a:p>
        </p:txBody>
      </p:sp>
      <p:sp>
        <p:nvSpPr>
          <p:cNvPr id="4" name="Holder 4"/>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4D69C81-E42A-4BCA-80B7-3543DCB36EF6}" type="datetime1">
              <a:rPr lang="en-US" smtClean="0">
                <a:solidFill>
                  <a:srgbClr val="696464"/>
                </a:solidFill>
              </a:rPr>
              <a:t>1/23/2023</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05781709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a:xfrm>
            <a:off x="231140" y="1161415"/>
            <a:ext cx="4177029" cy="222122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32C21E91-492D-41B0-BC98-243E9465B683}" type="datetime1">
              <a:rPr lang="en-US" smtClean="0"/>
              <a:t>1/23/2023</a:t>
            </a:fld>
            <a:endParaRPr lang="en-US"/>
          </a:p>
        </p:txBody>
      </p:sp>
      <p:sp>
        <p:nvSpPr>
          <p:cNvPr id="6" name="Holder 6"/>
          <p:cNvSpPr>
            <a:spLocks noGrp="1"/>
          </p:cNvSpPr>
          <p:nvPr>
            <p:ph type="sldNum" sz="quarter" idx="7"/>
          </p:nvPr>
        </p:nvSpPr>
        <p:spPr>
          <a:xfrm>
            <a:off x="8331454" y="6404635"/>
            <a:ext cx="304800" cy="240029"/>
          </a:xfrm>
          <a:prstGeom prst="rect">
            <a:avLst/>
          </a:prstGeom>
        </p:spPr>
        <p:txBody>
          <a:bodyPr wrap="square" lIns="0" tIns="0" rIns="0" bIns="0">
            <a:spAutoFit/>
          </a:bodyPr>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pixabay.com/en/puzzle-share-question-mark-question-1746546/" TargetMode="External"/><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CD8A53E8-6EF4-4B1E-965F-FE92E7AC8B17}"/>
              </a:ext>
            </a:extLst>
          </p:cNvPr>
          <p:cNvSpPr txBox="1"/>
          <p:nvPr/>
        </p:nvSpPr>
        <p:spPr>
          <a:xfrm>
            <a:off x="4223723" y="4289810"/>
            <a:ext cx="4260131"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Arial" panose="020B0604020202020204"/>
              </a:rPr>
              <a:t>Σχολή Ναυτικών Δοκίμων</a:t>
            </a:r>
          </a:p>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Arial" panose="020B0604020202020204"/>
              </a:rPr>
              <a:t>Δρ. Χρήστος </a:t>
            </a:r>
            <a:r>
              <a:rPr lang="el-GR" sz="2400" b="1" dirty="0" err="1">
                <a:solidFill>
                  <a:prstClr val="black"/>
                </a:solidFill>
                <a:latin typeface="Arial" panose="020B0604020202020204"/>
              </a:rPr>
              <a:t>Μπολάκης</a:t>
            </a:r>
            <a:endParaRPr lang="en-US" sz="2400" b="1" dirty="0">
              <a:solidFill>
                <a:prstClr val="black"/>
              </a:solidFill>
              <a:latin typeface="Arial" panose="020B0604020202020204"/>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Arial" panose="020B0604020202020204"/>
              </a:rPr>
              <a:t>Πλωτάρχης ΠΝ (</a:t>
            </a:r>
            <a:r>
              <a:rPr lang="el-GR" sz="2400" b="1" dirty="0" err="1">
                <a:solidFill>
                  <a:prstClr val="black"/>
                </a:solidFill>
                <a:latin typeface="Arial" panose="020B0604020202020204"/>
              </a:rPr>
              <a:t>ε.α</a:t>
            </a:r>
            <a:r>
              <a:rPr lang="el-GR" sz="2400" b="1" dirty="0">
                <a:solidFill>
                  <a:prstClr val="black"/>
                </a:solidFill>
                <a:latin typeface="Arial" panose="020B0604020202020204"/>
              </a:rPr>
              <a:t>.) </a:t>
            </a:r>
          </a:p>
        </p:txBody>
      </p:sp>
      <p:sp>
        <p:nvSpPr>
          <p:cNvPr id="6" name="TextBox 5">
            <a:extLst>
              <a:ext uri="{FF2B5EF4-FFF2-40B4-BE49-F238E27FC236}">
                <a16:creationId xmlns:a16="http://schemas.microsoft.com/office/drawing/2014/main" id="{260BC3ED-EFDB-4754-B269-217F424C39DF}"/>
              </a:ext>
            </a:extLst>
          </p:cNvPr>
          <p:cNvSpPr txBox="1"/>
          <p:nvPr/>
        </p:nvSpPr>
        <p:spPr>
          <a:xfrm>
            <a:off x="823452" y="339345"/>
            <a:ext cx="749325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4000" b="1" dirty="0">
                <a:solidFill>
                  <a:prstClr val="black"/>
                </a:solidFill>
                <a:latin typeface="Arial" panose="020B0604020202020204"/>
              </a:rPr>
              <a:t>Το Ναυτικό </a:t>
            </a:r>
            <a:r>
              <a:rPr lang="en-US" sz="4000" b="1" dirty="0">
                <a:solidFill>
                  <a:prstClr val="black"/>
                </a:solidFill>
                <a:latin typeface="Arial" panose="020B0604020202020204"/>
              </a:rPr>
              <a:t>RADAR - </a:t>
            </a:r>
            <a:r>
              <a:rPr lang="el-GR" sz="4000" b="1" dirty="0">
                <a:solidFill>
                  <a:prstClr val="black"/>
                </a:solidFill>
                <a:latin typeface="Arial" panose="020B0604020202020204"/>
              </a:rPr>
              <a:t>Μάθημα1</a:t>
            </a:r>
            <a:endParaRPr kumimoji="0" lang="en-US" sz="4000" b="1" i="1"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1" name="Slide Number Placeholder 10">
            <a:extLst>
              <a:ext uri="{FF2B5EF4-FFF2-40B4-BE49-F238E27FC236}">
                <a16:creationId xmlns:a16="http://schemas.microsoft.com/office/drawing/2014/main" id="{B44D0B1A-AFF1-4FD1-8F70-4D0CD5FD0F7F}"/>
              </a:ext>
            </a:extLst>
          </p:cNvPr>
          <p:cNvSpPr>
            <a:spLocks noGrp="1"/>
          </p:cNvSpPr>
          <p:nvPr>
            <p:ph type="sldNum" sz="quarter" idx="12"/>
          </p:nvPr>
        </p:nvSpPr>
        <p:spPr/>
        <p:txBody>
          <a:bodyPr/>
          <a:lstStyle/>
          <a:p>
            <a:fld id="{B6F15528-21DE-4FAA-801E-634DDDAF4B2B}" type="slidenum">
              <a:rPr lang="en-US" smtClean="0"/>
              <a:pPr/>
              <a:t>1</a:t>
            </a:fld>
            <a:endParaRPr lang="en-US"/>
          </a:p>
        </p:txBody>
      </p:sp>
      <p:sp>
        <p:nvSpPr>
          <p:cNvPr id="4" name="Title 3">
            <a:extLst>
              <a:ext uri="{FF2B5EF4-FFF2-40B4-BE49-F238E27FC236}">
                <a16:creationId xmlns:a16="http://schemas.microsoft.com/office/drawing/2014/main" id="{6C87DA34-42E6-4335-AA93-6C0163747BA8}"/>
              </a:ext>
            </a:extLst>
          </p:cNvPr>
          <p:cNvSpPr>
            <a:spLocks noGrp="1"/>
          </p:cNvSpPr>
          <p:nvPr>
            <p:ph type="ctrTitle"/>
          </p:nvPr>
        </p:nvSpPr>
        <p:spPr>
          <a:xfrm>
            <a:off x="457200" y="1902388"/>
            <a:ext cx="8229600" cy="677108"/>
          </a:xfrm>
        </p:spPr>
        <p:txBody>
          <a:bodyPr/>
          <a:lstStyle/>
          <a:p>
            <a:r>
              <a:rPr lang="el-GR" dirty="0">
                <a:solidFill>
                  <a:schemeClr val="tx1"/>
                </a:solidFill>
              </a:rPr>
              <a:t>Εισαγωγή στα </a:t>
            </a:r>
            <a:r>
              <a:rPr lang="en-US" dirty="0">
                <a:solidFill>
                  <a:schemeClr val="tx1"/>
                </a:solidFill>
              </a:rPr>
              <a:t>RADAR</a:t>
            </a:r>
          </a:p>
        </p:txBody>
      </p:sp>
      <p:pic>
        <p:nvPicPr>
          <p:cNvPr id="10" name="Picture 2" descr="Σχετική εικόνα">
            <a:extLst>
              <a:ext uri="{FF2B5EF4-FFF2-40B4-BE49-F238E27FC236}">
                <a16:creationId xmlns:a16="http://schemas.microsoft.com/office/drawing/2014/main" id="{BB823535-C48A-4694-A268-52349163290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115249"/>
            <a:ext cx="3222510" cy="352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593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5000" y="213336"/>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10</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215963" y="4724400"/>
            <a:ext cx="8712073" cy="2031325"/>
          </a:xfrm>
          <a:prstGeom prst="rect">
            <a:avLst/>
          </a:prstGeom>
          <a:noFill/>
        </p:spPr>
        <p:txBody>
          <a:bodyPr wrap="square">
            <a:spAutoFit/>
          </a:bodyPr>
          <a:lstStyle/>
          <a:p>
            <a:pPr algn="just"/>
            <a:r>
              <a:rPr lang="el-GR" b="0" i="0" u="none" strike="noStrike" baseline="0" dirty="0">
                <a:latin typeface="FranklinGothic-Book"/>
              </a:rPr>
              <a:t>Η </a:t>
            </a:r>
            <a:r>
              <a:rPr lang="el-GR" b="0" i="0" u="none" strike="noStrike" baseline="0" dirty="0" err="1">
                <a:latin typeface="FranklinGothic-Book"/>
              </a:rPr>
              <a:t>μικροκυματική</a:t>
            </a:r>
            <a:r>
              <a:rPr lang="el-GR" b="0" i="0" u="none" strike="noStrike" baseline="0" dirty="0">
                <a:latin typeface="FranklinGothic-Book"/>
              </a:rPr>
              <a:t> λυχνία (</a:t>
            </a:r>
            <a:r>
              <a:rPr lang="el-GR" b="0" i="0" u="none" strike="noStrike" baseline="0" dirty="0" err="1">
                <a:latin typeface="FranklinGothic-Book"/>
              </a:rPr>
              <a:t>magnetron</a:t>
            </a:r>
            <a:r>
              <a:rPr lang="el-GR" b="0" i="0" u="none" strike="noStrike" baseline="0" dirty="0">
                <a:latin typeface="FranklinGothic-Book"/>
              </a:rPr>
              <a:t>) καθορίζει την ραδιοσυχνότητα των εκπεμπόμενων παλμών, δηλαδή παράγει ταλαντώσεις σε υπέρ υψηλή συχνότητα (έστω 10 </a:t>
            </a:r>
            <a:r>
              <a:rPr lang="el-GR" b="0" i="0" u="none" strike="noStrike" baseline="0" dirty="0" err="1">
                <a:latin typeface="FranklinGothic-Book"/>
              </a:rPr>
              <a:t>GHz</a:t>
            </a:r>
            <a:r>
              <a:rPr lang="el-GR" b="0" i="0" u="none" strike="noStrike" baseline="0" dirty="0">
                <a:latin typeface="FranklinGothic-Book"/>
              </a:rPr>
              <a:t>). Οι ταλαντώσεις διαρκούν όσο και η διάρκεια του παλμού τον οποίο παράγει ο διαμορφωτής.</a:t>
            </a:r>
          </a:p>
          <a:p>
            <a:pPr algn="just"/>
            <a:endParaRPr lang="el-GR" b="0" i="0" u="none" strike="noStrike" baseline="0" dirty="0">
              <a:latin typeface="FranklinGothic-Book"/>
            </a:endParaRPr>
          </a:p>
          <a:p>
            <a:pPr algn="just"/>
            <a:r>
              <a:rPr lang="el-GR" b="0" i="0" u="none" strike="noStrike" baseline="0" dirty="0">
                <a:latin typeface="FranklinGothic-Book"/>
              </a:rPr>
              <a:t>Συγκεκριμένα, η λυχνία καθίσταται αγώγιμη μόνο όταν εφαρμόζεται ο παλμός από τον διαμορφωτή και η αγωγιμότητα διαρκεί όσο και η διάρκεια του παλμού αυτού. Οι παλμοί από την </a:t>
            </a:r>
            <a:r>
              <a:rPr lang="el-GR" b="0" i="0" u="none" strike="noStrike" baseline="0" dirty="0" err="1">
                <a:latin typeface="FranklinGothic-Book"/>
              </a:rPr>
              <a:t>μικροκυματική</a:t>
            </a:r>
            <a:r>
              <a:rPr lang="el-GR" b="0" i="0" u="none" strike="noStrike" baseline="0" dirty="0">
                <a:latin typeface="FranklinGothic-Book"/>
              </a:rPr>
              <a:t> λυχνία οδεύουν προς την κεραία και εκπέμπονται.</a:t>
            </a:r>
          </a:p>
        </p:txBody>
      </p:sp>
      <p:pic>
        <p:nvPicPr>
          <p:cNvPr id="4" name="Picture 3">
            <a:extLst>
              <a:ext uri="{FF2B5EF4-FFF2-40B4-BE49-F238E27FC236}">
                <a16:creationId xmlns:a16="http://schemas.microsoft.com/office/drawing/2014/main" id="{22F9DFB9-E228-4973-9147-1F323DF16A2B}"/>
              </a:ext>
            </a:extLst>
          </p:cNvPr>
          <p:cNvPicPr>
            <a:picLocks noChangeAspect="1"/>
          </p:cNvPicPr>
          <p:nvPr/>
        </p:nvPicPr>
        <p:blipFill>
          <a:blip r:embed="rId2"/>
          <a:stretch>
            <a:fillRect/>
          </a:stretch>
        </p:blipFill>
        <p:spPr>
          <a:xfrm>
            <a:off x="1428139" y="878615"/>
            <a:ext cx="6287722" cy="3718445"/>
          </a:xfrm>
          <a:prstGeom prst="rect">
            <a:avLst/>
          </a:prstGeom>
        </p:spPr>
      </p:pic>
    </p:spTree>
    <p:extLst>
      <p:ext uri="{BB962C8B-B14F-4D97-AF65-F5344CB8AC3E}">
        <p14:creationId xmlns:p14="http://schemas.microsoft.com/office/powerpoint/2010/main" val="4162732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11</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215963" y="1600200"/>
            <a:ext cx="8712073" cy="2246769"/>
          </a:xfrm>
          <a:prstGeom prst="rect">
            <a:avLst/>
          </a:prstGeom>
          <a:noFill/>
        </p:spPr>
        <p:txBody>
          <a:bodyPr wrap="square">
            <a:spAutoFit/>
          </a:bodyPr>
          <a:lstStyle/>
          <a:p>
            <a:pPr algn="just"/>
            <a:r>
              <a:rPr lang="el-GR" sz="2000" b="0" i="0" u="none" strike="noStrike" baseline="0" dirty="0">
                <a:latin typeface="FranklinGothic-Book"/>
              </a:rPr>
              <a:t>Συνήθως ο πομπός του ραντάρ εγκαθίσταται στο γραφείο χαρτών ή σε ένα διαμέρισμα πλησίον του κύριου ιστού, στην κορυφή του οποίου είναι εγκατεστημένη η κεραία. Σε ορισμένες συσκευές ραντάρ, τμήματα του πομπού και τμήματα του δέκτη περιέχονται στην μονάδα της κεραίας. </a:t>
            </a:r>
          </a:p>
          <a:p>
            <a:pPr algn="just"/>
            <a:endParaRPr lang="el-GR" sz="2000" dirty="0">
              <a:latin typeface="FranklinGothic-Book"/>
            </a:endParaRPr>
          </a:p>
          <a:p>
            <a:pPr algn="just"/>
            <a:r>
              <a:rPr lang="el-GR" sz="2000" b="0" i="0" u="none" strike="noStrike" baseline="0" dirty="0">
                <a:latin typeface="FranklinGothic-Book"/>
              </a:rPr>
              <a:t>Αυτές οι συσκευές πλεονεκτούν στην ελάχιστη ή καθόλου χρήση γραμμών μεταφοράς και επομένως οι απώλειες μεταφοράς είναι ελάχιστες.</a:t>
            </a:r>
          </a:p>
        </p:txBody>
      </p:sp>
    </p:spTree>
    <p:extLst>
      <p:ext uri="{BB962C8B-B14F-4D97-AF65-F5344CB8AC3E}">
        <p14:creationId xmlns:p14="http://schemas.microsoft.com/office/powerpoint/2010/main" val="406569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12</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4093428"/>
          </a:xfrm>
          <a:prstGeom prst="rect">
            <a:avLst/>
          </a:prstGeom>
          <a:noFill/>
        </p:spPr>
        <p:txBody>
          <a:bodyPr wrap="square">
            <a:spAutoFit/>
          </a:bodyPr>
          <a:lstStyle/>
          <a:p>
            <a:pPr algn="just"/>
            <a:r>
              <a:rPr lang="el-GR" sz="2000" b="1" u="sng" dirty="0">
                <a:latin typeface="FranklinGothic-Book"/>
              </a:rPr>
              <a:t>ΚΕΡΑΙΑ</a:t>
            </a:r>
            <a:r>
              <a:rPr lang="en-US" sz="2000" b="1" u="sng" dirty="0">
                <a:latin typeface="FranklinGothic-Book"/>
              </a:rPr>
              <a:t>:</a:t>
            </a:r>
            <a:r>
              <a:rPr lang="el-GR" sz="2000" b="1" dirty="0">
                <a:latin typeface="FranklinGothic-Book"/>
              </a:rPr>
              <a:t> </a:t>
            </a:r>
            <a:r>
              <a:rPr lang="el-GR" sz="2000" b="0" i="0" u="none" strike="noStrike" baseline="0" dirty="0">
                <a:latin typeface="FranklinGothic-Book"/>
              </a:rPr>
              <a:t>Η κεραία είναι ο μηχανισμός ο οποίος ακτινοβολεί την ηλεκτρομαγνητική ενέργεια στον χώρο αλλά και λαμβάνει τις επιστροφές από τις ανακλάσεις. Η κατασκευαστική της σχεδίαση προσδιορίζει την κατανομή της ισχύος της ακτινοβολούμενης ενέργειας στο οριζόντιο και κατακόρυφο επίπεδο. Για την επίτευξη της δυνατότητας μετρήσεως διοπτεύσεων,</a:t>
            </a:r>
            <a:r>
              <a:rPr lang="el-GR" sz="2000" b="0" i="0" u="none" strike="noStrike" dirty="0">
                <a:latin typeface="FranklinGothic-Book"/>
              </a:rPr>
              <a:t> </a:t>
            </a:r>
            <a:r>
              <a:rPr lang="el-GR" sz="2000" b="0" i="0" u="none" strike="noStrike" baseline="0" dirty="0">
                <a:latin typeface="FranklinGothic-Book"/>
              </a:rPr>
              <a:t>η δέσμη πρέπει να έχει πολύ μικρό γωνιακό άνοιγμα στο οριζόντιο επίπεδο. </a:t>
            </a:r>
          </a:p>
          <a:p>
            <a:pPr algn="just"/>
            <a:endParaRPr lang="el-GR" sz="2000" dirty="0">
              <a:latin typeface="FranklinGothic-Book"/>
            </a:endParaRPr>
          </a:p>
          <a:p>
            <a:pPr algn="just"/>
            <a:r>
              <a:rPr lang="el-GR" sz="2000" b="0" i="0" u="none" strike="noStrike" baseline="0" dirty="0">
                <a:latin typeface="FranklinGothic-Book"/>
              </a:rPr>
              <a:t>Σύμφωνα με τις προδιαγραφές ΙΜΟ για τα ναυτιλιακά ραντάρ, δεν πρέπει να υπερβαίνει τις 2,5</a:t>
            </a:r>
            <a:r>
              <a:rPr lang="el-GR" sz="2000" b="0" i="0" u="none" strike="noStrike" baseline="30000" dirty="0">
                <a:latin typeface="FranklinGothic-Book"/>
              </a:rPr>
              <a:t>0</a:t>
            </a:r>
            <a:r>
              <a:rPr lang="el-GR" sz="2000" b="0" i="0" u="none" strike="noStrike" baseline="0" dirty="0">
                <a:latin typeface="FranklinGothic-Book"/>
              </a:rPr>
              <a:t>. Αντίθετα, πρέπει να έχει μεγάλο γωνιακό άνοιγμα στο κατακόρυφο επίπεδο</a:t>
            </a:r>
            <a:r>
              <a:rPr lang="el-GR" sz="2000" b="0" i="0" u="none" strike="noStrike" dirty="0">
                <a:latin typeface="FranklinGothic-Book"/>
              </a:rPr>
              <a:t> (γιατί?)</a:t>
            </a:r>
            <a:r>
              <a:rPr lang="el-GR" sz="2000" b="0" i="0" u="none" strike="noStrike" baseline="0" dirty="0">
                <a:latin typeface="FranklinGothic-Book"/>
              </a:rPr>
              <a:t> </a:t>
            </a:r>
          </a:p>
          <a:p>
            <a:pPr algn="just"/>
            <a:endParaRPr lang="el-GR" sz="2000" dirty="0">
              <a:latin typeface="FranklinGothic-Book"/>
            </a:endParaRPr>
          </a:p>
          <a:p>
            <a:pPr algn="just"/>
            <a:r>
              <a:rPr lang="el-GR" sz="2000" b="0" i="0" u="none" strike="noStrike" baseline="0" dirty="0">
                <a:latin typeface="FranklinGothic-Book"/>
              </a:rPr>
              <a:t>ώστε να διατηρείται ικανοποιητικά η απόδοση του ραντάρ όταν το πλοίο κλυδωνίζεται.</a:t>
            </a:r>
            <a:r>
              <a:rPr lang="el-GR" sz="2000" b="1" u="sng" dirty="0">
                <a:latin typeface="FranklinGothic-Book"/>
              </a:rPr>
              <a:t>  </a:t>
            </a:r>
          </a:p>
        </p:txBody>
      </p:sp>
    </p:spTree>
    <p:extLst>
      <p:ext uri="{BB962C8B-B14F-4D97-AF65-F5344CB8AC3E}">
        <p14:creationId xmlns:p14="http://schemas.microsoft.com/office/powerpoint/2010/main" val="38793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4" end="4"/>
                                            </p:txEl>
                                          </p:spTgt>
                                        </p:tgtEl>
                                        <p:attrNameLst>
                                          <p:attrName>style.visibility</p:attrName>
                                        </p:attrNameLst>
                                      </p:cBhvr>
                                      <p:to>
                                        <p:strVal val="visible"/>
                                      </p:to>
                                    </p:set>
                                    <p:animEffect transition="in" filter="fade">
                                      <p:cBhvr>
                                        <p:cTn id="14" dur="1000"/>
                                        <p:tgtEl>
                                          <p:spTgt spid="11">
                                            <p:txEl>
                                              <p:pRg st="4" end="4"/>
                                            </p:txEl>
                                          </p:spTgt>
                                        </p:tgtEl>
                                      </p:cBhvr>
                                    </p:animEffect>
                                    <p:anim calcmode="lin" valueType="num">
                                      <p:cBhvr>
                                        <p:cTn id="15"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13</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2862322"/>
          </a:xfrm>
          <a:prstGeom prst="rect">
            <a:avLst/>
          </a:prstGeom>
          <a:noFill/>
        </p:spPr>
        <p:txBody>
          <a:bodyPr wrap="square">
            <a:spAutoFit/>
          </a:bodyPr>
          <a:lstStyle/>
          <a:p>
            <a:pPr algn="just"/>
            <a:r>
              <a:rPr lang="el-GR" sz="2000" b="0" i="0" u="none" strike="noStrike" baseline="0" dirty="0">
                <a:latin typeface="FranklinGothic-Book"/>
              </a:rPr>
              <a:t>Η διεύθυνση της δέσμης (ή του λοβού) προσδιορίζεται από την κατεύθυνση της κεραίας την στιγμή της εκπομπής. Η κεραία περιστρέφεται με σταθερή γωνιακή ταχύτητα (έστω 20 στροφές / </a:t>
            </a:r>
            <a:r>
              <a:rPr lang="el-GR" sz="2000" b="0" i="0" u="none" strike="noStrike" baseline="0" dirty="0" err="1">
                <a:latin typeface="FranklinGothic-Book"/>
              </a:rPr>
              <a:t>min</a:t>
            </a:r>
            <a:r>
              <a:rPr lang="el-GR" sz="2000" b="0" i="0" u="none" strike="noStrike" baseline="0" dirty="0">
                <a:latin typeface="FranklinGothic-Book"/>
              </a:rPr>
              <a:t> (</a:t>
            </a:r>
            <a:r>
              <a:rPr lang="el-GR" sz="2000" b="0" i="0" u="none" strike="noStrike" baseline="0" dirty="0" err="1">
                <a:latin typeface="FranklinGothic-Book"/>
              </a:rPr>
              <a:t>rpm</a:t>
            </a:r>
            <a:r>
              <a:rPr lang="el-GR" sz="2000" b="0" i="0" u="none" strike="noStrike" baseline="0" dirty="0">
                <a:latin typeface="FranklinGothic-Book"/>
              </a:rPr>
              <a:t>)) πέριξ κατακόρυφου άξονα με την βοήθεια κινητήρα. </a:t>
            </a:r>
          </a:p>
          <a:p>
            <a:pPr algn="just"/>
            <a:endParaRPr lang="el-GR" sz="2000" dirty="0">
              <a:latin typeface="FranklinGothic-Book"/>
            </a:endParaRPr>
          </a:p>
          <a:p>
            <a:pPr algn="just"/>
            <a:r>
              <a:rPr lang="el-GR" sz="2000" b="0" i="0" u="none" strike="noStrike" baseline="0" dirty="0">
                <a:latin typeface="FranklinGothic-Book"/>
              </a:rPr>
              <a:t>Η ταχύτητα διαδόσεως των ηλεκτρομαγνητικών κυμάτων είναι τόσο μεγάλη (3*10</a:t>
            </a:r>
            <a:r>
              <a:rPr lang="el-GR" sz="2000" b="0" i="0" u="none" strike="noStrike" baseline="30000" dirty="0">
                <a:latin typeface="FranklinGothic-Book"/>
              </a:rPr>
              <a:t>8</a:t>
            </a:r>
            <a:r>
              <a:rPr lang="el-GR" sz="2000" b="0" i="0" u="none" strike="noStrike" baseline="0" dirty="0">
                <a:latin typeface="FranklinGothic-Book"/>
              </a:rPr>
              <a:t> m/</a:t>
            </a:r>
            <a:r>
              <a:rPr lang="el-GR" sz="2000" b="0" i="0" u="none" strike="noStrike" baseline="0" dirty="0" err="1">
                <a:latin typeface="FranklinGothic-Book"/>
              </a:rPr>
              <a:t>sec</a:t>
            </a:r>
            <a:r>
              <a:rPr lang="el-GR" sz="2000" b="0" i="0" u="none" strike="noStrike" baseline="0" dirty="0">
                <a:latin typeface="FranklinGothic-Book"/>
              </a:rPr>
              <a:t>) σε σύγκριση με την ταχύτητα περιστροφής της κεραίας, ώστε </a:t>
            </a:r>
            <a:r>
              <a:rPr lang="el-GR" sz="2000" dirty="0">
                <a:latin typeface="FranklinGothic-Book"/>
              </a:rPr>
              <a:t>μπορεί</a:t>
            </a:r>
            <a:r>
              <a:rPr lang="el-GR" sz="2000" b="0" i="0" u="none" strike="noStrike" baseline="0" dirty="0">
                <a:latin typeface="FranklinGothic-Book"/>
              </a:rPr>
              <a:t> να θεωρηθεί</a:t>
            </a:r>
            <a:r>
              <a:rPr lang="el-GR" sz="2000" dirty="0">
                <a:latin typeface="FranklinGothic-Book"/>
              </a:rPr>
              <a:t> </a:t>
            </a:r>
            <a:r>
              <a:rPr lang="el-GR" sz="2000" b="0" i="0" u="none" strike="noStrike" baseline="0" dirty="0">
                <a:latin typeface="FranklinGothic-Book"/>
              </a:rPr>
              <a:t>ότι η διόπτευση της κεραίας είναι αυτή κατά την εκπομπή και την λήψη.</a:t>
            </a:r>
            <a:endParaRPr lang="en-US" sz="2000" dirty="0"/>
          </a:p>
        </p:txBody>
      </p:sp>
    </p:spTree>
    <p:extLst>
      <p:ext uri="{BB962C8B-B14F-4D97-AF65-F5344CB8AC3E}">
        <p14:creationId xmlns:p14="http://schemas.microsoft.com/office/powerpoint/2010/main" val="32139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1000"/>
                                        <p:tgtEl>
                                          <p:spTgt spid="11">
                                            <p:txEl>
                                              <p:pRg st="2" end="2"/>
                                            </p:txEl>
                                          </p:spTgt>
                                        </p:tgtEl>
                                      </p:cBhvr>
                                    </p:animEffect>
                                    <p:anim calcmode="lin" valueType="num">
                                      <p:cBhvr>
                                        <p:cTn id="15"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14</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893721"/>
            <a:ext cx="8432546" cy="3477875"/>
          </a:xfrm>
          <a:prstGeom prst="rect">
            <a:avLst/>
          </a:prstGeom>
          <a:noFill/>
        </p:spPr>
        <p:txBody>
          <a:bodyPr wrap="square">
            <a:spAutoFit/>
          </a:bodyPr>
          <a:lstStyle/>
          <a:p>
            <a:pPr algn="just"/>
            <a:r>
              <a:rPr lang="el-GR" sz="2000" b="0" i="0" u="none" strike="noStrike" baseline="0" dirty="0">
                <a:latin typeface="FranklinGothic-Book"/>
              </a:rPr>
              <a:t>Ο παλαιότερος τύπος κεραίας ο οποίος χρησιμοποιήθηκε και ακόμη χρησιμοποιείται για την ακτινοβολία ηλεκτρομαγνητικών κυμάτων σε συχνότητες της τάξεως των </a:t>
            </a:r>
            <a:r>
              <a:rPr lang="el-GR" sz="2000" b="0" i="0" u="none" strike="noStrike" baseline="0" dirty="0" err="1">
                <a:latin typeface="FranklinGothic-Book"/>
              </a:rPr>
              <a:t>GHz</a:t>
            </a:r>
            <a:r>
              <a:rPr lang="el-GR" sz="2000" b="0" i="0" u="none" strike="noStrike" baseline="0" dirty="0">
                <a:latin typeface="FranklinGothic-Book"/>
              </a:rPr>
              <a:t>, είναι ο μεταλλικός παραβολικός ανακλαστήρας. </a:t>
            </a:r>
          </a:p>
          <a:p>
            <a:pPr algn="just"/>
            <a:endParaRPr lang="el-GR" sz="2000" dirty="0">
              <a:latin typeface="FranklinGothic-Book"/>
            </a:endParaRPr>
          </a:p>
          <a:p>
            <a:pPr algn="just"/>
            <a:r>
              <a:rPr lang="el-GR" sz="2000" b="0" i="0" u="none" strike="noStrike" baseline="0" dirty="0">
                <a:latin typeface="FranklinGothic-Book"/>
              </a:rPr>
              <a:t>Ο ανακλαστήρας αυτός διαθέτει μία χοάνη στο εστιακό σημείο της παραβολικής επιφάνειας. Από την χοάνη τα εξερχόμενα ηλεκτρομαγνητικά κύματα όταν προσκρούσουν στην παραβολική επιφάνεια, ανακλώνται παράλληλα με τον οριζόντιο άξονα της κεραίας. Έτσι τα ηλεκτρομαγνητικά κύματα από την χοάνη και τον ανακλαστήρα, εκπέμπονται στον χώρο ως δέσμη η οποία εστιάζεται προς μία μόνο κατεύθυνση.</a:t>
            </a:r>
            <a:endParaRPr lang="en-US" sz="2000" dirty="0"/>
          </a:p>
        </p:txBody>
      </p:sp>
      <p:pic>
        <p:nvPicPr>
          <p:cNvPr id="4" name="Picture 3">
            <a:extLst>
              <a:ext uri="{FF2B5EF4-FFF2-40B4-BE49-F238E27FC236}">
                <a16:creationId xmlns:a16="http://schemas.microsoft.com/office/drawing/2014/main" id="{B34A1F32-C5B2-4FC8-9AC7-DD50CDD8E3F2}"/>
              </a:ext>
            </a:extLst>
          </p:cNvPr>
          <p:cNvPicPr>
            <a:picLocks noChangeAspect="1"/>
          </p:cNvPicPr>
          <p:nvPr/>
        </p:nvPicPr>
        <p:blipFill>
          <a:blip r:embed="rId2"/>
          <a:stretch>
            <a:fillRect/>
          </a:stretch>
        </p:blipFill>
        <p:spPr>
          <a:xfrm>
            <a:off x="3352800" y="4395890"/>
            <a:ext cx="2767012" cy="2366859"/>
          </a:xfrm>
          <a:prstGeom prst="rect">
            <a:avLst/>
          </a:prstGeom>
        </p:spPr>
      </p:pic>
    </p:spTree>
    <p:extLst>
      <p:ext uri="{BB962C8B-B14F-4D97-AF65-F5344CB8AC3E}">
        <p14:creationId xmlns:p14="http://schemas.microsoft.com/office/powerpoint/2010/main" val="191775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15</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1938992"/>
          </a:xfrm>
          <a:prstGeom prst="rect">
            <a:avLst/>
          </a:prstGeom>
          <a:noFill/>
        </p:spPr>
        <p:txBody>
          <a:bodyPr wrap="square">
            <a:spAutoFit/>
          </a:bodyPr>
          <a:lstStyle/>
          <a:p>
            <a:pPr algn="just"/>
            <a:r>
              <a:rPr lang="el-GR" sz="2000" b="0" i="0" u="none" strike="noStrike" baseline="0" dirty="0">
                <a:latin typeface="FranklinGothic-Book"/>
              </a:rPr>
              <a:t>Σήμερα, οι κεραίες των ναυτιλιακών ραντάρ συνίστανται από ένα ευθύ τμήμα κυματοδηγού με σχισμές στην μια από τις πλευρές του. Η όλη κατασκευή τοποθετείται εντός περιβλήματος από υλικό fiber-glass, διαπερατό από την ηλεκτρομαγνητική ακτινοβολία, για προστασία από τις καιρικές συνθήκες. Οι κεραίες αυτές καλούνται κεραίες σχισμών ή </a:t>
            </a:r>
            <a:r>
              <a:rPr lang="el-GR" sz="2000" b="0" i="0" u="none" strike="noStrike" baseline="0" dirty="0" err="1">
                <a:latin typeface="FranklinGothic-Book"/>
              </a:rPr>
              <a:t>σχισμοειδείς</a:t>
            </a:r>
            <a:r>
              <a:rPr lang="el-GR" sz="2000" b="0" i="0" u="none" strike="noStrike" baseline="0" dirty="0">
                <a:latin typeface="FranklinGothic-Book"/>
              </a:rPr>
              <a:t> κεραίες (</a:t>
            </a:r>
            <a:r>
              <a:rPr lang="el-GR" sz="2000" b="0" i="0" u="none" strike="noStrike" baseline="0" dirty="0" err="1">
                <a:latin typeface="FranklinGothic-Book"/>
              </a:rPr>
              <a:t>slotted</a:t>
            </a:r>
            <a:r>
              <a:rPr lang="el-GR" sz="2000" b="0" i="0" u="none" strike="noStrike" baseline="0" dirty="0">
                <a:latin typeface="FranklinGothic-Book"/>
              </a:rPr>
              <a:t> </a:t>
            </a:r>
            <a:r>
              <a:rPr lang="el-GR" sz="2000" b="0" i="0" u="none" strike="noStrike" baseline="0" dirty="0" err="1">
                <a:latin typeface="FranklinGothic-Book"/>
              </a:rPr>
              <a:t>waveguide</a:t>
            </a:r>
            <a:r>
              <a:rPr lang="el-GR" sz="2000" b="0" i="0" u="none" strike="noStrike" baseline="0" dirty="0">
                <a:latin typeface="FranklinGothic-Book"/>
              </a:rPr>
              <a:t> </a:t>
            </a:r>
            <a:r>
              <a:rPr lang="el-GR" sz="2000" b="0" i="0" u="none" strike="noStrike" baseline="0" dirty="0" err="1">
                <a:latin typeface="FranklinGothic-Book"/>
              </a:rPr>
              <a:t>antennas</a:t>
            </a:r>
            <a:r>
              <a:rPr lang="el-GR" sz="2000" b="0" i="0" u="none" strike="noStrike" baseline="0" dirty="0">
                <a:latin typeface="FranklinGothic-Book"/>
              </a:rPr>
              <a:t>).</a:t>
            </a:r>
            <a:endParaRPr lang="en-US" sz="2000" dirty="0"/>
          </a:p>
        </p:txBody>
      </p:sp>
      <p:grpSp>
        <p:nvGrpSpPr>
          <p:cNvPr id="6" name="Group 5">
            <a:extLst>
              <a:ext uri="{FF2B5EF4-FFF2-40B4-BE49-F238E27FC236}">
                <a16:creationId xmlns:a16="http://schemas.microsoft.com/office/drawing/2014/main" id="{B4DC03A0-B942-4F41-BF53-DA37C71929CA}"/>
              </a:ext>
            </a:extLst>
          </p:cNvPr>
          <p:cNvGrpSpPr/>
          <p:nvPr/>
        </p:nvGrpSpPr>
        <p:grpSpPr>
          <a:xfrm>
            <a:off x="2838274" y="3429000"/>
            <a:ext cx="3467451" cy="2733675"/>
            <a:chOff x="2838274" y="3429000"/>
            <a:chExt cx="3467451" cy="2733675"/>
          </a:xfrm>
        </p:grpSpPr>
        <p:pic>
          <p:nvPicPr>
            <p:cNvPr id="4" name="Picture 3">
              <a:extLst>
                <a:ext uri="{FF2B5EF4-FFF2-40B4-BE49-F238E27FC236}">
                  <a16:creationId xmlns:a16="http://schemas.microsoft.com/office/drawing/2014/main" id="{F024F601-BC5F-479B-8401-3D556EFC9EAE}"/>
                </a:ext>
              </a:extLst>
            </p:cNvPr>
            <p:cNvPicPr>
              <a:picLocks noChangeAspect="1"/>
            </p:cNvPicPr>
            <p:nvPr/>
          </p:nvPicPr>
          <p:blipFill>
            <a:blip r:embed="rId2"/>
            <a:stretch>
              <a:fillRect/>
            </a:stretch>
          </p:blipFill>
          <p:spPr>
            <a:xfrm>
              <a:off x="2838274" y="3429000"/>
              <a:ext cx="3467451" cy="2733675"/>
            </a:xfrm>
            <a:prstGeom prst="rect">
              <a:avLst/>
            </a:prstGeom>
          </p:spPr>
        </p:pic>
        <p:pic>
          <p:nvPicPr>
            <p:cNvPr id="5" name="Picture 4">
              <a:extLst>
                <a:ext uri="{FF2B5EF4-FFF2-40B4-BE49-F238E27FC236}">
                  <a16:creationId xmlns:a16="http://schemas.microsoft.com/office/drawing/2014/main" id="{5D39D8FB-2F2F-40B8-821E-70739580E3C2}"/>
                </a:ext>
              </a:extLst>
            </p:cNvPr>
            <p:cNvPicPr>
              <a:picLocks noChangeAspect="1"/>
            </p:cNvPicPr>
            <p:nvPr/>
          </p:nvPicPr>
          <p:blipFill>
            <a:blip r:embed="rId3"/>
            <a:stretch>
              <a:fillRect/>
            </a:stretch>
          </p:blipFill>
          <p:spPr>
            <a:xfrm>
              <a:off x="3810000" y="4038600"/>
              <a:ext cx="838200" cy="306010"/>
            </a:xfrm>
            <a:prstGeom prst="rect">
              <a:avLst/>
            </a:prstGeom>
          </p:spPr>
        </p:pic>
      </p:grpSp>
    </p:spTree>
    <p:extLst>
      <p:ext uri="{BB962C8B-B14F-4D97-AF65-F5344CB8AC3E}">
        <p14:creationId xmlns:p14="http://schemas.microsoft.com/office/powerpoint/2010/main" val="586956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16</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3785652"/>
          </a:xfrm>
          <a:prstGeom prst="rect">
            <a:avLst/>
          </a:prstGeom>
          <a:noFill/>
        </p:spPr>
        <p:txBody>
          <a:bodyPr wrap="square">
            <a:spAutoFit/>
          </a:bodyPr>
          <a:lstStyle/>
          <a:p>
            <a:pPr algn="just"/>
            <a:r>
              <a:rPr lang="el-GR" sz="2000" b="1" dirty="0">
                <a:latin typeface="FranklinGothic-Book"/>
              </a:rPr>
              <a:t>ΜΙΚΤΗΣ ΚΑΙ ΔΕΚΤΗΣ</a:t>
            </a:r>
            <a:r>
              <a:rPr lang="en-US" sz="2000" b="1" dirty="0">
                <a:latin typeface="FranklinGothic-Book"/>
              </a:rPr>
              <a:t>: </a:t>
            </a:r>
            <a:r>
              <a:rPr lang="el-GR" sz="2000" b="0" i="0" u="none" strike="noStrike" baseline="0" dirty="0">
                <a:latin typeface="FranklinGothic-Book"/>
              </a:rPr>
              <a:t>Ο προορισμός του δέκτη είναι να ενισχύει τις πολύ ασθενείς επιστροφές από τις ανακλάσεις και να παράγει</a:t>
            </a:r>
            <a:r>
              <a:rPr lang="el-GR" sz="2000" dirty="0">
                <a:latin typeface="FranklinGothic-Book"/>
              </a:rPr>
              <a:t> </a:t>
            </a:r>
            <a:r>
              <a:rPr lang="el-GR" sz="2000" b="0" i="0" u="none" strike="noStrike" baseline="0" dirty="0">
                <a:latin typeface="FranklinGothic-Book"/>
              </a:rPr>
              <a:t>παλμούς, των οποίων τα χαρακτηριστικά επιτρέπουν την δημιουργία ορατής ενδείξεως στην οθόνη του</a:t>
            </a:r>
            <a:r>
              <a:rPr lang="en-US" sz="2000" b="0" i="0" u="none" strike="noStrike" baseline="0" dirty="0">
                <a:latin typeface="FranklinGothic-Book"/>
              </a:rPr>
              <a:t> </a:t>
            </a:r>
            <a:r>
              <a:rPr lang="el-GR" sz="2000" b="0" i="0" u="none" strike="noStrike" baseline="0" dirty="0" err="1">
                <a:latin typeface="FranklinGothic-Book"/>
              </a:rPr>
              <a:t>ενδείκτη</a:t>
            </a:r>
            <a:r>
              <a:rPr lang="el-GR" sz="2000" b="0" i="0" u="none" strike="noStrike" baseline="0" dirty="0">
                <a:latin typeface="FranklinGothic-Book"/>
              </a:rPr>
              <a:t>. Επειδή η ίδια κεραία χρησιμοποιείται για εκπομπή και λήψη, η γραμμή μεταφοράς (κυματοδηγός) είναι κοινή για τον πομπό και τον δέκτη. </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Αν και όπως φαίνεται, οι ισχυροί παλμοί από</a:t>
            </a:r>
            <a:r>
              <a:rPr lang="en-US" sz="2000" b="0" i="0" u="none" strike="noStrike" baseline="0" dirty="0">
                <a:latin typeface="FranklinGothic-Book"/>
              </a:rPr>
              <a:t> </a:t>
            </a:r>
            <a:r>
              <a:rPr lang="el-GR" sz="2000" b="0" i="0" u="none" strike="noStrike" baseline="0" dirty="0">
                <a:latin typeface="FranklinGothic-Book"/>
              </a:rPr>
              <a:t>τον πομπό είναι δυνατόν να περάσουν στον δέκτη, τούτο δεν συμβαίνει, διότι ο δέκτης προστατεύεται από</a:t>
            </a:r>
          </a:p>
          <a:p>
            <a:pPr algn="just"/>
            <a:r>
              <a:rPr lang="el-GR" sz="2000" b="0" i="0" u="none" strike="noStrike" baseline="0" dirty="0">
                <a:latin typeface="FranklinGothic-Book"/>
              </a:rPr>
              <a:t>μια εξειδικευμένη λυχνία, γνωστή ως ‘διακόπτης Τ/R’ από τα αρχικά των λέξεων ‘</a:t>
            </a:r>
            <a:r>
              <a:rPr lang="el-GR" sz="2000" b="0" i="0" u="none" strike="noStrike" baseline="0" dirty="0" err="1">
                <a:latin typeface="FranklinGothic-Book"/>
              </a:rPr>
              <a:t>transmit</a:t>
            </a:r>
            <a:r>
              <a:rPr lang="el-GR" sz="2000" b="0" i="0" u="none" strike="noStrike" baseline="0" dirty="0">
                <a:latin typeface="FranklinGothic-Book"/>
              </a:rPr>
              <a:t> / </a:t>
            </a:r>
            <a:r>
              <a:rPr lang="el-GR" sz="2000" b="0" i="0" u="none" strike="noStrike" baseline="0" dirty="0" err="1">
                <a:latin typeface="FranklinGothic-Book"/>
              </a:rPr>
              <a:t>receive</a:t>
            </a:r>
            <a:r>
              <a:rPr lang="el-GR" sz="2000" b="0" i="0" u="none" strike="noStrike" baseline="0" dirty="0">
                <a:latin typeface="FranklinGothic-Book"/>
              </a:rPr>
              <a:t> (T/R</a:t>
            </a:r>
            <a:r>
              <a:rPr lang="en-US" sz="2000" b="0" i="0" u="none" strike="noStrike" baseline="0" dirty="0">
                <a:latin typeface="FranklinGothic-Book"/>
              </a:rPr>
              <a:t> </a:t>
            </a:r>
            <a:r>
              <a:rPr lang="el-GR" sz="2000" b="0" i="0" u="none" strike="noStrike" baseline="0" dirty="0" err="1">
                <a:latin typeface="FranklinGothic-Book"/>
              </a:rPr>
              <a:t>switch</a:t>
            </a:r>
            <a:r>
              <a:rPr lang="el-GR" sz="2000" b="0" i="0" u="none" strike="noStrike" baseline="0" dirty="0">
                <a:latin typeface="FranklinGothic-Book"/>
              </a:rPr>
              <a:t> ή T/R </a:t>
            </a:r>
            <a:r>
              <a:rPr lang="el-GR" sz="2000" b="0" i="0" u="none" strike="noStrike" baseline="0" dirty="0" err="1">
                <a:latin typeface="FranklinGothic-Book"/>
              </a:rPr>
              <a:t>cell</a:t>
            </a:r>
            <a:r>
              <a:rPr lang="el-GR" sz="2000" b="0" i="0" u="none" strike="noStrike" baseline="0" dirty="0">
                <a:latin typeface="FranklinGothic-Book"/>
              </a:rPr>
              <a:t>). Η λυχνία αυτή ευρίσκεται σε σημείο πριν από την είσοδο στον δέκτη. Ο διακόπτης Τ/R,</a:t>
            </a:r>
            <a:r>
              <a:rPr lang="en-US" sz="2000" b="0" i="0" u="none" strike="noStrike" baseline="0" dirty="0">
                <a:latin typeface="FranklinGothic-Book"/>
              </a:rPr>
              <a:t> </a:t>
            </a:r>
            <a:r>
              <a:rPr lang="el-GR" sz="2000" b="0" i="0" u="none" strike="noStrike" baseline="0" dirty="0">
                <a:latin typeface="FranklinGothic-Book"/>
              </a:rPr>
              <a:t>απομονώνει τον δέκτη κατά την στιγμή της εκπομπής.</a:t>
            </a:r>
            <a:r>
              <a:rPr lang="en-US" sz="2000" b="1" dirty="0">
                <a:latin typeface="FranklinGothic-Book"/>
              </a:rPr>
              <a:t>  </a:t>
            </a:r>
            <a:endParaRPr lang="en-US" sz="2000" b="1" dirty="0"/>
          </a:p>
        </p:txBody>
      </p:sp>
      <p:pic>
        <p:nvPicPr>
          <p:cNvPr id="6" name="Picture 5">
            <a:extLst>
              <a:ext uri="{FF2B5EF4-FFF2-40B4-BE49-F238E27FC236}">
                <a16:creationId xmlns:a16="http://schemas.microsoft.com/office/drawing/2014/main" id="{B47B6256-5F04-476C-842A-18F5AFF7972B}"/>
              </a:ext>
            </a:extLst>
          </p:cNvPr>
          <p:cNvPicPr>
            <a:picLocks noChangeAspect="1"/>
          </p:cNvPicPr>
          <p:nvPr/>
        </p:nvPicPr>
        <p:blipFill>
          <a:blip r:embed="rId2"/>
          <a:stretch>
            <a:fillRect/>
          </a:stretch>
        </p:blipFill>
        <p:spPr>
          <a:xfrm>
            <a:off x="5139042" y="4462564"/>
            <a:ext cx="3172747" cy="2312580"/>
          </a:xfrm>
          <a:prstGeom prst="rect">
            <a:avLst/>
          </a:prstGeom>
        </p:spPr>
      </p:pic>
    </p:spTree>
    <p:extLst>
      <p:ext uri="{BB962C8B-B14F-4D97-AF65-F5344CB8AC3E}">
        <p14:creationId xmlns:p14="http://schemas.microsoft.com/office/powerpoint/2010/main" val="174307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fade">
                                      <p:cBhvr>
                                        <p:cTn id="12" dur="1000"/>
                                        <p:tgtEl>
                                          <p:spTgt spid="11">
                                            <p:txEl>
                                              <p:pRg st="3" end="3"/>
                                            </p:txEl>
                                          </p:spTgt>
                                        </p:tgtEl>
                                      </p:cBhvr>
                                    </p:animEffect>
                                    <p:anim calcmode="lin" valueType="num">
                                      <p:cBhvr>
                                        <p:cTn id="13"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11">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17</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5016758"/>
          </a:xfrm>
          <a:prstGeom prst="rect">
            <a:avLst/>
          </a:prstGeom>
          <a:noFill/>
        </p:spPr>
        <p:txBody>
          <a:bodyPr wrap="square">
            <a:spAutoFit/>
          </a:bodyPr>
          <a:lstStyle/>
          <a:p>
            <a:pPr algn="just"/>
            <a:r>
              <a:rPr lang="el-GR" sz="2000" b="0" i="0" u="none" strike="noStrike" baseline="0" dirty="0">
                <a:latin typeface="FranklinGothic-Book"/>
              </a:rPr>
              <a:t>Ο επιστρέφον παλμός στην κεραία, έχει τα ίδια χαρακτηριστικά με τον παλμό εκπομπής, αλλά πολύ</a:t>
            </a:r>
            <a:r>
              <a:rPr lang="en-US" sz="2000" b="0" i="0" u="none" strike="noStrike" baseline="0" dirty="0">
                <a:latin typeface="FranklinGothic-Book"/>
              </a:rPr>
              <a:t> </a:t>
            </a:r>
            <a:r>
              <a:rPr lang="el-GR" sz="2000" b="0" i="0" u="none" strike="noStrike" baseline="0" dirty="0">
                <a:latin typeface="FranklinGothic-Book"/>
              </a:rPr>
              <a:t>χαμηλότερη ισχύ λόγω απωλειών κατά την διάδοση. Δια μέσου του διακόπτη εκπομπής / λήψεως (TR </a:t>
            </a:r>
            <a:r>
              <a:rPr lang="el-GR" sz="2000" b="0" i="0" u="none" strike="noStrike" baseline="0" dirty="0" err="1">
                <a:latin typeface="FranklinGothic-Book"/>
              </a:rPr>
              <a:t>cell</a:t>
            </a:r>
            <a:r>
              <a:rPr lang="el-GR" sz="2000" b="0" i="0" u="none" strike="noStrike" baseline="0" dirty="0">
                <a:latin typeface="FranklinGothic-Book"/>
              </a:rPr>
              <a:t>)</a:t>
            </a:r>
            <a:r>
              <a:rPr lang="en-US" sz="2000" b="0" i="0" u="none" strike="noStrike" baseline="0" dirty="0">
                <a:latin typeface="FranklinGothic-Book"/>
              </a:rPr>
              <a:t> </a:t>
            </a:r>
            <a:r>
              <a:rPr lang="el-GR" sz="2000" b="0" i="0" u="none" strike="noStrike" baseline="0" dirty="0">
                <a:latin typeface="FranklinGothic-Book"/>
              </a:rPr>
              <a:t>κατευθύνεται στον </a:t>
            </a:r>
            <a:r>
              <a:rPr lang="el-GR" sz="2000" b="0" i="0" u="none" strike="noStrike" baseline="0" dirty="0" err="1">
                <a:latin typeface="FranklinGothic-Book"/>
              </a:rPr>
              <a:t>μίκτη</a:t>
            </a:r>
            <a:r>
              <a:rPr lang="el-GR" sz="2000" b="0" i="0" u="none" strike="noStrike" baseline="0" dirty="0">
                <a:latin typeface="FranklinGothic-Book"/>
              </a:rPr>
              <a:t>. </a:t>
            </a:r>
          </a:p>
          <a:p>
            <a:pPr algn="just"/>
            <a:endParaRPr lang="el-GR" sz="2000" dirty="0">
              <a:latin typeface="FranklinGothic-Book"/>
            </a:endParaRPr>
          </a:p>
          <a:p>
            <a:pPr algn="just"/>
            <a:r>
              <a:rPr lang="el-GR" sz="2000" b="0" i="0" u="none" strike="noStrike" baseline="0" dirty="0">
                <a:latin typeface="FranklinGothic-Book"/>
              </a:rPr>
              <a:t>Ο </a:t>
            </a:r>
            <a:r>
              <a:rPr lang="el-GR" sz="2000" b="0" i="0" u="none" strike="noStrike" baseline="0" dirty="0" err="1">
                <a:latin typeface="FranklinGothic-Book"/>
              </a:rPr>
              <a:t>μίκτης</a:t>
            </a:r>
            <a:r>
              <a:rPr lang="el-GR" sz="2000" b="0" i="0" u="none" strike="noStrike" baseline="0" dirty="0">
                <a:latin typeface="FranklinGothic-Book"/>
              </a:rPr>
              <a:t> τροφοδοτείται συγχρόνως με σήμα από έναν τοπικό ταλαντωτή (</a:t>
            </a:r>
            <a:r>
              <a:rPr lang="el-GR" sz="2000" b="0" i="0" u="none" strike="noStrike" baseline="0" dirty="0" err="1">
                <a:latin typeface="FranklinGothic-Book"/>
              </a:rPr>
              <a:t>local</a:t>
            </a:r>
            <a:r>
              <a:rPr lang="en-US" sz="2000" b="0" i="0" u="none" strike="noStrike" baseline="0" dirty="0">
                <a:latin typeface="FranklinGothic-Book"/>
              </a:rPr>
              <a:t> </a:t>
            </a:r>
            <a:r>
              <a:rPr lang="el-GR" sz="2000" b="0" i="0" u="none" strike="noStrike" baseline="0" dirty="0" err="1">
                <a:latin typeface="FranklinGothic-Book"/>
              </a:rPr>
              <a:t>oscillator</a:t>
            </a:r>
            <a:r>
              <a:rPr lang="el-GR" sz="2000" b="0" i="0" u="none" strike="noStrike" baseline="0" dirty="0">
                <a:latin typeface="FranklinGothic-Book"/>
              </a:rPr>
              <a:t>), η συχνότητα του οποίου διαφέρει από την συχνότητα του πομπού. Η διαφορά των δύο</a:t>
            </a:r>
            <a:r>
              <a:rPr lang="en-US" sz="2000" b="0" i="0" u="none" strike="noStrike" baseline="0" dirty="0">
                <a:latin typeface="FranklinGothic-Book"/>
              </a:rPr>
              <a:t> </a:t>
            </a:r>
            <a:r>
              <a:rPr lang="el-GR" sz="2000" b="0" i="0" u="none" strike="noStrike" baseline="0" dirty="0">
                <a:latin typeface="FranklinGothic-Book"/>
              </a:rPr>
              <a:t>συχνοτήτων, συνιστά την καλούμενη ενδιάμεση συχνότητα (</a:t>
            </a:r>
            <a:r>
              <a:rPr lang="el-GR" sz="2000" b="0" i="0" u="none" strike="noStrike" baseline="0" dirty="0" err="1">
                <a:latin typeface="FranklinGothic-Book"/>
              </a:rPr>
              <a:t>intermediate</a:t>
            </a:r>
            <a:r>
              <a:rPr lang="el-GR" sz="2000" b="0" i="0" u="none" strike="noStrike" baseline="0" dirty="0">
                <a:latin typeface="FranklinGothic-Book"/>
              </a:rPr>
              <a:t> </a:t>
            </a:r>
            <a:r>
              <a:rPr lang="el-GR" sz="2000" b="0" i="0" u="none" strike="noStrike" baseline="0" dirty="0" err="1">
                <a:latin typeface="FranklinGothic-Book"/>
              </a:rPr>
              <a:t>frequency</a:t>
            </a:r>
            <a:r>
              <a:rPr lang="el-GR" sz="2000" b="0" i="0" u="none" strike="noStrike" baseline="0" dirty="0">
                <a:latin typeface="FranklinGothic-Book"/>
              </a:rPr>
              <a:t> (IF)) του ραντάρ, της</a:t>
            </a:r>
            <a:r>
              <a:rPr lang="en-US" sz="2000" b="0" i="0" u="none" strike="noStrike" baseline="0" dirty="0">
                <a:latin typeface="FranklinGothic-Book"/>
              </a:rPr>
              <a:t> </a:t>
            </a:r>
            <a:r>
              <a:rPr lang="el-GR" sz="2000" b="0" i="0" u="none" strike="noStrike" baseline="0" dirty="0">
                <a:latin typeface="FranklinGothic-Book"/>
              </a:rPr>
              <a:t>τάξεως των </a:t>
            </a:r>
            <a:r>
              <a:rPr lang="el-GR" sz="2000" b="0" i="0" u="none" strike="noStrike" baseline="0" dirty="0" err="1">
                <a:latin typeface="FranklinGothic-Book"/>
              </a:rPr>
              <a:t>MHz</a:t>
            </a:r>
            <a:r>
              <a:rPr lang="en-US" sz="2000" dirty="0">
                <a:latin typeface="FranklinGothic-Book"/>
              </a:rPr>
              <a:t>.</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Η ισχύς του τοπικού ταλαντωτή είναι μόλις μερικά </a:t>
            </a:r>
            <a:r>
              <a:rPr lang="el-GR" sz="2000" b="0" i="0" u="none" strike="noStrike" baseline="0" dirty="0" err="1">
                <a:latin typeface="FranklinGothic-Book"/>
              </a:rPr>
              <a:t>mWatts</a:t>
            </a:r>
            <a:r>
              <a:rPr lang="en-US" sz="2000" b="0" i="0" u="none" strike="noStrike" baseline="0" dirty="0">
                <a:latin typeface="FranklinGothic-Book"/>
              </a:rPr>
              <a:t> </a:t>
            </a:r>
            <a:r>
              <a:rPr lang="el-GR" sz="2000" b="0" i="0" u="none" strike="noStrike" baseline="0" dirty="0">
                <a:latin typeface="FranklinGothic-Book"/>
              </a:rPr>
              <a:t>(10</a:t>
            </a:r>
            <a:r>
              <a:rPr lang="el-GR" sz="2000" b="0" i="0" u="none" strike="noStrike" baseline="30000" dirty="0">
                <a:latin typeface="FranklinGothic-Book"/>
              </a:rPr>
              <a:t>-3</a:t>
            </a:r>
            <a:r>
              <a:rPr lang="el-GR" sz="2000" b="0" i="0" u="none" strike="noStrike" baseline="0" dirty="0">
                <a:latin typeface="FranklinGothic-Book"/>
              </a:rPr>
              <a:t> </a:t>
            </a:r>
            <a:r>
              <a:rPr lang="el-GR" sz="2000" b="0" i="0" u="none" strike="noStrike" baseline="0" dirty="0" err="1">
                <a:latin typeface="FranklinGothic-Book"/>
              </a:rPr>
              <a:t>Watts</a:t>
            </a:r>
            <a:r>
              <a:rPr lang="el-GR" sz="2000" b="0" i="0" u="none" strike="noStrike" baseline="0" dirty="0">
                <a:latin typeface="FranklinGothic-Book"/>
              </a:rPr>
              <a:t>). Στον </a:t>
            </a:r>
            <a:r>
              <a:rPr lang="el-GR" sz="2000" b="0" i="0" u="none" strike="noStrike" baseline="0" dirty="0" err="1">
                <a:latin typeface="FranklinGothic-Book"/>
              </a:rPr>
              <a:t>μίκτη</a:t>
            </a:r>
            <a:r>
              <a:rPr lang="el-GR" sz="2000" b="0" i="0" u="none" strike="noStrike" baseline="0" dirty="0">
                <a:latin typeface="FranklinGothic-Book"/>
              </a:rPr>
              <a:t>, ο παλμός μετασχηματίζεται σε παλμό από ταλαντώσεις στην συχνότητα IF. Οι</a:t>
            </a:r>
            <a:r>
              <a:rPr lang="en-US" sz="2000" b="0" i="0" u="none" strike="noStrike" baseline="0" dirty="0">
                <a:latin typeface="FranklinGothic-Book"/>
              </a:rPr>
              <a:t> </a:t>
            </a:r>
            <a:r>
              <a:rPr lang="el-GR" sz="2000" b="0" i="0" u="none" strike="noStrike" baseline="0" dirty="0">
                <a:latin typeface="FranklinGothic-Book"/>
              </a:rPr>
              <a:t>δέκτες οι οποίοι μετασχηματίζουν την ραδιοσυχνότητα του πομπού σε ενδιάμεση συχνότητα (IF), καλούνται</a:t>
            </a:r>
            <a:r>
              <a:rPr lang="en-US" sz="2000" b="0" i="0" u="none" strike="noStrike" baseline="0" dirty="0">
                <a:latin typeface="FranklinGothic-Book"/>
              </a:rPr>
              <a:t> </a:t>
            </a:r>
            <a:r>
              <a:rPr lang="el-GR" sz="2000" b="0" i="0" u="none" strike="noStrike" baseline="0" dirty="0" err="1">
                <a:latin typeface="FranklinGothic-Book"/>
              </a:rPr>
              <a:t>υπερετερόδυνοι</a:t>
            </a:r>
            <a:r>
              <a:rPr lang="el-GR" sz="2000" b="0" i="0" u="none" strike="noStrike" baseline="0" dirty="0">
                <a:latin typeface="FranklinGothic-Book"/>
              </a:rPr>
              <a:t> δέκτες. Η συχνότητα IF είναι αρκετά χαμηλή ώστε να είναι δυνατή η ενίσχυση και</a:t>
            </a:r>
            <a:r>
              <a:rPr lang="en-US" sz="2000" b="0" i="0" u="none" strike="noStrike" baseline="0" dirty="0">
                <a:latin typeface="FranklinGothic-Book"/>
              </a:rPr>
              <a:t> </a:t>
            </a:r>
            <a:r>
              <a:rPr lang="el-GR" sz="2000" b="0" i="0" u="none" strike="noStrike" baseline="0" dirty="0">
                <a:latin typeface="FranklinGothic-Book"/>
              </a:rPr>
              <a:t>περαιτέρω επεξεργασία με συμβατικές μεθόδους, μη δυνάμενες να εφαρμοστούν στις πολύ υψηλές</a:t>
            </a:r>
            <a:r>
              <a:rPr lang="en-US" sz="2000" b="0" i="0" u="none" strike="noStrike" baseline="0" dirty="0">
                <a:latin typeface="FranklinGothic-Book"/>
              </a:rPr>
              <a:t> </a:t>
            </a:r>
            <a:r>
              <a:rPr lang="el-GR" sz="2000" b="0" i="0" u="none" strike="noStrike" baseline="0" dirty="0">
                <a:latin typeface="FranklinGothic-Book"/>
              </a:rPr>
              <a:t>συχνότητες (ραδιοσυχνότητες).</a:t>
            </a:r>
            <a:endParaRPr lang="en-US" sz="2000" b="1" dirty="0"/>
          </a:p>
        </p:txBody>
      </p:sp>
    </p:spTree>
    <p:extLst>
      <p:ext uri="{BB962C8B-B14F-4D97-AF65-F5344CB8AC3E}">
        <p14:creationId xmlns:p14="http://schemas.microsoft.com/office/powerpoint/2010/main" val="3147607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4" end="4"/>
                                            </p:txEl>
                                          </p:spTgt>
                                        </p:tgtEl>
                                        <p:attrNameLst>
                                          <p:attrName>style.visibility</p:attrName>
                                        </p:attrNameLst>
                                      </p:cBhvr>
                                      <p:to>
                                        <p:strVal val="visible"/>
                                      </p:to>
                                    </p:set>
                                    <p:animEffect transition="in" filter="fade">
                                      <p:cBhvr>
                                        <p:cTn id="14" dur="1000"/>
                                        <p:tgtEl>
                                          <p:spTgt spid="11">
                                            <p:txEl>
                                              <p:pRg st="4" end="4"/>
                                            </p:txEl>
                                          </p:spTgt>
                                        </p:tgtEl>
                                      </p:cBhvr>
                                    </p:animEffect>
                                    <p:anim calcmode="lin" valueType="num">
                                      <p:cBhvr>
                                        <p:cTn id="15"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18</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3785652"/>
          </a:xfrm>
          <a:prstGeom prst="rect">
            <a:avLst/>
          </a:prstGeom>
          <a:noFill/>
        </p:spPr>
        <p:txBody>
          <a:bodyPr wrap="square">
            <a:spAutoFit/>
          </a:bodyPr>
          <a:lstStyle/>
          <a:p>
            <a:pPr algn="just"/>
            <a:r>
              <a:rPr lang="el-GR" sz="2000" b="1" dirty="0">
                <a:latin typeface="FranklinGothic-Book"/>
              </a:rPr>
              <a:t>ΕΝΔΕΙΚΤΗΣ</a:t>
            </a:r>
            <a:r>
              <a:rPr lang="en-US" sz="2000" b="1" dirty="0">
                <a:latin typeface="FranklinGothic-Book"/>
              </a:rPr>
              <a:t>:</a:t>
            </a:r>
            <a:r>
              <a:rPr lang="en-US" sz="2000" dirty="0">
                <a:latin typeface="FranklinGothic-Book"/>
              </a:rPr>
              <a:t> </a:t>
            </a:r>
            <a:r>
              <a:rPr lang="el-GR" sz="2000" b="0" i="0" u="none" strike="noStrike" baseline="0" dirty="0">
                <a:latin typeface="FranklinGothic-Book"/>
              </a:rPr>
              <a:t>Ο </a:t>
            </a:r>
            <a:r>
              <a:rPr lang="el-GR" sz="2000" b="0" i="0" u="none" strike="noStrike" baseline="0" dirty="0" err="1">
                <a:latin typeface="FranklinGothic-Book"/>
              </a:rPr>
              <a:t>ενδείκτης</a:t>
            </a:r>
            <a:r>
              <a:rPr lang="en-US" sz="2000" b="0" i="0" u="none" strike="noStrike" baseline="0" dirty="0">
                <a:latin typeface="FranklinGothic-Book"/>
              </a:rPr>
              <a:t> </a:t>
            </a:r>
            <a:r>
              <a:rPr lang="el-GR" sz="2000" dirty="0">
                <a:latin typeface="FranklinGothic-Book"/>
              </a:rPr>
              <a:t>ναυτιλιακού </a:t>
            </a:r>
            <a:r>
              <a:rPr lang="en-US" sz="2000" dirty="0">
                <a:latin typeface="FranklinGothic-Book"/>
              </a:rPr>
              <a:t>RADAR</a:t>
            </a:r>
            <a:r>
              <a:rPr lang="el-GR" sz="2000" b="0" i="0" u="none" strike="noStrike" baseline="0" dirty="0">
                <a:latin typeface="FranklinGothic-Book"/>
              </a:rPr>
              <a:t> εγκαθίσταται στην γέφυρα του πλοίου, διότι είναι προς όφελος του </a:t>
            </a:r>
            <a:r>
              <a:rPr lang="el-GR" sz="2000" b="0" i="0" u="none" strike="noStrike" baseline="0" dirty="0" err="1">
                <a:latin typeface="FranklinGothic-Book"/>
              </a:rPr>
              <a:t>ναυτιλόμενου</a:t>
            </a:r>
            <a:r>
              <a:rPr lang="el-GR" sz="2000" b="0" i="0" u="none" strike="noStrike" baseline="0" dirty="0">
                <a:latin typeface="FranklinGothic-Book"/>
              </a:rPr>
              <a:t> να είναι σε</a:t>
            </a:r>
            <a:r>
              <a:rPr lang="en-US" sz="2000" b="0" i="0" u="none" strike="noStrike" baseline="0" dirty="0">
                <a:latin typeface="FranklinGothic-Book"/>
              </a:rPr>
              <a:t> </a:t>
            </a:r>
            <a:r>
              <a:rPr lang="el-GR" sz="2000" b="0" i="0" u="none" strike="noStrike" baseline="0" dirty="0">
                <a:latin typeface="FranklinGothic-Book"/>
              </a:rPr>
              <a:t>θέση να συγκρίνει και να συσχετίζει την εικόνα ραντάρ, με εκείνη της οπτικής επιτηρήσεως. Η κύρια</a:t>
            </a:r>
            <a:r>
              <a:rPr lang="en-US" sz="2000" b="0" i="0" u="none" strike="noStrike" baseline="0" dirty="0">
                <a:latin typeface="FranklinGothic-Book"/>
              </a:rPr>
              <a:t> </a:t>
            </a:r>
            <a:r>
              <a:rPr lang="el-GR" sz="2000" b="0" i="0" u="none" strike="noStrike" baseline="0" dirty="0">
                <a:latin typeface="FranklinGothic-Book"/>
              </a:rPr>
              <a:t>αποστολή του </a:t>
            </a:r>
            <a:r>
              <a:rPr lang="el-GR" sz="2000" b="0" i="0" u="none" strike="noStrike" baseline="0" dirty="0" err="1">
                <a:latin typeface="FranklinGothic-Book"/>
              </a:rPr>
              <a:t>ενδείκτη</a:t>
            </a:r>
            <a:r>
              <a:rPr lang="el-GR" sz="2000" b="0" i="0" u="none" strike="noStrike" baseline="0" dirty="0">
                <a:latin typeface="FranklinGothic-Book"/>
              </a:rPr>
              <a:t> είναι να εμφανίζει τα εντοπιζόμενα αντικείμενα (στόχους).</a:t>
            </a:r>
            <a:endParaRPr lang="en-US" sz="2000" b="0" i="0" u="none" strike="noStrike" baseline="0" dirty="0">
              <a:latin typeface="FranklinGothic-Book"/>
            </a:endParaRPr>
          </a:p>
          <a:p>
            <a:pPr algn="just"/>
            <a:endParaRPr lang="en-US" sz="2000" dirty="0">
              <a:latin typeface="FranklinGothic-Book"/>
            </a:endParaRPr>
          </a:p>
          <a:p>
            <a:pPr algn="just"/>
            <a:r>
              <a:rPr lang="el-GR" sz="2000" b="1" i="0" u="none" strike="noStrike" baseline="0" dirty="0">
                <a:latin typeface="FranklinGothic-Book"/>
              </a:rPr>
              <a:t>Ο </a:t>
            </a:r>
            <a:r>
              <a:rPr lang="el-GR" sz="2000" b="1" i="0" u="none" strike="noStrike" baseline="0" dirty="0" err="1">
                <a:latin typeface="FranklinGothic-Book"/>
              </a:rPr>
              <a:t>ενδείκτης</a:t>
            </a:r>
            <a:r>
              <a:rPr lang="el-GR" sz="2000" b="1" i="0" u="none" strike="noStrike" baseline="0" dirty="0">
                <a:latin typeface="FranklinGothic-Book"/>
              </a:rPr>
              <a:t> τύπου ‘Α’ </a:t>
            </a:r>
            <a:r>
              <a:rPr lang="el-GR" sz="2000" b="0" i="0" u="none" strike="noStrike" baseline="0" dirty="0">
                <a:latin typeface="FranklinGothic-Book"/>
              </a:rPr>
              <a:t>(A-</a:t>
            </a:r>
            <a:r>
              <a:rPr lang="el-GR" sz="2000" b="0" i="0" u="none" strike="noStrike" baseline="0" dirty="0" err="1">
                <a:latin typeface="FranklinGothic-Book"/>
              </a:rPr>
              <a:t>scope</a:t>
            </a:r>
            <a:r>
              <a:rPr lang="el-GR" sz="2000" b="0" i="0" u="none" strike="noStrike" baseline="0" dirty="0">
                <a:latin typeface="FranklinGothic-Book"/>
              </a:rPr>
              <a:t> - A από την λέξη </a:t>
            </a:r>
            <a:r>
              <a:rPr lang="el-GR" sz="2000" b="0" i="0" u="none" strike="noStrike" baseline="0" dirty="0" err="1">
                <a:latin typeface="FranklinGothic-Book"/>
              </a:rPr>
              <a:t>amplitude</a:t>
            </a:r>
            <a:r>
              <a:rPr lang="el-GR" sz="2000" b="0" i="0" u="none" strike="noStrike" baseline="0" dirty="0">
                <a:latin typeface="FranklinGothic-Book"/>
              </a:rPr>
              <a:t>) δεν είναι παρά ένας απλός καθοδικός</a:t>
            </a:r>
            <a:r>
              <a:rPr lang="en-US" sz="2000" b="0" i="0" u="none" strike="noStrike" baseline="0" dirty="0">
                <a:latin typeface="FranklinGothic-Book"/>
              </a:rPr>
              <a:t> </a:t>
            </a:r>
            <a:r>
              <a:rPr lang="el-GR" sz="2000" b="0" i="0" u="none" strike="noStrike" baseline="0" dirty="0">
                <a:latin typeface="FranklinGothic-Book"/>
              </a:rPr>
              <a:t>παλμογράφος</a:t>
            </a:r>
            <a:r>
              <a:rPr lang="en-US" sz="2000" b="0" i="0" u="none" strike="noStrike" baseline="0" dirty="0">
                <a:latin typeface="FranklinGothic-Book"/>
              </a:rPr>
              <a:t>. </a:t>
            </a:r>
            <a:r>
              <a:rPr lang="el-GR" sz="2000" b="0" i="0" u="none" strike="noStrike" baseline="0" dirty="0">
                <a:latin typeface="FranklinGothic-Book"/>
              </a:rPr>
              <a:t>Ο ανωτέρω καθοδικός παλμογράφος με τις οριζόντιες και κατακόρυφες ηλεκτροστατικές πλάκες εκτροπής</a:t>
            </a:r>
            <a:r>
              <a:rPr lang="en-US" sz="2000" b="0" i="0" u="none" strike="noStrike" baseline="0" dirty="0">
                <a:latin typeface="FranklinGothic-Book"/>
              </a:rPr>
              <a:t> </a:t>
            </a:r>
            <a:r>
              <a:rPr lang="el-GR" sz="2000" b="0" i="0" u="none" strike="noStrike" baseline="0" dirty="0">
                <a:latin typeface="FranklinGothic-Book"/>
              </a:rPr>
              <a:t>μετρά μόνο απόσταση και εμφανίζει τους ευρισκόμενους στόχους στην διόπτευση στην οποία είναι</a:t>
            </a:r>
            <a:r>
              <a:rPr lang="en-US" sz="2000" b="0" i="0" u="none" strike="noStrike" baseline="0" dirty="0">
                <a:latin typeface="FranklinGothic-Book"/>
              </a:rPr>
              <a:t> </a:t>
            </a:r>
            <a:r>
              <a:rPr lang="el-GR" sz="2000" b="0" i="0" u="none" strike="noStrike" baseline="0" dirty="0">
                <a:latin typeface="FranklinGothic-Book"/>
              </a:rPr>
              <a:t>εστραμμένη η κεραία. Σήμερα χρησιμοποιείται ευρύτατα στα ραντάρ πυροβολικού</a:t>
            </a:r>
            <a:r>
              <a:rPr lang="en-US" sz="2000" b="0" i="0" u="none" strike="noStrike" baseline="0" dirty="0">
                <a:latin typeface="FranklinGothic-Book"/>
              </a:rPr>
              <a:t> </a:t>
            </a:r>
            <a:r>
              <a:rPr lang="el-GR" sz="2000" b="0" i="0" u="none" strike="noStrike" baseline="0" dirty="0">
                <a:latin typeface="FranklinGothic-Book"/>
              </a:rPr>
              <a:t>πολεμικών πλοίων και αεροσκαφών.</a:t>
            </a:r>
            <a:endParaRPr lang="en-US" sz="2000" b="1" dirty="0"/>
          </a:p>
        </p:txBody>
      </p:sp>
    </p:spTree>
    <p:extLst>
      <p:ext uri="{BB962C8B-B14F-4D97-AF65-F5344CB8AC3E}">
        <p14:creationId xmlns:p14="http://schemas.microsoft.com/office/powerpoint/2010/main" val="195620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19</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182231"/>
            <a:ext cx="8432546" cy="1938992"/>
          </a:xfrm>
          <a:prstGeom prst="rect">
            <a:avLst/>
          </a:prstGeom>
          <a:noFill/>
        </p:spPr>
        <p:txBody>
          <a:bodyPr wrap="square">
            <a:spAutoFit/>
          </a:bodyPr>
          <a:lstStyle/>
          <a:p>
            <a:pPr algn="just"/>
            <a:r>
              <a:rPr lang="en-US" sz="2000" b="1" i="0" u="none" strike="noStrike" baseline="0" dirty="0">
                <a:latin typeface="FranklinGothic-Book"/>
              </a:rPr>
              <a:t>O </a:t>
            </a:r>
            <a:r>
              <a:rPr lang="el-GR" sz="2000" b="1" i="0" u="none" strike="noStrike" baseline="0" dirty="0" err="1">
                <a:latin typeface="FranklinGothic-Book"/>
              </a:rPr>
              <a:t>ενδείκτης</a:t>
            </a:r>
            <a:r>
              <a:rPr lang="el-GR" sz="2000" b="1" i="0" u="none" strike="noStrike" baseline="0" dirty="0">
                <a:latin typeface="FranklinGothic-Book"/>
              </a:rPr>
              <a:t> τύπου ΡΡΙ </a:t>
            </a:r>
            <a:r>
              <a:rPr lang="el-GR" sz="2000" b="0" i="0" u="none" strike="noStrike" baseline="0" dirty="0">
                <a:latin typeface="FranklinGothic-Book"/>
              </a:rPr>
              <a:t>(</a:t>
            </a:r>
            <a:r>
              <a:rPr lang="en-US" sz="2000" dirty="0">
                <a:latin typeface="FranklinGothic-Book"/>
              </a:rPr>
              <a:t>P</a:t>
            </a:r>
            <a:r>
              <a:rPr lang="el-GR" sz="2000" b="0" i="0" u="none" strike="noStrike" baseline="0" dirty="0" err="1">
                <a:latin typeface="FranklinGothic-Book"/>
              </a:rPr>
              <a:t>lan</a:t>
            </a:r>
            <a:r>
              <a:rPr lang="el-GR" sz="2000" b="0" i="0" u="none" strike="noStrike" baseline="0" dirty="0">
                <a:latin typeface="FranklinGothic-Book"/>
              </a:rPr>
              <a:t> </a:t>
            </a:r>
            <a:r>
              <a:rPr lang="en-US" sz="2000" dirty="0">
                <a:latin typeface="FranklinGothic-Book"/>
              </a:rPr>
              <a:t>P</a:t>
            </a:r>
            <a:r>
              <a:rPr lang="el-GR" sz="2000" b="0" i="0" u="none" strike="noStrike" baseline="0" dirty="0" err="1">
                <a:latin typeface="FranklinGothic-Book"/>
              </a:rPr>
              <a:t>osition</a:t>
            </a:r>
            <a:r>
              <a:rPr lang="el-GR" sz="2000" b="0" i="0" u="none" strike="noStrike" baseline="0" dirty="0">
                <a:latin typeface="FranklinGothic-Book"/>
              </a:rPr>
              <a:t> </a:t>
            </a:r>
            <a:r>
              <a:rPr lang="en-US" sz="2000" dirty="0">
                <a:latin typeface="FranklinGothic-Book"/>
              </a:rPr>
              <a:t>I</a:t>
            </a:r>
            <a:r>
              <a:rPr lang="el-GR" sz="2000" b="0" i="0" u="none" strike="noStrike" baseline="0" dirty="0" err="1">
                <a:latin typeface="FranklinGothic-Book"/>
              </a:rPr>
              <a:t>ndicator</a:t>
            </a:r>
            <a:r>
              <a:rPr lang="el-GR" sz="2000" b="0" i="0" u="none" strike="noStrike" baseline="0" dirty="0">
                <a:latin typeface="FranklinGothic-Book"/>
              </a:rPr>
              <a:t>) χρησιμοποιείται σε όλα τα ραντάρ έρευνας (και τα</a:t>
            </a:r>
            <a:r>
              <a:rPr lang="en-US" sz="2000" b="0" i="0" u="none" strike="noStrike" baseline="0" dirty="0">
                <a:latin typeface="FranklinGothic-Book"/>
              </a:rPr>
              <a:t> </a:t>
            </a:r>
            <a:r>
              <a:rPr lang="el-GR" sz="2000" b="0" i="0" u="none" strike="noStrike" baseline="0" dirty="0">
                <a:latin typeface="FranklinGothic-Book"/>
              </a:rPr>
              <a:t>ναυτιλιακά). Εμφανίζει ένα πλάνο της ερευνώμενης από το ραντάρ περιοχής, δημιουργώντας φωτεινά στίγματα, των οποίων η γωνιακή θέση ως προς την γραμμή της</a:t>
            </a:r>
            <a:r>
              <a:rPr lang="en-US" sz="2000" b="0" i="0" u="none" strike="noStrike" baseline="0" dirty="0">
                <a:latin typeface="FranklinGothic-Book"/>
              </a:rPr>
              <a:t> </a:t>
            </a:r>
            <a:r>
              <a:rPr lang="el-GR" sz="2000" b="0" i="0" u="none" strike="noStrike" baseline="0" dirty="0">
                <a:latin typeface="FranklinGothic-Book"/>
              </a:rPr>
              <a:t>πλώρης και η απόσταση από το κέντρο της σαρώσεως αντιπροσωπεύουν την διόπτευση και απόσταση των</a:t>
            </a:r>
            <a:r>
              <a:rPr lang="en-US" sz="2000" b="0" i="0" u="none" strike="noStrike" baseline="0" dirty="0">
                <a:latin typeface="FranklinGothic-Book"/>
              </a:rPr>
              <a:t> </a:t>
            </a:r>
            <a:r>
              <a:rPr lang="el-GR" sz="2000" b="0" i="0" u="none" strike="noStrike" baseline="0" dirty="0">
                <a:latin typeface="FranklinGothic-Book"/>
              </a:rPr>
              <a:t>αντικειμένων</a:t>
            </a:r>
            <a:r>
              <a:rPr lang="en-US" sz="2000" dirty="0">
                <a:latin typeface="FranklinGothic-Book"/>
              </a:rPr>
              <a:t> </a:t>
            </a:r>
            <a:r>
              <a:rPr lang="el-GR" sz="2000" dirty="0">
                <a:latin typeface="FranklinGothic-Book"/>
              </a:rPr>
              <a:t>ενδιαφέροντος</a:t>
            </a:r>
            <a:r>
              <a:rPr lang="el-GR" sz="2000" b="0" i="0" u="none" strike="noStrike" baseline="0" dirty="0">
                <a:latin typeface="FranklinGothic-Book"/>
              </a:rPr>
              <a:t>.</a:t>
            </a:r>
            <a:endParaRPr lang="en-US" sz="2000" b="1" dirty="0"/>
          </a:p>
        </p:txBody>
      </p:sp>
      <p:pic>
        <p:nvPicPr>
          <p:cNvPr id="5" name="Picture 2" descr="Σχετική εικόνα">
            <a:extLst>
              <a:ext uri="{FF2B5EF4-FFF2-40B4-BE49-F238E27FC236}">
                <a16:creationId xmlns:a16="http://schemas.microsoft.com/office/drawing/2014/main" id="{79E6798C-C58B-4B4F-89A3-393E19B9CFC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960745" y="3148262"/>
            <a:ext cx="3222510" cy="352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51032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2</a:t>
            </a:fld>
            <a:endParaRPr lang="en-US" spc="-60" dirty="0">
              <a:solidFill>
                <a:srgbClr val="000000"/>
              </a:solidFill>
            </a:endParaRPr>
          </a:p>
        </p:txBody>
      </p:sp>
      <p:sp>
        <p:nvSpPr>
          <p:cNvPr id="3" name="Title 2">
            <a:extLst>
              <a:ext uri="{FF2B5EF4-FFF2-40B4-BE49-F238E27FC236}">
                <a16:creationId xmlns:a16="http://schemas.microsoft.com/office/drawing/2014/main" id="{2943DF38-A760-4C23-B264-FDCD736322E5}"/>
              </a:ext>
            </a:extLst>
          </p:cNvPr>
          <p:cNvSpPr>
            <a:spLocks noGrp="1"/>
          </p:cNvSpPr>
          <p:nvPr>
            <p:ph type="title"/>
          </p:nvPr>
        </p:nvSpPr>
        <p:spPr>
          <a:xfrm>
            <a:off x="342900" y="304800"/>
            <a:ext cx="8458200" cy="1169551"/>
          </a:xfrm>
        </p:spPr>
        <p:txBody>
          <a:bodyPr/>
          <a:lstStyle/>
          <a:p>
            <a:pPr algn="ctr"/>
            <a:r>
              <a:rPr lang="el-GR" dirty="0"/>
              <a:t>Βασική Αρχή Λειτουργίας </a:t>
            </a:r>
            <a:r>
              <a:rPr lang="en-US" dirty="0"/>
              <a:t>RADAR</a:t>
            </a:r>
            <a:br>
              <a:rPr lang="el-GR" dirty="0"/>
            </a:br>
            <a:endParaRPr lang="en-US" sz="3200" dirty="0"/>
          </a:p>
        </p:txBody>
      </p:sp>
      <p:sp>
        <p:nvSpPr>
          <p:cNvPr id="9" name="TextBox 8">
            <a:extLst>
              <a:ext uri="{FF2B5EF4-FFF2-40B4-BE49-F238E27FC236}">
                <a16:creationId xmlns:a16="http://schemas.microsoft.com/office/drawing/2014/main" id="{88FC2CDA-F60B-4843-A568-209F55D51756}"/>
              </a:ext>
            </a:extLst>
          </p:cNvPr>
          <p:cNvSpPr txBox="1"/>
          <p:nvPr/>
        </p:nvSpPr>
        <p:spPr>
          <a:xfrm>
            <a:off x="1333499" y="1354959"/>
            <a:ext cx="6477000" cy="584775"/>
          </a:xfrm>
          <a:prstGeom prst="rect">
            <a:avLst/>
          </a:prstGeom>
          <a:noFill/>
        </p:spPr>
        <p:txBody>
          <a:bodyPr wrap="square">
            <a:spAutoFit/>
          </a:bodyPr>
          <a:lstStyle/>
          <a:p>
            <a:r>
              <a:rPr kumimoji="0" lang="en-US" sz="3200" b="1" i="1" u="sng" strike="noStrike" kern="0" cap="none" spc="0" normalizeH="0" baseline="0" noProof="0" dirty="0">
                <a:ln>
                  <a:noFill/>
                </a:ln>
                <a:solidFill>
                  <a:prstClr val="black"/>
                </a:solidFill>
                <a:effectLst/>
                <a:uLnTx/>
                <a:uFillTx/>
                <a:latin typeface="Arial"/>
                <a:ea typeface="+mj-ea"/>
                <a:cs typeface="Arial"/>
              </a:rPr>
              <a:t>R</a:t>
            </a:r>
            <a:r>
              <a:rPr lang="el-GR" sz="3200" b="1" u="sng" kern="0" dirty="0">
                <a:solidFill>
                  <a:prstClr val="black"/>
                </a:solidFill>
                <a:latin typeface="Arial"/>
                <a:ea typeface="+mj-ea"/>
                <a:cs typeface="Arial"/>
              </a:rPr>
              <a:t>Α</a:t>
            </a:r>
            <a:r>
              <a:rPr kumimoji="0" lang="en-US" sz="3200" b="1" i="0" u="none" strike="noStrike" kern="0" cap="none" spc="0" normalizeH="0" baseline="0" noProof="0" dirty="0" err="1">
                <a:ln>
                  <a:noFill/>
                </a:ln>
                <a:solidFill>
                  <a:prstClr val="black"/>
                </a:solidFill>
                <a:effectLst/>
                <a:uLnTx/>
                <a:uFillTx/>
                <a:latin typeface="Arial"/>
                <a:ea typeface="+mj-ea"/>
                <a:cs typeface="Arial"/>
              </a:rPr>
              <a:t>dio</a:t>
            </a:r>
            <a:r>
              <a:rPr kumimoji="0" lang="en-US" sz="3200" b="1" i="0" u="none" strike="noStrike" kern="0" cap="none" spc="0" normalizeH="0" baseline="0" noProof="0" dirty="0">
                <a:ln>
                  <a:noFill/>
                </a:ln>
                <a:solidFill>
                  <a:prstClr val="black"/>
                </a:solidFill>
                <a:effectLst/>
                <a:uLnTx/>
                <a:uFillTx/>
                <a:latin typeface="Arial"/>
                <a:ea typeface="+mj-ea"/>
                <a:cs typeface="Arial"/>
              </a:rPr>
              <a:t> </a:t>
            </a:r>
            <a:r>
              <a:rPr kumimoji="0" lang="en-US" sz="3200" b="1" i="0" u="sng" strike="noStrike" kern="0" cap="none" spc="0" normalizeH="0" baseline="0" noProof="0" dirty="0">
                <a:ln>
                  <a:noFill/>
                </a:ln>
                <a:solidFill>
                  <a:prstClr val="black"/>
                </a:solidFill>
                <a:effectLst/>
                <a:uLnTx/>
                <a:uFillTx/>
                <a:latin typeface="Arial"/>
                <a:ea typeface="+mj-ea"/>
                <a:cs typeface="Arial"/>
              </a:rPr>
              <a:t>D</a:t>
            </a:r>
            <a:r>
              <a:rPr kumimoji="0" lang="en-US" sz="3200" b="1" i="0" u="none" strike="noStrike" kern="0" cap="none" spc="0" normalizeH="0" baseline="0" noProof="0" dirty="0">
                <a:ln>
                  <a:noFill/>
                </a:ln>
                <a:solidFill>
                  <a:prstClr val="black"/>
                </a:solidFill>
                <a:effectLst/>
                <a:uLnTx/>
                <a:uFillTx/>
                <a:latin typeface="Arial"/>
                <a:ea typeface="+mj-ea"/>
                <a:cs typeface="Arial"/>
              </a:rPr>
              <a:t>etection </a:t>
            </a:r>
            <a:r>
              <a:rPr kumimoji="0" lang="el-GR" sz="3200" b="1" i="0" u="sng" strike="noStrike" kern="0" cap="none" spc="0" normalizeH="0" baseline="0" noProof="0" dirty="0">
                <a:ln>
                  <a:noFill/>
                </a:ln>
                <a:solidFill>
                  <a:prstClr val="black"/>
                </a:solidFill>
                <a:effectLst/>
                <a:uLnTx/>
                <a:uFillTx/>
                <a:latin typeface="Arial"/>
                <a:ea typeface="+mj-ea"/>
                <a:cs typeface="Arial"/>
              </a:rPr>
              <a:t>Α</a:t>
            </a:r>
            <a:r>
              <a:rPr kumimoji="0" lang="en-US" sz="3200" b="1" i="0" u="none" strike="noStrike" kern="0" cap="none" spc="0" normalizeH="0" baseline="0" noProof="0" dirty="0" err="1">
                <a:ln>
                  <a:noFill/>
                </a:ln>
                <a:solidFill>
                  <a:prstClr val="black"/>
                </a:solidFill>
                <a:effectLst/>
                <a:uLnTx/>
                <a:uFillTx/>
                <a:latin typeface="Arial"/>
                <a:ea typeface="+mj-ea"/>
                <a:cs typeface="Arial"/>
              </a:rPr>
              <a:t>nd</a:t>
            </a:r>
            <a:r>
              <a:rPr kumimoji="0" lang="en-US" sz="3200" b="1" i="0" u="none" strike="noStrike" kern="0" cap="none" spc="0" normalizeH="0" baseline="0" noProof="0" dirty="0">
                <a:ln>
                  <a:noFill/>
                </a:ln>
                <a:solidFill>
                  <a:prstClr val="black"/>
                </a:solidFill>
                <a:effectLst/>
                <a:uLnTx/>
                <a:uFillTx/>
                <a:latin typeface="Arial"/>
                <a:ea typeface="+mj-ea"/>
                <a:cs typeface="Arial"/>
              </a:rPr>
              <a:t> </a:t>
            </a:r>
            <a:r>
              <a:rPr kumimoji="0" lang="en-US" sz="3200" b="1" i="0" u="sng" strike="noStrike" kern="0" cap="none" spc="0" normalizeH="0" baseline="0" noProof="0" dirty="0">
                <a:ln>
                  <a:noFill/>
                </a:ln>
                <a:solidFill>
                  <a:prstClr val="black"/>
                </a:solidFill>
                <a:effectLst/>
                <a:uLnTx/>
                <a:uFillTx/>
                <a:latin typeface="Arial"/>
                <a:ea typeface="+mj-ea"/>
                <a:cs typeface="Arial"/>
              </a:rPr>
              <a:t>R</a:t>
            </a:r>
            <a:r>
              <a:rPr kumimoji="0" lang="en-US" sz="3200" b="1" i="0" u="none" strike="noStrike" kern="0" cap="none" spc="0" normalizeH="0" baseline="0" noProof="0" dirty="0">
                <a:ln>
                  <a:noFill/>
                </a:ln>
                <a:solidFill>
                  <a:prstClr val="black"/>
                </a:solidFill>
                <a:effectLst/>
                <a:uLnTx/>
                <a:uFillTx/>
                <a:latin typeface="Arial"/>
                <a:ea typeface="+mj-ea"/>
                <a:cs typeface="Arial"/>
              </a:rPr>
              <a:t>anging</a:t>
            </a:r>
            <a:endParaRPr lang="en-US" b="1" dirty="0"/>
          </a:p>
        </p:txBody>
      </p:sp>
      <p:pic>
        <p:nvPicPr>
          <p:cNvPr id="10" name="Picture 9">
            <a:extLst>
              <a:ext uri="{FF2B5EF4-FFF2-40B4-BE49-F238E27FC236}">
                <a16:creationId xmlns:a16="http://schemas.microsoft.com/office/drawing/2014/main" id="{DD76CE27-2DA3-4E9B-919D-8BB3D574334D}"/>
              </a:ext>
            </a:extLst>
          </p:cNvPr>
          <p:cNvPicPr>
            <a:picLocks noChangeAspect="1"/>
          </p:cNvPicPr>
          <p:nvPr/>
        </p:nvPicPr>
        <p:blipFill>
          <a:blip r:embed="rId2"/>
          <a:stretch>
            <a:fillRect/>
          </a:stretch>
        </p:blipFill>
        <p:spPr>
          <a:xfrm>
            <a:off x="742107" y="2654467"/>
            <a:ext cx="7659785" cy="2819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847238" y="152400"/>
            <a:ext cx="5449523" cy="1231106"/>
          </a:xfrm>
        </p:spPr>
        <p:txBody>
          <a:bodyPr/>
          <a:lstStyle/>
          <a:p>
            <a:r>
              <a:rPr lang="el-GR" sz="4000" dirty="0"/>
              <a:t>Τέλος Μαθήματος 1 - </a:t>
            </a:r>
            <a:r>
              <a:rPr lang="el-GR" sz="4000" dirty="0">
                <a:solidFill>
                  <a:schemeClr val="tx1"/>
                </a:solidFill>
              </a:rPr>
              <a:t>Εισαγωγή στα </a:t>
            </a:r>
            <a:r>
              <a:rPr lang="en-US" sz="4000" dirty="0">
                <a:solidFill>
                  <a:schemeClr val="tx1"/>
                </a:solidFill>
              </a:rPr>
              <a:t>RADAR</a:t>
            </a:r>
            <a:endParaRPr lang="en-US" sz="4000" dirty="0"/>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20</a:t>
            </a:fld>
            <a:endParaRPr lang="en-US" spc="-60" dirty="0">
              <a:solidFill>
                <a:srgbClr val="000000"/>
              </a:solidFill>
            </a:endParaRPr>
          </a:p>
        </p:txBody>
      </p:sp>
      <p:pic>
        <p:nvPicPr>
          <p:cNvPr id="6" name="Picture 5" descr="A close up of a logo&#10;&#10;Description automatically generated">
            <a:extLst>
              <a:ext uri="{FF2B5EF4-FFF2-40B4-BE49-F238E27FC236}">
                <a16:creationId xmlns:a16="http://schemas.microsoft.com/office/drawing/2014/main" id="{D552FEAA-A372-48BF-9169-F22639138F8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66999" y="1981200"/>
            <a:ext cx="3810000" cy="3810000"/>
          </a:xfrm>
          <a:prstGeom prst="rect">
            <a:avLst/>
          </a:prstGeom>
        </p:spPr>
      </p:pic>
    </p:spTree>
    <p:extLst>
      <p:ext uri="{BB962C8B-B14F-4D97-AF65-F5344CB8AC3E}">
        <p14:creationId xmlns:p14="http://schemas.microsoft.com/office/powerpoint/2010/main" val="311185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2357437" y="230942"/>
            <a:ext cx="4549775" cy="677108"/>
          </a:xfrm>
        </p:spPr>
        <p:txBody>
          <a:bodyPr/>
          <a:lstStyle/>
          <a:p>
            <a:r>
              <a:rPr lang="el-GR" altLang="en-US" dirty="0">
                <a:solidFill>
                  <a:schemeClr val="bg1"/>
                </a:solidFill>
              </a:rPr>
              <a:t>Σύστημα </a:t>
            </a:r>
            <a:r>
              <a:rPr lang="en-US" altLang="en-US" dirty="0">
                <a:solidFill>
                  <a:schemeClr val="bg1"/>
                </a:solidFill>
              </a:rPr>
              <a:t>RADAR</a:t>
            </a:r>
          </a:p>
        </p:txBody>
      </p:sp>
      <p:pic>
        <p:nvPicPr>
          <p:cNvPr id="4099" name="Content Placeholder 4">
            <a:extLst>
              <a:ext uri="{FF2B5EF4-FFF2-40B4-BE49-F238E27FC236}">
                <a16:creationId xmlns:a16="http://schemas.microsoft.com/office/drawing/2014/main" id="{3CB9B666-4A85-459B-A670-AD138F98A59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31913" y="1852613"/>
            <a:ext cx="6600825" cy="409733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4</a:t>
            </a:fld>
            <a:endParaRPr lang="en-US" spc="-60" dirty="0">
              <a:solidFill>
                <a:srgbClr val="000000"/>
              </a:solidFill>
            </a:endParaRPr>
          </a:p>
        </p:txBody>
      </p:sp>
      <p:pic>
        <p:nvPicPr>
          <p:cNvPr id="10" name="Picture 9">
            <a:extLst>
              <a:ext uri="{FF2B5EF4-FFF2-40B4-BE49-F238E27FC236}">
                <a16:creationId xmlns:a16="http://schemas.microsoft.com/office/drawing/2014/main" id="{DD76CE27-2DA3-4E9B-919D-8BB3D574334D}"/>
              </a:ext>
            </a:extLst>
          </p:cNvPr>
          <p:cNvPicPr>
            <a:picLocks noChangeAspect="1"/>
          </p:cNvPicPr>
          <p:nvPr/>
        </p:nvPicPr>
        <p:blipFill>
          <a:blip r:embed="rId2"/>
          <a:stretch>
            <a:fillRect/>
          </a:stretch>
        </p:blipFill>
        <p:spPr>
          <a:xfrm>
            <a:off x="1094953" y="228600"/>
            <a:ext cx="6954094" cy="2559651"/>
          </a:xfrm>
          <a:prstGeom prst="rect">
            <a:avLst/>
          </a:prstGeom>
        </p:spPr>
      </p:pic>
      <p:sp>
        <p:nvSpPr>
          <p:cNvPr id="11" name="TextBox 10">
            <a:extLst>
              <a:ext uri="{FF2B5EF4-FFF2-40B4-BE49-F238E27FC236}">
                <a16:creationId xmlns:a16="http://schemas.microsoft.com/office/drawing/2014/main" id="{276CF363-9292-4176-A34B-BF519D48ADE4}"/>
              </a:ext>
            </a:extLst>
          </p:cNvPr>
          <p:cNvSpPr txBox="1"/>
          <p:nvPr/>
        </p:nvSpPr>
        <p:spPr>
          <a:xfrm>
            <a:off x="355727" y="3124200"/>
            <a:ext cx="8432546" cy="3170099"/>
          </a:xfrm>
          <a:prstGeom prst="rect">
            <a:avLst/>
          </a:prstGeom>
          <a:noFill/>
        </p:spPr>
        <p:txBody>
          <a:bodyPr wrap="square">
            <a:spAutoFit/>
          </a:bodyPr>
          <a:lstStyle/>
          <a:p>
            <a:pPr algn="just"/>
            <a:r>
              <a:rPr lang="el-GR" sz="2000" b="0" i="0" u="none" strike="noStrike" baseline="0" dirty="0">
                <a:latin typeface="FranklinGothic-Book"/>
              </a:rPr>
              <a:t>Ο πομπός παράγει ηλεκτρομαγνητική ενέργεια, η οποία υπό μορφ</a:t>
            </a:r>
            <a:r>
              <a:rPr lang="el-GR" sz="2000" dirty="0">
                <a:latin typeface="FranklinGothic-Book"/>
              </a:rPr>
              <a:t>ή</a:t>
            </a:r>
            <a:r>
              <a:rPr lang="el-GR" sz="2000" b="0" i="0" u="none" strike="noStrike" baseline="0" dirty="0">
                <a:latin typeface="FranklinGothic-Book"/>
              </a:rPr>
              <a:t> ραδιοσυχνότητας, οδηγείται στην κεραία. Η κεραία ακτινοβολεί την ενέργεια στον χώρο. Ένα μικρό ποσοστό της ακτινοβολούμενης ενέργειας προσπίπτει σε έναν στόχο. Ο στόχος απορροφά μικρό ποσοστό, ενώ το υπόλοιπο αντανακλάται προς πολλές κατευθύνσεις. </a:t>
            </a:r>
          </a:p>
          <a:p>
            <a:pPr algn="just"/>
            <a:endParaRPr lang="el-GR" sz="2000" dirty="0">
              <a:latin typeface="FranklinGothic-Book"/>
            </a:endParaRPr>
          </a:p>
          <a:p>
            <a:pPr algn="just"/>
            <a:r>
              <a:rPr lang="el-GR" sz="2000" b="0" i="0" u="none" strike="noStrike" baseline="0" dirty="0">
                <a:latin typeface="FranklinGothic-Book"/>
              </a:rPr>
              <a:t>Ένα ακόμη μικρότερο ποσοστό της ενέργειας η οποία αντανακλάται από τον στόχο, με την σειρά του </a:t>
            </a:r>
            <a:r>
              <a:rPr lang="el-GR" sz="2000" dirty="0">
                <a:latin typeface="FranklinGothic-Book"/>
              </a:rPr>
              <a:t>λ</a:t>
            </a:r>
            <a:r>
              <a:rPr lang="el-GR" sz="2000" b="0" i="0" u="none" strike="noStrike" baseline="0" dirty="0">
                <a:latin typeface="FranklinGothic-Book"/>
              </a:rPr>
              <a:t>αμβάνεται από την ίδια κεραία και οδηγείται προς τον δέκτη. Ο δέκτης αναδεικνύει την παρουσία του στόχου, μέσω οπτικής ενδείξεως στον </a:t>
            </a:r>
            <a:r>
              <a:rPr lang="el-GR" sz="2000" b="0" i="0" u="none" strike="noStrike" baseline="0" dirty="0" err="1">
                <a:latin typeface="FranklinGothic-Book"/>
              </a:rPr>
              <a:t>ενδείκτη</a:t>
            </a:r>
            <a:r>
              <a:rPr lang="el-GR" sz="2000" b="0" i="0" u="none" strike="noStrike" baseline="0" dirty="0">
                <a:latin typeface="FranklinGothic-Book"/>
              </a:rPr>
              <a:t>.</a:t>
            </a:r>
            <a:endParaRPr lang="en-US" sz="2000" dirty="0"/>
          </a:p>
        </p:txBody>
      </p:sp>
    </p:spTree>
    <p:extLst>
      <p:ext uri="{BB962C8B-B14F-4D97-AF65-F5344CB8AC3E}">
        <p14:creationId xmlns:p14="http://schemas.microsoft.com/office/powerpoint/2010/main" val="174383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5</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3048000"/>
            <a:ext cx="8432546" cy="2862322"/>
          </a:xfrm>
          <a:prstGeom prst="rect">
            <a:avLst/>
          </a:prstGeom>
          <a:noFill/>
        </p:spPr>
        <p:txBody>
          <a:bodyPr wrap="square">
            <a:spAutoFit/>
          </a:bodyPr>
          <a:lstStyle/>
          <a:p>
            <a:pPr algn="just"/>
            <a:r>
              <a:rPr lang="el-GR" sz="2000" b="0" i="0" u="none" strike="noStrike" baseline="0" dirty="0">
                <a:latin typeface="FranklinGothic-Book"/>
              </a:rPr>
              <a:t>H ισχύς των ανακλάσεων εξαρτάται από το μέγεθος των στόχων, το σχήμα τους, την ηλεκτρική τους αγωγιμότητα καθώς και από άλλα στοιχεία τα οποία εξετάζονται στο παρόν μάθημα. Τα περισσότερα πάντως φυσικά αντικείμενα όπως το έδαφος, τα όρη, δίδουν χρήσιμες επιστροφές, ενώ ο κυματισμός της θαλάσσης, τα καιρικά φαινόμενα (πχ βροχή, ομίχλη, χιόνι, χαλάζι) δίδουν ανεπιθύμητες ανακλάσεις.</a:t>
            </a:r>
          </a:p>
          <a:p>
            <a:pPr algn="just"/>
            <a:endParaRPr lang="el-GR" sz="2000" b="0" i="0" u="none" strike="noStrike" baseline="0" dirty="0">
              <a:latin typeface="FranklinGothic-Book"/>
            </a:endParaRPr>
          </a:p>
          <a:p>
            <a:pPr algn="just"/>
            <a:r>
              <a:rPr lang="el-GR" sz="2000" b="0" i="0" u="none" strike="noStrike" baseline="0" dirty="0">
                <a:latin typeface="FranklinGothic-Book"/>
              </a:rPr>
              <a:t>Ιδιαίτερα ισχυρές ανακλάσεις λαμβάνονται από μεταλλικά αντικείμενα, όπως πλοία, σημαντήρες, αλλά και από απότομες ακτές και νησίδες. </a:t>
            </a:r>
            <a:endParaRPr lang="en-US" sz="2000" dirty="0"/>
          </a:p>
        </p:txBody>
      </p:sp>
      <p:pic>
        <p:nvPicPr>
          <p:cNvPr id="4" name="Content Placeholder 4">
            <a:extLst>
              <a:ext uri="{FF2B5EF4-FFF2-40B4-BE49-F238E27FC236}">
                <a16:creationId xmlns:a16="http://schemas.microsoft.com/office/drawing/2014/main" id="{C781A7F1-A2E0-40FA-9802-8318BAA662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2396331" y="52025"/>
            <a:ext cx="4351338" cy="2701011"/>
          </a:xfrm>
          <a:prstGeom prst="rect">
            <a:avLst/>
          </a:prstGeom>
        </p:spPr>
      </p:pic>
    </p:spTree>
    <p:extLst>
      <p:ext uri="{BB962C8B-B14F-4D97-AF65-F5344CB8AC3E}">
        <p14:creationId xmlns:p14="http://schemas.microsoft.com/office/powerpoint/2010/main" val="1699597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6</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203708" y="1143000"/>
            <a:ext cx="8432546" cy="3170099"/>
          </a:xfrm>
          <a:prstGeom prst="rect">
            <a:avLst/>
          </a:prstGeom>
          <a:noFill/>
        </p:spPr>
        <p:txBody>
          <a:bodyPr wrap="square">
            <a:spAutoFit/>
          </a:bodyPr>
          <a:lstStyle/>
          <a:p>
            <a:pPr algn="just"/>
            <a:r>
              <a:rPr lang="el-GR" sz="2000" b="0" i="0" u="none" strike="noStrike" baseline="0" dirty="0">
                <a:latin typeface="FranklinGothic-Book"/>
              </a:rPr>
              <a:t>Προκειμένου να χρησιμοποιηθεί το ραντάρ επωφελώς, ο Αξιωματικός πρέπει να είναι σε θέση να διαχωρίζει μεταξύ επιθυμητών και ανεπιθύμητων επιδράσεων, αλλά και να διερμηνεύει σωστά την εμφανιζόμενη εικόνα στον </a:t>
            </a:r>
            <a:r>
              <a:rPr lang="el-GR" sz="2000" b="0" i="0" u="none" strike="noStrike" baseline="0" dirty="0" err="1">
                <a:latin typeface="FranklinGothic-Book"/>
              </a:rPr>
              <a:t>ενδείκτη</a:t>
            </a:r>
            <a:r>
              <a:rPr lang="el-GR" sz="2000" b="0" i="0" u="none" strike="noStrike" baseline="0" dirty="0">
                <a:latin typeface="FranklinGothic-Book"/>
              </a:rPr>
              <a:t> του ραντάρ. Οι δυνατότητες του ραντάρ αλλά και οι περιορισμοί του πρέπει απόλυτα να κατανοηθούν, προς μέγιστη ωφέλεια από τον χειριστή.</a:t>
            </a:r>
          </a:p>
          <a:p>
            <a:pPr algn="just"/>
            <a:endParaRPr lang="el-GR" sz="2000" dirty="0">
              <a:latin typeface="FranklinGothic-Book"/>
            </a:endParaRPr>
          </a:p>
          <a:p>
            <a:pPr algn="just"/>
            <a:r>
              <a:rPr lang="el-GR" sz="2000" b="0" i="0" u="none" strike="noStrike" baseline="0" dirty="0">
                <a:latin typeface="FranklinGothic-Book"/>
              </a:rPr>
              <a:t>Η χρησιμοποίηση του ραντάρ σε καθαρή ατμόσφαιρα, όταν η εικόνα του </a:t>
            </a:r>
            <a:r>
              <a:rPr lang="el-GR" sz="2000" b="0" i="0" u="none" strike="noStrike" baseline="0" dirty="0" err="1">
                <a:latin typeface="FranklinGothic-Book"/>
              </a:rPr>
              <a:t>ενδείκτη</a:t>
            </a:r>
            <a:r>
              <a:rPr lang="el-GR" sz="2000" b="0" i="0" u="none" strike="noStrike" baseline="0" dirty="0">
                <a:latin typeface="FranklinGothic-Book"/>
              </a:rPr>
              <a:t> ραντάρ συγκρίνεται άμεσα με την οπτική εικόνα, συμβάλει στην απόκτηση εμπειρίας και εμπιστοσύνης απαραίτητης τόσο για την ναυτιλιακή του χρήση, όσο και για την αποφυγή συγκρούσεων.</a:t>
            </a:r>
            <a:endParaRPr lang="en-US" sz="2000" dirty="0"/>
          </a:p>
        </p:txBody>
      </p:sp>
    </p:spTree>
    <p:extLst>
      <p:ext uri="{BB962C8B-B14F-4D97-AF65-F5344CB8AC3E}">
        <p14:creationId xmlns:p14="http://schemas.microsoft.com/office/powerpoint/2010/main" val="204035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2704488" y="-13597"/>
            <a:ext cx="4610712" cy="923330"/>
          </a:xfrm>
        </p:spPr>
        <p:txBody>
          <a:bodyPr/>
          <a:lstStyle/>
          <a:p>
            <a:r>
              <a:rPr lang="el-GR" sz="3000" b="1" dirty="0"/>
              <a:t>Μονάδες του </a:t>
            </a:r>
            <a:r>
              <a:rPr lang="en-US" sz="3000" b="1"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7</a:t>
            </a:fld>
            <a:endParaRPr lang="en-US" spc="-60" dirty="0">
              <a:solidFill>
                <a:srgbClr val="000000"/>
              </a:solidFill>
            </a:endParaRPr>
          </a:p>
        </p:txBody>
      </p:sp>
      <p:pic>
        <p:nvPicPr>
          <p:cNvPr id="4" name="Picture 3">
            <a:extLst>
              <a:ext uri="{FF2B5EF4-FFF2-40B4-BE49-F238E27FC236}">
                <a16:creationId xmlns:a16="http://schemas.microsoft.com/office/drawing/2014/main" id="{D7ED6AFE-B033-428D-8B9B-FF91271A311F}"/>
              </a:ext>
            </a:extLst>
          </p:cNvPr>
          <p:cNvPicPr>
            <a:picLocks noChangeAspect="1"/>
          </p:cNvPicPr>
          <p:nvPr/>
        </p:nvPicPr>
        <p:blipFill>
          <a:blip r:embed="rId2"/>
          <a:stretch>
            <a:fillRect/>
          </a:stretch>
        </p:blipFill>
        <p:spPr>
          <a:xfrm>
            <a:off x="1862629" y="531643"/>
            <a:ext cx="5418741" cy="6326357"/>
          </a:xfrm>
          <a:prstGeom prst="rect">
            <a:avLst/>
          </a:prstGeom>
        </p:spPr>
      </p:pic>
    </p:spTree>
    <p:extLst>
      <p:ext uri="{BB962C8B-B14F-4D97-AF65-F5344CB8AC3E}">
        <p14:creationId xmlns:p14="http://schemas.microsoft.com/office/powerpoint/2010/main" val="2741674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8</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219200"/>
            <a:ext cx="8432546" cy="2862322"/>
          </a:xfrm>
          <a:prstGeom prst="rect">
            <a:avLst/>
          </a:prstGeom>
          <a:noFill/>
        </p:spPr>
        <p:txBody>
          <a:bodyPr wrap="square">
            <a:spAutoFit/>
          </a:bodyPr>
          <a:lstStyle/>
          <a:p>
            <a:pPr algn="just"/>
            <a:r>
              <a:rPr lang="el-GR" sz="2000" b="1" u="sng" dirty="0">
                <a:latin typeface="FranklinGothic-Book"/>
              </a:rPr>
              <a:t>ΠΟΜΠΟΣ</a:t>
            </a:r>
            <a:r>
              <a:rPr lang="en-US" sz="2000" b="1" u="sng" dirty="0">
                <a:latin typeface="FranklinGothic-Book"/>
              </a:rPr>
              <a:t>: </a:t>
            </a:r>
            <a:r>
              <a:rPr lang="el-GR" sz="2000" b="0" i="0" u="none" strike="noStrike" baseline="0" dirty="0">
                <a:latin typeface="FranklinGothic-Book"/>
              </a:rPr>
              <a:t>Σκοπός του πομπού είναι να παράγει παλμούς ηλεκτρομαγνητικής ενέργειας με την σωστή συχνότητα</a:t>
            </a:r>
            <a:r>
              <a:rPr lang="en-US" sz="2000" b="0" i="0" u="none" strike="noStrike" baseline="0" dirty="0">
                <a:latin typeface="FranklinGothic-Book"/>
              </a:rPr>
              <a:t> </a:t>
            </a:r>
            <a:r>
              <a:rPr lang="el-GR" sz="2000" b="0" i="0" u="none" strike="noStrike" baseline="0" dirty="0">
                <a:latin typeface="FranklinGothic-Book"/>
              </a:rPr>
              <a:t>εκπομπής, την σωστή συχνότητα επαναλήψεως παλμών, διάρκεια και ισχύ. Οι ηλεκτρομαγνητικοί παλμοί</a:t>
            </a:r>
            <a:r>
              <a:rPr lang="en-US" sz="2000" b="0" i="0" u="none" strike="noStrike" baseline="0" dirty="0">
                <a:latin typeface="FranklinGothic-Book"/>
              </a:rPr>
              <a:t> </a:t>
            </a:r>
            <a:r>
              <a:rPr lang="el-GR" sz="2000" b="0" i="0" u="none" strike="noStrike" baseline="0" dirty="0">
                <a:latin typeface="FranklinGothic-Book"/>
              </a:rPr>
              <a:t>οδεύουν στην κεραία δια μέσου ειδικής γραμμής μεταφοράς. </a:t>
            </a:r>
            <a:endParaRPr lang="en-US" sz="2000" b="0" i="0" u="none" strike="noStrike" baseline="0" dirty="0">
              <a:latin typeface="FranklinGothic-Book"/>
            </a:endParaRPr>
          </a:p>
          <a:p>
            <a:pPr algn="just"/>
            <a:endParaRPr lang="en-US" sz="2000" dirty="0">
              <a:latin typeface="FranklinGothic-Book"/>
            </a:endParaRPr>
          </a:p>
          <a:p>
            <a:pPr algn="just"/>
            <a:r>
              <a:rPr lang="el-GR" sz="2000" b="0" i="0" u="none" strike="noStrike" baseline="0" dirty="0">
                <a:latin typeface="FranklinGothic-Book"/>
              </a:rPr>
              <a:t>Ως γραμμή μεταφοράς στις πολύ υψηλές</a:t>
            </a:r>
            <a:r>
              <a:rPr lang="en-US" sz="2000" b="0" i="0" u="none" strike="noStrike" baseline="0" dirty="0">
                <a:latin typeface="FranklinGothic-Book"/>
              </a:rPr>
              <a:t> </a:t>
            </a:r>
            <a:r>
              <a:rPr lang="el-GR" sz="2000" b="0" i="0" u="none" strike="noStrike" baseline="0" dirty="0">
                <a:latin typeface="FranklinGothic-Book"/>
              </a:rPr>
              <a:t>συχνότητες στις οποίες λειτουργεί το ραντάρ, χρησιμοποιείται </a:t>
            </a:r>
            <a:r>
              <a:rPr lang="el-GR" sz="2000" b="0" i="0" u="none" strike="noStrike" baseline="0" dirty="0" err="1">
                <a:latin typeface="FranklinGothic-Book"/>
              </a:rPr>
              <a:t>κυματαγωγός</a:t>
            </a:r>
            <a:r>
              <a:rPr lang="el-GR" sz="2000" b="0" i="0" u="none" strike="noStrike" baseline="0" dirty="0">
                <a:latin typeface="FranklinGothic-Book"/>
              </a:rPr>
              <a:t> ή </a:t>
            </a:r>
            <a:r>
              <a:rPr lang="el-GR" sz="2000" b="0" i="0" u="sng" strike="noStrike" baseline="0" dirty="0">
                <a:latin typeface="FranklinGothic-Book"/>
              </a:rPr>
              <a:t>κυματοδηγός</a:t>
            </a:r>
            <a:r>
              <a:rPr lang="el-GR" sz="2000" b="0" i="0" u="none" strike="noStrike" baseline="0" dirty="0">
                <a:latin typeface="FranklinGothic-Book"/>
              </a:rPr>
              <a:t>. Ο κυματοδηγός</a:t>
            </a:r>
            <a:r>
              <a:rPr lang="en-US" sz="2000" b="0" i="0" u="none" strike="noStrike" baseline="0" dirty="0">
                <a:latin typeface="FranklinGothic-Book"/>
              </a:rPr>
              <a:t> </a:t>
            </a:r>
            <a:r>
              <a:rPr lang="el-GR" sz="2000" b="0" i="0" u="none" strike="noStrike" baseline="0" dirty="0">
                <a:latin typeface="FranklinGothic-Book"/>
              </a:rPr>
              <a:t>συνίσταται από χάλκινο σωλήνα με εγκάρσια διατομή ορθογωνίου παραλληλόγραμμου</a:t>
            </a:r>
            <a:r>
              <a:rPr lang="en-US" sz="2000" b="0" i="0" u="none" strike="noStrike" baseline="0" dirty="0">
                <a:latin typeface="FranklinGothic-Book"/>
              </a:rPr>
              <a:t>.</a:t>
            </a:r>
            <a:endParaRPr lang="en-US" sz="2000" dirty="0"/>
          </a:p>
        </p:txBody>
      </p:sp>
      <p:pic>
        <p:nvPicPr>
          <p:cNvPr id="5" name="Picture 4">
            <a:extLst>
              <a:ext uri="{FF2B5EF4-FFF2-40B4-BE49-F238E27FC236}">
                <a16:creationId xmlns:a16="http://schemas.microsoft.com/office/drawing/2014/main" id="{7040BFD7-DDC3-46A7-BFC6-F85A522FEB68}"/>
              </a:ext>
            </a:extLst>
          </p:cNvPr>
          <p:cNvPicPr>
            <a:picLocks noChangeAspect="1"/>
          </p:cNvPicPr>
          <p:nvPr/>
        </p:nvPicPr>
        <p:blipFill>
          <a:blip r:embed="rId2"/>
          <a:stretch>
            <a:fillRect/>
          </a:stretch>
        </p:blipFill>
        <p:spPr>
          <a:xfrm>
            <a:off x="3436267" y="4214378"/>
            <a:ext cx="2271465" cy="2057400"/>
          </a:xfrm>
          <a:prstGeom prst="rect">
            <a:avLst/>
          </a:prstGeom>
        </p:spPr>
      </p:pic>
    </p:spTree>
    <p:extLst>
      <p:ext uri="{BB962C8B-B14F-4D97-AF65-F5344CB8AC3E}">
        <p14:creationId xmlns:p14="http://schemas.microsoft.com/office/powerpoint/2010/main" val="1720019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902555" y="263621"/>
            <a:ext cx="5541836" cy="754304"/>
          </a:xfrm>
        </p:spPr>
        <p:txBody>
          <a:bodyPr/>
          <a:lstStyle/>
          <a:p>
            <a:r>
              <a:rPr lang="el-GR" dirty="0"/>
              <a:t>Μονάδες του </a:t>
            </a:r>
            <a:r>
              <a:rPr lang="en-US" dirty="0"/>
              <a:t>RADAR</a:t>
            </a:r>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9</a:t>
            </a:fld>
            <a:endParaRPr lang="en-US" spc="-60" dirty="0">
              <a:solidFill>
                <a:srgbClr val="000000"/>
              </a:solidFill>
            </a:endParaRPr>
          </a:p>
        </p:txBody>
      </p:sp>
      <p:sp>
        <p:nvSpPr>
          <p:cNvPr id="11" name="TextBox 10">
            <a:extLst>
              <a:ext uri="{FF2B5EF4-FFF2-40B4-BE49-F238E27FC236}">
                <a16:creationId xmlns:a16="http://schemas.microsoft.com/office/drawing/2014/main" id="{276CF363-9292-4176-A34B-BF519D48ADE4}"/>
              </a:ext>
            </a:extLst>
          </p:cNvPr>
          <p:cNvSpPr txBox="1"/>
          <p:nvPr/>
        </p:nvSpPr>
        <p:spPr>
          <a:xfrm>
            <a:off x="355727" y="1017925"/>
            <a:ext cx="8432546" cy="5324535"/>
          </a:xfrm>
          <a:prstGeom prst="rect">
            <a:avLst/>
          </a:prstGeom>
          <a:noFill/>
        </p:spPr>
        <p:txBody>
          <a:bodyPr wrap="square">
            <a:spAutoFit/>
          </a:bodyPr>
          <a:lstStyle/>
          <a:p>
            <a:pPr algn="just"/>
            <a:r>
              <a:rPr lang="el-GR" sz="2000" b="0" i="0" u="none" strike="noStrike" baseline="0" dirty="0">
                <a:latin typeface="FranklinGothic-Book"/>
              </a:rPr>
              <a:t>Ο πομπός αποτελείται από τρεις (3) κύριες </a:t>
            </a:r>
            <a:r>
              <a:rPr lang="el-GR" sz="2000" b="0" i="0" u="none" strike="noStrike" baseline="0" dirty="0" err="1">
                <a:latin typeface="FranklinGothic-Book"/>
              </a:rPr>
              <a:t>υπομονάδες</a:t>
            </a:r>
            <a:r>
              <a:rPr lang="el-GR" sz="2000" b="0" i="0" u="none" strike="noStrike" baseline="0" dirty="0">
                <a:latin typeface="FranklinGothic-Book"/>
              </a:rPr>
              <a:t>, συγκεκριμένα τον </a:t>
            </a:r>
            <a:r>
              <a:rPr lang="el-GR" sz="2000" b="0" i="0" u="none" strike="noStrike" baseline="0" dirty="0" err="1">
                <a:latin typeface="FranklinGothic-Book"/>
              </a:rPr>
              <a:t>συγχρονιστή</a:t>
            </a:r>
            <a:r>
              <a:rPr lang="el-GR" sz="2000" b="0" i="0" u="none" strike="noStrike" baseline="0" dirty="0">
                <a:latin typeface="FranklinGothic-Book"/>
              </a:rPr>
              <a:t> (</a:t>
            </a:r>
            <a:r>
              <a:rPr lang="el-GR" sz="2000" b="0" i="0" u="none" strike="noStrike" baseline="0" dirty="0" err="1">
                <a:latin typeface="FranklinGothic-Book"/>
              </a:rPr>
              <a:t>trigger</a:t>
            </a:r>
            <a:r>
              <a:rPr lang="el-GR" sz="2000" b="0" i="0" u="none" strike="noStrike" baseline="0" dirty="0">
                <a:latin typeface="FranklinGothic-Book"/>
              </a:rPr>
              <a:t> </a:t>
            </a:r>
            <a:r>
              <a:rPr lang="el-GR" sz="2000" b="0" i="0" u="none" strike="noStrike" baseline="0" dirty="0" err="1">
                <a:latin typeface="FranklinGothic-Book"/>
              </a:rPr>
              <a:t>generator</a:t>
            </a:r>
            <a:r>
              <a:rPr lang="el-GR" sz="2000" b="0" i="0" u="none" strike="noStrike" baseline="0" dirty="0">
                <a:latin typeface="FranklinGothic-Book"/>
              </a:rPr>
              <a:t>), τον διαμορφωτή (</a:t>
            </a:r>
            <a:r>
              <a:rPr lang="el-GR" sz="2000" b="0" i="0" u="none" strike="noStrike" baseline="0" dirty="0" err="1">
                <a:latin typeface="FranklinGothic-Book"/>
              </a:rPr>
              <a:t>modulator</a:t>
            </a:r>
            <a:r>
              <a:rPr lang="el-GR" sz="2000" b="0" i="0" u="none" strike="noStrike" baseline="0" dirty="0">
                <a:latin typeface="FranklinGothic-Book"/>
              </a:rPr>
              <a:t>) και την </a:t>
            </a:r>
            <a:r>
              <a:rPr lang="el-GR" sz="2000" b="0" i="0" u="none" strike="noStrike" baseline="0" dirty="0" err="1">
                <a:latin typeface="FranklinGothic-Book"/>
              </a:rPr>
              <a:t>μικροκυματική</a:t>
            </a:r>
            <a:r>
              <a:rPr lang="el-GR" sz="2000" b="0" i="0" u="none" strike="noStrike" baseline="0" dirty="0">
                <a:latin typeface="FranklinGothic-Book"/>
              </a:rPr>
              <a:t> λυχνία. Στα ναυτιλιακά ραντάρ χρησιμοποιείται αποκλειστικά η </a:t>
            </a:r>
            <a:r>
              <a:rPr lang="el-GR" sz="2000" b="0" i="0" u="none" strike="noStrike" baseline="0" dirty="0" err="1">
                <a:latin typeface="FranklinGothic-Book"/>
              </a:rPr>
              <a:t>μικροκυματική</a:t>
            </a:r>
            <a:r>
              <a:rPr lang="el-GR" sz="2000" b="0" i="0" u="none" strike="noStrike" baseline="0" dirty="0">
                <a:latin typeface="FranklinGothic-Book"/>
              </a:rPr>
              <a:t> λυχνία </a:t>
            </a:r>
            <a:r>
              <a:rPr lang="el-GR" sz="2000" b="0" i="0" u="none" strike="noStrike" baseline="0" dirty="0" err="1">
                <a:latin typeface="FranklinGothic-Book"/>
              </a:rPr>
              <a:t>magnetron</a:t>
            </a:r>
            <a:r>
              <a:rPr lang="el-GR" sz="2000" b="0" i="0" u="none" strike="noStrike" baseline="0" dirty="0">
                <a:latin typeface="FranklinGothic-Book"/>
              </a:rPr>
              <a:t>.</a:t>
            </a:r>
          </a:p>
          <a:p>
            <a:pPr algn="just"/>
            <a:endParaRPr lang="el-GR" sz="2000" b="0" i="0" u="none" strike="noStrike" baseline="0" dirty="0">
              <a:latin typeface="FranklinGothic-Book"/>
            </a:endParaRPr>
          </a:p>
          <a:p>
            <a:pPr algn="just"/>
            <a:r>
              <a:rPr lang="el-GR" sz="2000" b="0" i="0" u="none" strike="noStrike" baseline="0" dirty="0">
                <a:latin typeface="FranklinGothic-Book"/>
              </a:rPr>
              <a:t>Ο </a:t>
            </a:r>
            <a:r>
              <a:rPr lang="el-GR" sz="2000" b="0" i="0" u="none" strike="noStrike" baseline="0" dirty="0" err="1">
                <a:latin typeface="FranklinGothic-Book"/>
              </a:rPr>
              <a:t>συγχρονιστής</a:t>
            </a:r>
            <a:r>
              <a:rPr lang="el-GR" sz="2000" b="0" i="0" u="none" strike="noStrike" baseline="0" dirty="0">
                <a:latin typeface="FranklinGothic-Book"/>
              </a:rPr>
              <a:t> ή γεννήτρια πυροδοτικών παλμών ελέγχει την συχνότητα επαναλήψεως των εκπεμπόμενων παλμών (έστω 2000 παλμοί/</a:t>
            </a:r>
            <a:r>
              <a:rPr lang="el-GR" sz="2000" b="0" i="0" u="none" strike="noStrike" baseline="0" dirty="0" err="1">
                <a:latin typeface="FranklinGothic-Book"/>
              </a:rPr>
              <a:t>sec</a:t>
            </a:r>
            <a:r>
              <a:rPr lang="el-GR" sz="2000" b="0" i="0" u="none" strike="noStrike" baseline="0" dirty="0">
                <a:latin typeface="FranklinGothic-Book"/>
              </a:rPr>
              <a:t> ή </a:t>
            </a:r>
            <a:r>
              <a:rPr lang="el-GR" sz="2000" b="0" i="0" u="none" strike="noStrike" baseline="0" dirty="0" err="1">
                <a:latin typeface="FranklinGothic-Book"/>
              </a:rPr>
              <a:t>Hz</a:t>
            </a:r>
            <a:r>
              <a:rPr lang="el-GR" sz="2000" b="0" i="0" u="none" strike="noStrike" baseline="0" dirty="0">
                <a:latin typeface="FranklinGothic-Book"/>
              </a:rPr>
              <a:t>). Παράγει πολύ οξείς παλμούς για τον συγχρονισμό των λοιπών </a:t>
            </a:r>
            <a:r>
              <a:rPr lang="el-GR" sz="2000" b="0" i="0" u="none" strike="noStrike" baseline="0" dirty="0" err="1">
                <a:latin typeface="FranklinGothic-Book"/>
              </a:rPr>
              <a:t>υπομονάδων</a:t>
            </a:r>
            <a:r>
              <a:rPr lang="el-GR" sz="2000" b="0" i="0" u="none" strike="noStrike" baseline="0" dirty="0">
                <a:latin typeface="FranklinGothic-Book"/>
              </a:rPr>
              <a:t>. Η συχνότητα αυτών των παλμών καλείται ‘συχνότητα επαναλήψεως παλμών’ (</a:t>
            </a:r>
            <a:r>
              <a:rPr lang="el-GR" sz="2000" b="0" i="0" u="none" strike="noStrike" baseline="0" dirty="0" err="1">
                <a:latin typeface="FranklinGothic-Book"/>
              </a:rPr>
              <a:t>pulse</a:t>
            </a:r>
            <a:r>
              <a:rPr lang="el-GR" sz="2000" b="0" i="0" u="none" strike="noStrike" baseline="0" dirty="0">
                <a:latin typeface="FranklinGothic-Book"/>
              </a:rPr>
              <a:t> </a:t>
            </a:r>
            <a:r>
              <a:rPr lang="el-GR" sz="2000" b="0" i="0" u="none" strike="noStrike" baseline="0" dirty="0" err="1">
                <a:latin typeface="FranklinGothic-Book"/>
              </a:rPr>
              <a:t>repetition</a:t>
            </a:r>
            <a:r>
              <a:rPr lang="el-GR" sz="2000" b="0" i="0" u="none" strike="noStrike" baseline="0" dirty="0">
                <a:latin typeface="FranklinGothic-Book"/>
              </a:rPr>
              <a:t> </a:t>
            </a:r>
            <a:r>
              <a:rPr lang="el-GR" sz="2000" b="0" i="0" u="none" strike="noStrike" baseline="0" dirty="0" err="1">
                <a:latin typeface="FranklinGothic-Book"/>
              </a:rPr>
              <a:t>frequency</a:t>
            </a:r>
            <a:r>
              <a:rPr lang="el-GR" sz="2000" b="0" i="0" u="none" strike="noStrike" baseline="0" dirty="0">
                <a:latin typeface="FranklinGothic-Book"/>
              </a:rPr>
              <a:t> (PRF)). </a:t>
            </a:r>
          </a:p>
          <a:p>
            <a:pPr algn="just"/>
            <a:endParaRPr lang="el-GR" sz="2000" dirty="0">
              <a:latin typeface="FranklinGothic-Book"/>
            </a:endParaRPr>
          </a:p>
          <a:p>
            <a:pPr algn="just"/>
            <a:r>
              <a:rPr lang="el-GR" sz="2000" b="0" i="0" u="none" strike="noStrike" baseline="0" dirty="0">
                <a:latin typeface="FranklinGothic-Book"/>
              </a:rPr>
              <a:t>Οι παλμοί συγχρονισμού πυροδοτούν τον διαμορφωτή. Ο διαμορφωτής, με τα κυκλώματα χρόνου τα οποία διαθέτει, προσδιορίζει την διάρκεια, το σχήμα και την ισχύ των εκπεμπόμενων παλμών. Με κάθε λήψη πυροδοτικού παλμού από τον </a:t>
            </a:r>
            <a:r>
              <a:rPr lang="el-GR" sz="2000" b="0" i="0" u="none" strike="noStrike" baseline="0" dirty="0" err="1">
                <a:latin typeface="FranklinGothic-Book"/>
              </a:rPr>
              <a:t>συγχρονιστή</a:t>
            </a:r>
            <a:r>
              <a:rPr lang="el-GR" sz="2000" b="0" i="0" u="none" strike="noStrike" baseline="0" dirty="0">
                <a:latin typeface="FranklinGothic-Book"/>
              </a:rPr>
              <a:t>, ο διαμορφωτής παράγει έναν υψηλής ισχύος παλμό, καθορισμένης διάρκειας (έστω 1 </a:t>
            </a:r>
            <a:r>
              <a:rPr lang="el-GR" sz="2000" b="0" i="0" u="none" strike="noStrike" baseline="0" dirty="0" err="1">
                <a:latin typeface="FranklinGothic-Book"/>
              </a:rPr>
              <a:t>μsec</a:t>
            </a:r>
            <a:r>
              <a:rPr lang="el-GR" sz="2000" b="0" i="0" u="none" strike="noStrike" baseline="0" dirty="0">
                <a:latin typeface="FranklinGothic-Book"/>
              </a:rPr>
              <a:t>) και σχεδόν ορθογώνιου σχήματος. Ο παλμός αυτός εφαρμόζεται στην </a:t>
            </a:r>
            <a:r>
              <a:rPr lang="el-GR" sz="2000" b="0" i="0" u="none" strike="noStrike" baseline="0" dirty="0" err="1">
                <a:latin typeface="FranklinGothic-Book"/>
              </a:rPr>
              <a:t>μικροκυματική</a:t>
            </a:r>
            <a:r>
              <a:rPr lang="el-GR" sz="2000" b="0" i="0" u="none" strike="noStrike" baseline="0" dirty="0">
                <a:latin typeface="FranklinGothic-Book"/>
              </a:rPr>
              <a:t> λυχνία.</a:t>
            </a:r>
            <a:endParaRPr lang="en-US" sz="2000" dirty="0"/>
          </a:p>
        </p:txBody>
      </p:sp>
    </p:spTree>
    <p:extLst>
      <p:ext uri="{BB962C8B-B14F-4D97-AF65-F5344CB8AC3E}">
        <p14:creationId xmlns:p14="http://schemas.microsoft.com/office/powerpoint/2010/main" val="205568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fade">
                                      <p:cBhvr>
                                        <p:cTn id="7" dur="1000"/>
                                        <p:tgtEl>
                                          <p:spTgt spid="11">
                                            <p:txEl>
                                              <p:pRg st="2" end="2"/>
                                            </p:txEl>
                                          </p:spTgt>
                                        </p:tgtEl>
                                      </p:cBhvr>
                                    </p:animEffect>
                                    <p:anim calcmode="lin" valueType="num">
                                      <p:cBhvr>
                                        <p:cTn id="8"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4" end="4"/>
                                            </p:txEl>
                                          </p:spTgt>
                                        </p:tgtEl>
                                        <p:attrNameLst>
                                          <p:attrName>style.visibility</p:attrName>
                                        </p:attrNameLst>
                                      </p:cBhvr>
                                      <p:to>
                                        <p:strVal val="visible"/>
                                      </p:to>
                                    </p:set>
                                    <p:animEffect transition="in" filter="fade">
                                      <p:cBhvr>
                                        <p:cTn id="14" dur="1000"/>
                                        <p:tgtEl>
                                          <p:spTgt spid="11">
                                            <p:txEl>
                                              <p:pRg st="4" end="4"/>
                                            </p:txEl>
                                          </p:spTgt>
                                        </p:tgtEl>
                                      </p:cBhvr>
                                    </p:animEffect>
                                    <p:anim calcmode="lin" valueType="num">
                                      <p:cBhvr>
                                        <p:cTn id="15"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1385</TotalTime>
  <Words>1583</Words>
  <Application>Microsoft Office PowerPoint</Application>
  <PresentationFormat>On-screen Show (4:3)</PresentationFormat>
  <Paragraphs>89</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FranklinGothic-Book</vt:lpstr>
      <vt:lpstr>Office Theme</vt:lpstr>
      <vt:lpstr>Εισαγωγή στα RADAR</vt:lpstr>
      <vt:lpstr>Βασική Αρχή Λειτουργίας RADAR </vt:lpstr>
      <vt:lpstr>Σύστημα RADAR</vt:lpstr>
      <vt:lpstr>PowerPoint Presentation</vt:lpstr>
      <vt:lpstr>PowerPoint Presentation</vt:lpstr>
      <vt:lpstr>PowerPoint Presentation</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Μονάδες του RADAR</vt:lpstr>
      <vt:lpstr>Τέλος Μαθήματος 1 - Εισαγωγή στα RADAR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Muad</dc:creator>
  <cp:lastModifiedBy>Christos Bolakis</cp:lastModifiedBy>
  <cp:revision>70</cp:revision>
  <dcterms:created xsi:type="dcterms:W3CDTF">2019-12-26T19:21:22Z</dcterms:created>
  <dcterms:modified xsi:type="dcterms:W3CDTF">2023-01-23T06:49:17Z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2014-07-03T00:00:00Z</vt:filetime>
  </property>
  <property fmtid="{D5CDD505-2E9C-101B-9397-08002B2CF9AE}" pid="3" name="Creator">
    <vt:lpwstr>Microsoft® Office PowerPoint® 2007</vt:lpwstr>
  </property>
  <property fmtid="{D5CDD505-2E9C-101B-9397-08002B2CF9AE}" pid="4" name="LastSaved">
    <vt:filetime>2019-12-26T00:00:00Z</vt:filetime>
  </property>
</Properties>
</file>