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6"/>
  </p:notesMasterIdLst>
  <p:sldIdLst>
    <p:sldId id="364" r:id="rId2"/>
    <p:sldId id="457" r:id="rId3"/>
    <p:sldId id="454" r:id="rId4"/>
    <p:sldId id="455" r:id="rId5"/>
    <p:sldId id="456" r:id="rId6"/>
    <p:sldId id="461" r:id="rId7"/>
    <p:sldId id="462" r:id="rId8"/>
    <p:sldId id="422" r:id="rId9"/>
    <p:sldId id="426" r:id="rId10"/>
    <p:sldId id="427" r:id="rId11"/>
    <p:sldId id="428" r:id="rId12"/>
    <p:sldId id="430" r:id="rId13"/>
    <p:sldId id="429" r:id="rId14"/>
    <p:sldId id="433" r:id="rId15"/>
    <p:sldId id="434" r:id="rId16"/>
    <p:sldId id="432" r:id="rId17"/>
    <p:sldId id="424" r:id="rId18"/>
    <p:sldId id="431" r:id="rId19"/>
    <p:sldId id="453" r:id="rId20"/>
    <p:sldId id="435" r:id="rId21"/>
    <p:sldId id="436" r:id="rId22"/>
    <p:sldId id="437" r:id="rId23"/>
    <p:sldId id="441" r:id="rId24"/>
    <p:sldId id="442" r:id="rId25"/>
    <p:sldId id="443" r:id="rId26"/>
    <p:sldId id="444" r:id="rId27"/>
    <p:sldId id="445" r:id="rId28"/>
    <p:sldId id="404" r:id="rId29"/>
    <p:sldId id="446" r:id="rId30"/>
    <p:sldId id="458" r:id="rId31"/>
    <p:sldId id="447" r:id="rId32"/>
    <p:sldId id="460" r:id="rId33"/>
    <p:sldId id="448" r:id="rId34"/>
    <p:sldId id="413" r:id="rId35"/>
    <p:sldId id="415" r:id="rId36"/>
    <p:sldId id="459" r:id="rId37"/>
    <p:sldId id="417" r:id="rId38"/>
    <p:sldId id="438" r:id="rId39"/>
    <p:sldId id="440" r:id="rId40"/>
    <p:sldId id="450" r:id="rId41"/>
    <p:sldId id="418" r:id="rId42"/>
    <p:sldId id="451" r:id="rId43"/>
    <p:sldId id="452" r:id="rId44"/>
    <p:sldId id="381" r:id="rId4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Bolakis" initials="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60"/>
  </p:normalViewPr>
  <p:slideViewPr>
    <p:cSldViewPr snapToGrid="0">
      <p:cViewPr varScale="1">
        <p:scale>
          <a:sx n="75" d="100"/>
          <a:sy n="75" d="100"/>
        </p:scale>
        <p:origin x="1805" y="43"/>
      </p:cViewPr>
      <p:guideLst>
        <p:guide orient="horz" pos="2880"/>
        <p:guide pos="216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C8E6F45-185B-40C7-BF5D-66C339B6BD46}" type="datetimeFigureOut">
              <a:rPr lang="en-US" smtClean="0"/>
              <a:t>1/23/2023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88BCD56-1FC4-4C35-A877-2221D2453B8F}" type="slidenum">
              <a:rPr lang="en-US" smtClean="0"/>
              <a:t>‹#›</a:t>
            </a:fld>
            <a:endParaRPr lang="en-US"/>
          </a:p>
        </p:txBody>
      </p:sp>
    </p:spTree>
    <p:extLst>
      <p:ext uri="{BB962C8B-B14F-4D97-AF65-F5344CB8AC3E}">
        <p14:creationId xmlns:p14="http://schemas.microsoft.com/office/powerpoint/2010/main" val="23669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88BCD56-1FC4-4C35-A877-2221D2453B8F}" type="slidenum">
              <a:rPr lang="en-US" smtClean="0"/>
              <a:t>27</a:t>
            </a:fld>
            <a:endParaRPr lang="en-US"/>
          </a:p>
        </p:txBody>
      </p:sp>
    </p:spTree>
    <p:extLst>
      <p:ext uri="{BB962C8B-B14F-4D97-AF65-F5344CB8AC3E}">
        <p14:creationId xmlns:p14="http://schemas.microsoft.com/office/powerpoint/2010/main" val="27031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88BCD56-1FC4-4C35-A877-2221D2453B8F}" type="slidenum">
              <a:rPr lang="en-US" smtClean="0"/>
              <a:t>33</a:t>
            </a:fld>
            <a:endParaRPr lang="en-US"/>
          </a:p>
        </p:txBody>
      </p:sp>
    </p:spTree>
    <p:extLst>
      <p:ext uri="{BB962C8B-B14F-4D97-AF65-F5344CB8AC3E}">
        <p14:creationId xmlns:p14="http://schemas.microsoft.com/office/powerpoint/2010/main" val="363712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mj-lt"/>
                <a:cs typeface="Aria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atin typeface="+mn-lt"/>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0F26381-8237-4FF7-BA88-29D49C146DC6}" type="datetime1">
              <a:rPr lang="en-US" smtClean="0"/>
              <a:t>1/23/2023</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mj-lt"/>
                <a:cs typeface="Arial"/>
              </a:defRPr>
            </a:lvl1pPr>
          </a:lstStyle>
          <a:p>
            <a:endParaRPr dirty="0"/>
          </a:p>
        </p:txBody>
      </p:sp>
      <p:sp>
        <p:nvSpPr>
          <p:cNvPr id="3" name="Holder 3"/>
          <p:cNvSpPr>
            <a:spLocks noGrp="1"/>
          </p:cNvSpPr>
          <p:nvPr>
            <p:ph type="body" idx="1"/>
          </p:nvPr>
        </p:nvSpPr>
        <p:spPr>
          <a:xfrm>
            <a:off x="231140" y="1161415"/>
            <a:ext cx="4177029" cy="276999"/>
          </a:xfrm>
        </p:spPr>
        <p:txBody>
          <a:bodyPr lIns="0" tIns="0" rIns="0" bIns="0"/>
          <a:lstStyle>
            <a:lvl1pPr>
              <a:defRPr sz="1800" b="0" i="0">
                <a:solidFill>
                  <a:schemeClr val="tx1"/>
                </a:solidFill>
                <a:latin typeface="+mn-lt"/>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9C6E88-00F2-494C-A205-63DB593B33BD}" type="datetime1">
              <a:rPr lang="en-US" smtClean="0"/>
              <a:t>1/23/2023</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mj-lt"/>
                <a:cs typeface="Arial"/>
              </a:defRPr>
            </a:lvl1pPr>
          </a:lstStyle>
          <a:p>
            <a:endParaRPr dirty="0"/>
          </a:p>
        </p:txBody>
      </p:sp>
      <p:sp>
        <p:nvSpPr>
          <p:cNvPr id="3" name="Holder 3"/>
          <p:cNvSpPr>
            <a:spLocks noGrp="1"/>
          </p:cNvSpPr>
          <p:nvPr>
            <p:ph sz="half" idx="2"/>
          </p:nvPr>
        </p:nvSpPr>
        <p:spPr>
          <a:xfrm>
            <a:off x="231140" y="1313814"/>
            <a:ext cx="3851275" cy="307777"/>
          </a:xfrm>
          <a:prstGeom prst="rect">
            <a:avLst/>
          </a:prstGeom>
        </p:spPr>
        <p:txBody>
          <a:bodyPr wrap="square" lIns="0" tIns="0" rIns="0" bIns="0">
            <a:spAutoFit/>
          </a:bodyPr>
          <a:lstStyle>
            <a:lvl1pPr>
              <a:defRPr sz="2000" b="0" i="0">
                <a:solidFill>
                  <a:schemeClr val="tx1"/>
                </a:solidFill>
                <a:latin typeface="+mn-lt"/>
                <a:cs typeface="Arial"/>
              </a:defRPr>
            </a:lvl1pPr>
          </a:lstStyle>
          <a:p>
            <a:endParaRPr dirty="0"/>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atin typeface="+mn-lt"/>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550CA01-0A88-4463-94DC-88DEB2E0C4C7}" type="datetime1">
              <a:rPr lang="en-US" smtClean="0"/>
              <a:t>1/23/2023</a:t>
            </a:fld>
            <a:endParaRPr lang="en-US"/>
          </a:p>
        </p:txBody>
      </p:sp>
      <p:sp>
        <p:nvSpPr>
          <p:cNvPr id="7" name="Holder 7"/>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mj-lt"/>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EA8593-9DCD-4F14-AC96-CD62E7BF6FE8}" type="datetime1">
              <a:rPr lang="en-US" smtClean="0"/>
              <a:t>1/23/2023</a:t>
            </a:fld>
            <a:endParaRPr lang="en-US"/>
          </a:p>
        </p:txBody>
      </p:sp>
      <p:sp>
        <p:nvSpPr>
          <p:cNvPr id="5" name="Holder 5"/>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0B4312-6E5F-4A71-ABB3-89741919A3F6}" type="datetime1">
              <a:rPr lang="en-US" smtClean="0"/>
              <a:t>1/23/2023</a:t>
            </a:fld>
            <a:endParaRPr lang="en-US"/>
          </a:p>
        </p:txBody>
      </p:sp>
      <p:sp>
        <p:nvSpPr>
          <p:cNvPr id="4" name="Holder 4"/>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4D69C81-E42A-4BCA-80B7-3543DCB36EF6}" type="datetime1">
              <a:rPr lang="en-US" smtClean="0">
                <a:solidFill>
                  <a:srgbClr val="696464"/>
                </a:solidFill>
              </a:rPr>
              <a:t>1/23/2023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0578170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231140" y="1161415"/>
            <a:ext cx="4177029" cy="222122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32C21E91-492D-41B0-BC98-243E9465B683}" type="datetime1">
              <a:rPr lang="en-US" smtClean="0"/>
              <a:t>1/23/2023</a:t>
            </a:fld>
            <a:endParaRPr lang="en-US"/>
          </a:p>
        </p:txBody>
      </p:sp>
      <p:sp>
        <p:nvSpPr>
          <p:cNvPr id="6" name="Holder 6"/>
          <p:cNvSpPr>
            <a:spLocks noGrp="1"/>
          </p:cNvSpPr>
          <p:nvPr>
            <p:ph type="sldNum" sz="quarter" idx="7"/>
          </p:nvPr>
        </p:nvSpPr>
        <p:spPr>
          <a:xfrm>
            <a:off x="8331454" y="6404635"/>
            <a:ext cx="304800" cy="240029"/>
          </a:xfrm>
          <a:prstGeom prst="rect">
            <a:avLst/>
          </a:prstGeom>
        </p:spPr>
        <p:txBody>
          <a:bodyPr wrap="square" lIns="0" tIns="0" rIns="0" bIns="0">
            <a:spAutoFit/>
          </a:bodyPr>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9.bin"/><Relationship Id="rId1" Type="http://schemas.openxmlformats.org/officeDocument/2006/relationships/slideLayout" Target="../slideLayouts/slideLayout5.xml"/><Relationship Id="rId6" Type="http://schemas.openxmlformats.org/officeDocument/2006/relationships/oleObject" Target="../embeddings/oleObject11.bin"/><Relationship Id="rId11" Type="http://schemas.openxmlformats.org/officeDocument/2006/relationships/image" Target="../media/image160.png"/><Relationship Id="rId5" Type="http://schemas.openxmlformats.org/officeDocument/2006/relationships/image" Target="../media/image26.wmf"/><Relationship Id="rId10" Type="http://schemas.openxmlformats.org/officeDocument/2006/relationships/image" Target="../media/image150.png"/><Relationship Id="rId4" Type="http://schemas.openxmlformats.org/officeDocument/2006/relationships/oleObject" Target="../embeddings/oleObject10.bin"/><Relationship Id="rId9"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image" Target="../media/image28.wmf"/><Relationship Id="rId1" Type="http://schemas.openxmlformats.org/officeDocument/2006/relationships/slideLayout" Target="../slideLayouts/slideLayout5.xml"/><Relationship Id="rId6" Type="http://schemas.openxmlformats.org/officeDocument/2006/relationships/oleObject" Target="../embeddings/oleObject13.bin"/><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4.bin"/><Relationship Id="rId1" Type="http://schemas.openxmlformats.org/officeDocument/2006/relationships/slideLayout" Target="../slideLayouts/slideLayout5.xml"/><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image" Target="../media/image34.emf"/><Relationship Id="rId1" Type="http://schemas.openxmlformats.org/officeDocument/2006/relationships/slideLayout" Target="../slideLayouts/slideLayout5.xml"/><Relationship Id="rId6" Type="http://schemas.openxmlformats.org/officeDocument/2006/relationships/image" Target="../media/image36.wmf"/><Relationship Id="rId5" Type="http://schemas.openxmlformats.org/officeDocument/2006/relationships/oleObject" Target="../embeddings/oleObject16.bin"/><Relationship Id="rId4" Type="http://schemas.openxmlformats.org/officeDocument/2006/relationships/image" Target="../media/image35.wmf"/><Relationship Id="rId9" Type="http://schemas.openxmlformats.org/officeDocument/2006/relationships/image" Target="../media/image38.emf"/></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9.wmf"/><Relationship Id="rId7" Type="http://schemas.openxmlformats.org/officeDocument/2006/relationships/image" Target="../media/image28.png"/><Relationship Id="rId2" Type="http://schemas.openxmlformats.org/officeDocument/2006/relationships/oleObject" Target="../embeddings/oleObject18.bin"/><Relationship Id="rId1" Type="http://schemas.openxmlformats.org/officeDocument/2006/relationships/slideLayout" Target="../slideLayouts/slideLayout5.xml"/><Relationship Id="rId5" Type="http://schemas.openxmlformats.org/officeDocument/2006/relationships/image" Target="../media/image41.wmf"/><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19.bin"/><Relationship Id="rId1" Type="http://schemas.openxmlformats.org/officeDocument/2006/relationships/slideLayout" Target="../slideLayouts/slideLayout5.xml"/><Relationship Id="rId6" Type="http://schemas.openxmlformats.org/officeDocument/2006/relationships/oleObject" Target="../embeddings/oleObject21.bin"/><Relationship Id="rId5" Type="http://schemas.openxmlformats.org/officeDocument/2006/relationships/image" Target="../media/image58.wmf"/><Relationship Id="rId4" Type="http://schemas.openxmlformats.org/officeDocument/2006/relationships/oleObject" Target="../embeddings/oleObject20.bin"/><Relationship Id="rId9" Type="http://schemas.openxmlformats.org/officeDocument/2006/relationships/image" Target="../media/image60.wmf"/></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9.wmf"/><Relationship Id="rId5" Type="http://schemas.openxmlformats.org/officeDocument/2006/relationships/oleObject" Target="../embeddings/oleObject23.bin"/><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4.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6.bin"/><Relationship Id="rId17" Type="http://schemas.openxmlformats.org/officeDocument/2006/relationships/image" Target="../media/image24.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5.x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0.w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CD8A53E8-6EF4-4B1E-965F-FE92E7AC8B17}"/>
              </a:ext>
            </a:extLst>
          </p:cNvPr>
          <p:cNvSpPr txBox="1"/>
          <p:nvPr/>
        </p:nvSpPr>
        <p:spPr>
          <a:xfrm>
            <a:off x="3527310" y="4289810"/>
            <a:ext cx="546429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400" b="1" u="sng" dirty="0">
                <a:solidFill>
                  <a:prstClr val="black"/>
                </a:solidFill>
                <a:latin typeface="Arial" panose="020B0604020202020204"/>
              </a:rPr>
              <a:t>Σχολή Ναυτικών Δοκίμων</a:t>
            </a:r>
          </a:p>
          <a:p>
            <a:pPr marL="0" marR="0" lvl="0" indent="0" algn="r" defTabSz="914400" rtl="0" eaLnBrk="1" fontAlgn="auto" latinLnBrk="0" hangingPunct="1">
              <a:lnSpc>
                <a:spcPct val="100000"/>
              </a:lnSpc>
              <a:spcBef>
                <a:spcPts val="0"/>
              </a:spcBef>
              <a:spcAft>
                <a:spcPts val="0"/>
              </a:spcAft>
              <a:buClrTx/>
              <a:buSzTx/>
              <a:buFontTx/>
              <a:buNone/>
              <a:tabLst/>
              <a:defRPr/>
            </a:pPr>
            <a:r>
              <a:rPr lang="el-GR" sz="2400" b="1" dirty="0">
                <a:solidFill>
                  <a:prstClr val="black"/>
                </a:solidFill>
                <a:latin typeface="Arial" panose="020B0604020202020204"/>
              </a:rPr>
              <a:t>Δρ. Χρ. </a:t>
            </a:r>
            <a:r>
              <a:rPr lang="el-GR" sz="2400" b="1" dirty="0" err="1">
                <a:solidFill>
                  <a:prstClr val="black"/>
                </a:solidFill>
                <a:latin typeface="Arial" panose="020B0604020202020204"/>
              </a:rPr>
              <a:t>Μπολάκης</a:t>
            </a:r>
            <a:r>
              <a:rPr lang="el-GR" sz="2400" b="1" dirty="0">
                <a:solidFill>
                  <a:prstClr val="black"/>
                </a:solidFill>
                <a:latin typeface="Arial" panose="020B0604020202020204"/>
              </a:rPr>
              <a:t>, </a:t>
            </a:r>
            <a:r>
              <a:rPr kumimoji="0" lang="el-GR" sz="2400" b="1" i="0" u="none" strike="noStrike" kern="1200" cap="none" spc="0" normalizeH="0" baseline="0" noProof="0" dirty="0" err="1">
                <a:ln>
                  <a:noFill/>
                </a:ln>
                <a:solidFill>
                  <a:prstClr val="black"/>
                </a:solidFill>
                <a:effectLst/>
                <a:uLnTx/>
                <a:uFillTx/>
                <a:latin typeface="Arial" panose="020B0604020202020204"/>
                <a:ea typeface="+mn-ea"/>
                <a:cs typeface="+mn-cs"/>
              </a:rPr>
              <a:t>Πχης</a:t>
            </a:r>
            <a:r>
              <a:rPr kumimoji="0" lang="el-GR" sz="2400" b="1" i="0" u="none" strike="noStrike" kern="1200" cap="none" spc="0" normalizeH="0" baseline="0" noProof="0" dirty="0">
                <a:ln>
                  <a:noFill/>
                </a:ln>
                <a:solidFill>
                  <a:prstClr val="black"/>
                </a:solidFill>
                <a:effectLst/>
                <a:uLnTx/>
                <a:uFillTx/>
                <a:latin typeface="Arial" panose="020B0604020202020204"/>
                <a:ea typeface="+mn-ea"/>
                <a:cs typeface="+mn-cs"/>
              </a:rPr>
              <a:t> ΠΝ (</a:t>
            </a:r>
            <a:r>
              <a:rPr kumimoji="0" lang="el-GR" sz="2400" b="1" i="0" u="none" strike="noStrike" kern="1200" cap="none" spc="0" normalizeH="0" baseline="0" noProof="0" dirty="0" err="1">
                <a:ln>
                  <a:noFill/>
                </a:ln>
                <a:solidFill>
                  <a:prstClr val="black"/>
                </a:solidFill>
                <a:effectLst/>
                <a:uLnTx/>
                <a:uFillTx/>
                <a:latin typeface="Arial" panose="020B0604020202020204"/>
                <a:ea typeface="+mn-ea"/>
                <a:cs typeface="+mn-cs"/>
              </a:rPr>
              <a:t>ε.α</a:t>
            </a:r>
            <a:r>
              <a:rPr kumimoji="0" lang="el-GR" sz="2400" b="1"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l-GR" sz="2400" b="1" noProof="0" dirty="0">
                <a:solidFill>
                  <a:prstClr val="black"/>
                </a:solidFill>
                <a:latin typeface="Arial" panose="020B0604020202020204"/>
              </a:rPr>
              <a:t>Χρ. </a:t>
            </a:r>
            <a:r>
              <a:rPr lang="el-GR" sz="2400" b="1" noProof="0" dirty="0" err="1">
                <a:solidFill>
                  <a:prstClr val="black"/>
                </a:solidFill>
                <a:latin typeface="Arial" panose="020B0604020202020204"/>
              </a:rPr>
              <a:t>Βαζούρας</a:t>
            </a:r>
            <a:r>
              <a:rPr lang="el-GR" sz="2400" b="1" noProof="0" dirty="0">
                <a:solidFill>
                  <a:prstClr val="black"/>
                </a:solidFill>
                <a:latin typeface="Arial" panose="020B0604020202020204"/>
              </a:rPr>
              <a:t>, Αν. Καθηγητής Σ.Ν.Δ.</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60BC3ED-EFDB-4754-B269-217F424C39DF}"/>
              </a:ext>
            </a:extLst>
          </p:cNvPr>
          <p:cNvSpPr txBox="1"/>
          <p:nvPr/>
        </p:nvSpPr>
        <p:spPr>
          <a:xfrm>
            <a:off x="462116" y="339345"/>
            <a:ext cx="822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dirty="0">
                <a:solidFill>
                  <a:prstClr val="black"/>
                </a:solidFill>
                <a:latin typeface="Arial" panose="020B0604020202020204"/>
              </a:rPr>
              <a:t>Το Ναυτικό </a:t>
            </a:r>
            <a:r>
              <a:rPr lang="en-US" sz="4000" b="1" dirty="0">
                <a:solidFill>
                  <a:prstClr val="black"/>
                </a:solidFill>
                <a:latin typeface="Arial" panose="020B0604020202020204"/>
              </a:rPr>
              <a:t>RADAR</a:t>
            </a:r>
            <a:endParaRPr kumimoji="0" lang="en-US" sz="40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B44D0B1A-AFF1-4FD1-8F70-4D0CD5FD0F7F}"/>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4" name="Title 3">
            <a:extLst>
              <a:ext uri="{FF2B5EF4-FFF2-40B4-BE49-F238E27FC236}">
                <a16:creationId xmlns:a16="http://schemas.microsoft.com/office/drawing/2014/main" id="{6C87DA34-42E6-4335-AA93-6C0163747BA8}"/>
              </a:ext>
            </a:extLst>
          </p:cNvPr>
          <p:cNvSpPr>
            <a:spLocks noGrp="1"/>
          </p:cNvSpPr>
          <p:nvPr>
            <p:ph type="ctrTitle"/>
          </p:nvPr>
        </p:nvSpPr>
        <p:spPr>
          <a:xfrm>
            <a:off x="457200" y="1625389"/>
            <a:ext cx="8229600" cy="1231106"/>
          </a:xfrm>
        </p:spPr>
        <p:txBody>
          <a:bodyPr/>
          <a:lstStyle/>
          <a:p>
            <a:r>
              <a:rPr lang="el-GR" sz="4000" dirty="0">
                <a:solidFill>
                  <a:schemeClr val="tx1"/>
                </a:solidFill>
              </a:rPr>
              <a:t>Η εξίσωση </a:t>
            </a:r>
            <a:r>
              <a:rPr lang="en-US" sz="4000" dirty="0">
                <a:solidFill>
                  <a:schemeClr val="tx1"/>
                </a:solidFill>
              </a:rPr>
              <a:t>RADAR</a:t>
            </a:r>
            <a:r>
              <a:rPr lang="el-GR" sz="4000" dirty="0">
                <a:solidFill>
                  <a:schemeClr val="tx1"/>
                </a:solidFill>
              </a:rPr>
              <a:t>,</a:t>
            </a:r>
            <a:r>
              <a:rPr lang="en-US" sz="4000" dirty="0">
                <a:solidFill>
                  <a:schemeClr val="tx1"/>
                </a:solidFill>
              </a:rPr>
              <a:t> </a:t>
            </a:r>
            <a:r>
              <a:rPr lang="el-GR" sz="4000" dirty="0">
                <a:solidFill>
                  <a:schemeClr val="tx1"/>
                </a:solidFill>
              </a:rPr>
              <a:t>ο θόρυβος και η μέθοδος ολοκλήρωσης παλμών</a:t>
            </a:r>
            <a:endParaRPr lang="en-US" sz="4000" dirty="0">
              <a:solidFill>
                <a:schemeClr val="tx1"/>
              </a:solidFill>
            </a:endParaRPr>
          </a:p>
        </p:txBody>
      </p:sp>
      <p:pic>
        <p:nvPicPr>
          <p:cNvPr id="10" name="Picture 2" descr="Σχετική εικόνα">
            <a:extLst>
              <a:ext uri="{FF2B5EF4-FFF2-40B4-BE49-F238E27FC236}">
                <a16:creationId xmlns:a16="http://schemas.microsoft.com/office/drawing/2014/main" id="{BB823535-C48A-4694-A268-52349163290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15249"/>
            <a:ext cx="3222510" cy="352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93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7"/>
          </p:nvPr>
        </p:nvSpPr>
        <p:spPr>
          <a:xfrm>
            <a:off x="6553200" y="6245225"/>
            <a:ext cx="2133600" cy="476250"/>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F6CCBC87-6D44-492F-8A8A-FE8B38EF63C1}" type="slidenum">
              <a:rPr lang="en-US" sz="2000" smtClean="0">
                <a:latin typeface="+mj-lt"/>
              </a:rPr>
              <a:pPr algn="r" eaLnBrk="1" hangingPunct="1">
                <a:defRPr/>
              </a:pPr>
              <a:t>10</a:t>
            </a:fld>
            <a:endParaRPr lang="en-US" sz="2000">
              <a:latin typeface="+mj-lt"/>
            </a:endParaRPr>
          </a:p>
        </p:txBody>
      </p:sp>
      <p:sp>
        <p:nvSpPr>
          <p:cNvPr id="7172" name="Text Box 3"/>
          <p:cNvSpPr txBox="1">
            <a:spLocks noChangeArrowheads="1"/>
          </p:cNvSpPr>
          <p:nvPr/>
        </p:nvSpPr>
        <p:spPr bwMode="auto">
          <a:xfrm>
            <a:off x="341312" y="1117937"/>
            <a:ext cx="83454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Ο μετασχηματισμός </a:t>
            </a:r>
            <a:r>
              <a:rPr lang="en-US" altLang="el-GR" sz="2000" dirty="0">
                <a:latin typeface="+mn-lt"/>
              </a:rPr>
              <a:t>Fourier</a:t>
            </a:r>
            <a:r>
              <a:rPr lang="el-GR" altLang="el-GR" sz="2000" dirty="0">
                <a:latin typeface="+mn-lt"/>
              </a:rPr>
              <a:t> εφαρμόζεται για </a:t>
            </a:r>
            <a:r>
              <a:rPr lang="el-GR" altLang="el-GR" sz="2000" b="1" u="sng" dirty="0">
                <a:latin typeface="+mn-lt"/>
              </a:rPr>
              <a:t>μη</a:t>
            </a:r>
            <a:r>
              <a:rPr lang="el-GR" altLang="el-GR" sz="2000" dirty="0">
                <a:latin typeface="+mn-lt"/>
              </a:rPr>
              <a:t> περιοδικές συναρτήσεις και αντιστοιχεί το σήμα (συν/ση του χρόνου) σε μια άλλη μιγαδική συν/ση της συχνότητας που λέγεται </a:t>
            </a:r>
            <a:r>
              <a:rPr lang="el-GR" altLang="el-GR" sz="2000" b="1" u="sng" dirty="0">
                <a:latin typeface="+mn-lt"/>
              </a:rPr>
              <a:t>μετασχηματισμένη </a:t>
            </a:r>
            <a:r>
              <a:rPr lang="en-US" altLang="el-GR" sz="2000" b="1" u="sng" dirty="0">
                <a:latin typeface="+mn-lt"/>
              </a:rPr>
              <a:t>Fourier</a:t>
            </a:r>
            <a:r>
              <a:rPr lang="el-GR" altLang="el-GR" sz="2000" dirty="0">
                <a:latin typeface="+mn-lt"/>
              </a:rPr>
              <a:t> ή </a:t>
            </a:r>
            <a:r>
              <a:rPr lang="el-GR" altLang="el-GR" sz="2000" b="1" u="sng" dirty="0">
                <a:latin typeface="+mn-lt"/>
              </a:rPr>
              <a:t>φάσμα</a:t>
            </a:r>
            <a:r>
              <a:rPr lang="el-GR" altLang="el-GR" sz="2000" dirty="0">
                <a:latin typeface="+mn-lt"/>
              </a:rPr>
              <a:t> του σήματος</a:t>
            </a:r>
            <a:endParaRPr lang="en-US" altLang="el-GR" sz="2000" b="1" u="sng" dirty="0">
              <a:latin typeface="+mn-lt"/>
            </a:endParaRPr>
          </a:p>
        </p:txBody>
      </p:sp>
      <p:sp>
        <p:nvSpPr>
          <p:cNvPr id="7173" name="Text Box 5"/>
          <p:cNvSpPr txBox="1">
            <a:spLocks noChangeArrowheads="1"/>
          </p:cNvSpPr>
          <p:nvPr/>
        </p:nvSpPr>
        <p:spPr bwMode="auto">
          <a:xfrm>
            <a:off x="335280" y="5410200"/>
            <a:ext cx="6096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l-GR" altLang="el-GR" sz="2000" b="1" u="sng" dirty="0">
                <a:latin typeface="+mn-lt"/>
              </a:rPr>
              <a:t>ΠΑΡΑΤΗΡΗΣΗ</a:t>
            </a:r>
            <a:r>
              <a:rPr lang="el-GR" altLang="el-GR" sz="2000" dirty="0">
                <a:latin typeface="+mn-lt"/>
              </a:rPr>
              <a:t>: Εμφανίζονται και </a:t>
            </a:r>
            <a:r>
              <a:rPr lang="el-GR" altLang="el-GR" sz="2000" b="1" u="sng" dirty="0">
                <a:latin typeface="+mn-lt"/>
              </a:rPr>
              <a:t>αρνητικές</a:t>
            </a:r>
            <a:r>
              <a:rPr lang="el-GR" altLang="el-GR" sz="2000" dirty="0">
                <a:latin typeface="+mn-lt"/>
              </a:rPr>
              <a:t> συχνότητες.</a:t>
            </a:r>
          </a:p>
          <a:p>
            <a:pPr eaLnBrk="1" hangingPunct="1">
              <a:spcBef>
                <a:spcPct val="20000"/>
              </a:spcBef>
            </a:pPr>
            <a:r>
              <a:rPr lang="el-GR" altLang="el-GR" sz="2000" dirty="0">
                <a:latin typeface="+mn-lt"/>
              </a:rPr>
              <a:t>Για πραγματικές συναρτήσεις </a:t>
            </a:r>
            <a:r>
              <a:rPr lang="en-US" altLang="el-GR" sz="2000" dirty="0">
                <a:latin typeface="+mn-lt"/>
              </a:rPr>
              <a:t>x(t)</a:t>
            </a:r>
            <a:r>
              <a:rPr lang="el-GR" altLang="el-GR" sz="2000" dirty="0">
                <a:latin typeface="+mn-lt"/>
              </a:rPr>
              <a:t> ισχύει συμμετρία:</a:t>
            </a:r>
            <a:endParaRPr lang="en-US" altLang="el-GR" sz="2000" dirty="0">
              <a:latin typeface="+mn-lt"/>
            </a:endParaRPr>
          </a:p>
        </p:txBody>
      </p:sp>
      <p:sp>
        <p:nvSpPr>
          <p:cNvPr id="7174" name="Text Box 9"/>
          <p:cNvSpPr txBox="1">
            <a:spLocks noChangeArrowheads="1"/>
          </p:cNvSpPr>
          <p:nvPr/>
        </p:nvSpPr>
        <p:spPr bwMode="auto">
          <a:xfrm>
            <a:off x="518160" y="2114490"/>
            <a:ext cx="53873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Ευθύς και αντίστροφος μετασχηματισμός </a:t>
            </a:r>
            <a:r>
              <a:rPr lang="en-US" altLang="el-GR" sz="2000" dirty="0">
                <a:latin typeface="+mn-lt"/>
              </a:rPr>
              <a:t>Fourier</a:t>
            </a:r>
            <a:r>
              <a:rPr lang="el-GR" altLang="el-GR" sz="2000" dirty="0">
                <a:latin typeface="+mn-lt"/>
              </a:rPr>
              <a:t>:</a:t>
            </a:r>
            <a:endParaRPr lang="en-US" altLang="el-GR" sz="2000" b="1" u="sng" dirty="0">
              <a:latin typeface="+mn-lt"/>
            </a:endParaRPr>
          </a:p>
        </p:txBody>
      </p:sp>
      <p:sp>
        <p:nvSpPr>
          <p:cNvPr id="7175" name="Line 10"/>
          <p:cNvSpPr>
            <a:spLocks noChangeShapeType="1"/>
          </p:cNvSpPr>
          <p:nvPr/>
        </p:nvSpPr>
        <p:spPr bwMode="auto">
          <a:xfrm>
            <a:off x="3909060" y="3429000"/>
            <a:ext cx="1066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z="2000">
              <a:latin typeface="+mj-lt"/>
            </a:endParaRPr>
          </a:p>
        </p:txBody>
      </p:sp>
      <p:graphicFrame>
        <p:nvGraphicFramePr>
          <p:cNvPr id="7176" name="Object 11"/>
          <p:cNvGraphicFramePr>
            <a:graphicFrameLocks noChangeAspect="1"/>
          </p:cNvGraphicFramePr>
          <p:nvPr>
            <p:extLst>
              <p:ext uri="{D42A27DB-BD31-4B8C-83A1-F6EECF244321}">
                <p14:modId xmlns:p14="http://schemas.microsoft.com/office/powerpoint/2010/main" val="104996242"/>
              </p:ext>
            </p:extLst>
          </p:nvPr>
        </p:nvGraphicFramePr>
        <p:xfrm>
          <a:off x="2667000" y="3244850"/>
          <a:ext cx="533400" cy="412750"/>
        </p:xfrm>
        <a:graphic>
          <a:graphicData uri="http://schemas.openxmlformats.org/presentationml/2006/ole">
            <mc:AlternateContent xmlns:mc="http://schemas.openxmlformats.org/markup-compatibility/2006">
              <mc:Choice xmlns:v="urn:schemas-microsoft-com:vml" Requires="v">
                <p:oleObj name="Equation" r:id="rId2" imgW="279279" imgH="215806" progId="Equation.3">
                  <p:embed/>
                </p:oleObj>
              </mc:Choice>
              <mc:Fallback>
                <p:oleObj name="Equation" r:id="rId2" imgW="279279" imgH="21580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44850"/>
                        <a:ext cx="533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12"/>
          <p:cNvGraphicFramePr>
            <a:graphicFrameLocks noChangeAspect="1"/>
          </p:cNvGraphicFramePr>
          <p:nvPr>
            <p:extLst>
              <p:ext uri="{D42A27DB-BD31-4B8C-83A1-F6EECF244321}">
                <p14:modId xmlns:p14="http://schemas.microsoft.com/office/powerpoint/2010/main" val="360498051"/>
              </p:ext>
            </p:extLst>
          </p:nvPr>
        </p:nvGraphicFramePr>
        <p:xfrm>
          <a:off x="5618162" y="3244850"/>
          <a:ext cx="630238" cy="412750"/>
        </p:xfrm>
        <a:graphic>
          <a:graphicData uri="http://schemas.openxmlformats.org/presentationml/2006/ole">
            <mc:AlternateContent xmlns:mc="http://schemas.openxmlformats.org/markup-compatibility/2006">
              <mc:Choice xmlns:v="urn:schemas-microsoft-com:vml" Requires="v">
                <p:oleObj name="Equation" r:id="rId4" imgW="330057" imgH="215806" progId="Equation.3">
                  <p:embed/>
                </p:oleObj>
              </mc:Choice>
              <mc:Fallback>
                <p:oleObj name="Equation" r:id="rId4" imgW="330057"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162" y="3244850"/>
                        <a:ext cx="630238"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0" name="Line 15"/>
          <p:cNvSpPr>
            <a:spLocks noChangeShapeType="1"/>
          </p:cNvSpPr>
          <p:nvPr/>
        </p:nvSpPr>
        <p:spPr bwMode="auto">
          <a:xfrm flipH="1">
            <a:off x="3909060" y="3657600"/>
            <a:ext cx="1066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z="2000">
              <a:latin typeface="+mj-lt"/>
            </a:endParaRPr>
          </a:p>
        </p:txBody>
      </p:sp>
      <p:sp>
        <p:nvSpPr>
          <p:cNvPr id="7183" name="Text Box 20"/>
          <p:cNvSpPr txBox="1">
            <a:spLocks noChangeArrowheads="1"/>
          </p:cNvSpPr>
          <p:nvPr/>
        </p:nvSpPr>
        <p:spPr bwMode="auto">
          <a:xfrm>
            <a:off x="1851660" y="2647890"/>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ΠΕΔΙΟ ΧΡΟΝΟΥ</a:t>
            </a:r>
            <a:endParaRPr lang="en-US" altLang="el-GR" sz="2000" b="1" u="sng" dirty="0">
              <a:latin typeface="+mn-lt"/>
            </a:endParaRPr>
          </a:p>
        </p:txBody>
      </p:sp>
      <p:sp>
        <p:nvSpPr>
          <p:cNvPr id="7184" name="Text Box 21"/>
          <p:cNvSpPr txBox="1">
            <a:spLocks noChangeArrowheads="1"/>
          </p:cNvSpPr>
          <p:nvPr/>
        </p:nvSpPr>
        <p:spPr bwMode="auto">
          <a:xfrm>
            <a:off x="4747260" y="2647890"/>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ΠΕΔΙΟ ΣΥΧΝΟΤΗΤΑΣ</a:t>
            </a:r>
            <a:endParaRPr lang="en-US" altLang="el-GR" sz="2000" b="1" u="sng">
              <a:latin typeface="+mn-lt"/>
            </a:endParaRPr>
          </a:p>
        </p:txBody>
      </p:sp>
      <p:graphicFrame>
        <p:nvGraphicFramePr>
          <p:cNvPr id="7189" name="Object 22"/>
          <p:cNvGraphicFramePr>
            <a:graphicFrameLocks noChangeAspect="1"/>
          </p:cNvGraphicFramePr>
          <p:nvPr>
            <p:extLst>
              <p:ext uri="{D42A27DB-BD31-4B8C-83A1-F6EECF244321}">
                <p14:modId xmlns:p14="http://schemas.microsoft.com/office/powerpoint/2010/main" val="876301825"/>
              </p:ext>
            </p:extLst>
          </p:nvPr>
        </p:nvGraphicFramePr>
        <p:xfrm>
          <a:off x="6553200" y="5618956"/>
          <a:ext cx="1830388" cy="496888"/>
        </p:xfrm>
        <a:graphic>
          <a:graphicData uri="http://schemas.openxmlformats.org/presentationml/2006/ole">
            <mc:AlternateContent xmlns:mc="http://schemas.openxmlformats.org/markup-compatibility/2006">
              <mc:Choice xmlns:v="urn:schemas-microsoft-com:vml" Requires="v">
                <p:oleObj name="Equation" r:id="rId6" imgW="926698" imgH="253890" progId="Equation.3">
                  <p:embed/>
                </p:oleObj>
              </mc:Choice>
              <mc:Fallback>
                <p:oleObj name="Equation" r:id="rId6" imgW="926698"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618956"/>
                        <a:ext cx="1830388" cy="496888"/>
                      </a:xfrm>
                      <a:prstGeom prst="rect">
                        <a:avLst/>
                      </a:prstGeom>
                      <a:noFill/>
                      <a:ln w="9525">
                        <a:solidFill>
                          <a:schemeClr val="tx1"/>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2" name="Rectangle 1"/>
              <p:cNvSpPr/>
              <p:nvPr/>
            </p:nvSpPr>
            <p:spPr>
              <a:xfrm>
                <a:off x="152400" y="3944775"/>
                <a:ext cx="4236720" cy="1008225"/>
              </a:xfrm>
              <a:prstGeom prst="rect">
                <a:avLst/>
              </a:prstGeom>
              <a:ln w="25400">
                <a:solidFill>
                  <a:schemeClr val="tx1"/>
                </a:solidFill>
              </a:ln>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m:rPr>
                          <m:sty m:val="p"/>
                        </m:rPr>
                        <a:rPr lang="el-GR" altLang="el-GR" sz="2000">
                          <a:latin typeface="Cambria Math"/>
                          <a:ea typeface="Cambria Math"/>
                        </a:rPr>
                        <m:t>Χ</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e>
                      </m:d>
                      <m:r>
                        <a:rPr lang="en-US" altLang="el-GR" sz="2000">
                          <a:latin typeface="Cambria Math"/>
                          <a:ea typeface="Cambria Math"/>
                        </a:rPr>
                        <m:t>=</m:t>
                      </m:r>
                      <m:r>
                        <a:rPr lang="el-GR" altLang="el-GR" sz="2000" i="1">
                          <a:latin typeface="Cambria Math"/>
                          <a:ea typeface="Cambria Math"/>
                        </a:rPr>
                        <m:t>𝔉</m:t>
                      </m:r>
                      <m:d>
                        <m:dPr>
                          <m:begChr m:val="{"/>
                          <m:endChr m:val="}"/>
                          <m:ctrlPr>
                            <a:rPr lang="el-GR" altLang="el-GR" sz="2000" i="1">
                              <a:latin typeface="Cambria Math" panose="02040503050406030204" pitchFamily="18" charset="0"/>
                              <a:ea typeface="Cambria Math"/>
                            </a:rPr>
                          </m:ctrlPr>
                        </m:dPr>
                        <m:e>
                          <m:r>
                            <a:rPr lang="en-US" altLang="el-GR" sz="2000" i="1">
                              <a:latin typeface="Cambria Math"/>
                              <a:ea typeface="Cambria Math"/>
                            </a:rPr>
                            <m:t>𝑥</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𝑡</m:t>
                              </m:r>
                            </m:e>
                          </m:d>
                        </m:e>
                      </m:d>
                      <m:r>
                        <a:rPr lang="en-US" altLang="el-GR" sz="2000" i="1">
                          <a:latin typeface="Cambria Math"/>
                          <a:ea typeface="Cambria Math"/>
                        </a:rPr>
                        <m:t>=</m:t>
                      </m:r>
                      <m:nary>
                        <m:naryPr>
                          <m:limLoc m:val="undOvr"/>
                          <m:ctrlPr>
                            <a:rPr lang="en-US" altLang="el-GR" sz="2000" i="1">
                              <a:latin typeface="Cambria Math" panose="02040503050406030204" pitchFamily="18" charset="0"/>
                              <a:ea typeface="Cambria Math"/>
                            </a:rPr>
                          </m:ctrlPr>
                        </m:naryPr>
                        <m:sub>
                          <m:r>
                            <m:rPr>
                              <m:brk m:alnAt="24"/>
                            </m:rPr>
                            <a:rPr lang="en-US" altLang="el-GR" sz="2000" i="1">
                              <a:latin typeface="Cambria Math"/>
                              <a:ea typeface="Cambria Math"/>
                            </a:rPr>
                            <m:t>−</m:t>
                          </m:r>
                          <m:r>
                            <a:rPr lang="en-US" altLang="el-GR" sz="2000" i="1">
                              <a:latin typeface="Cambria Math"/>
                              <a:ea typeface="Cambria Math"/>
                            </a:rPr>
                            <m:t>∞</m:t>
                          </m:r>
                        </m:sub>
                        <m:sup>
                          <m:r>
                            <a:rPr lang="en-US" altLang="el-GR" sz="2000" i="1">
                              <a:latin typeface="Cambria Math"/>
                              <a:ea typeface="Cambria Math"/>
                            </a:rPr>
                            <m:t>+∞</m:t>
                          </m:r>
                        </m:sup>
                        <m:e>
                          <m:r>
                            <a:rPr lang="en-US" altLang="el-GR" sz="2000" i="1">
                              <a:latin typeface="Cambria Math"/>
                              <a:ea typeface="Cambria Math"/>
                            </a:rPr>
                            <m:t>𝑥</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𝑡</m:t>
                              </m:r>
                            </m:e>
                          </m:d>
                        </m:e>
                      </m:nary>
                      <m:sSup>
                        <m:sSupPr>
                          <m:ctrlPr>
                            <a:rPr lang="en-US" altLang="el-GR" sz="2000" i="1">
                              <a:latin typeface="Cambria Math" panose="02040503050406030204" pitchFamily="18" charset="0"/>
                              <a:ea typeface="Cambria Math"/>
                            </a:rPr>
                          </m:ctrlPr>
                        </m:sSupPr>
                        <m:e>
                          <m:r>
                            <a:rPr lang="en-US" altLang="el-GR" sz="2000" i="1">
                              <a:latin typeface="Cambria Math"/>
                              <a:ea typeface="Cambria Math"/>
                            </a:rPr>
                            <m:t>𝑒</m:t>
                          </m:r>
                        </m:e>
                        <m:sup>
                          <m:r>
                            <a:rPr lang="en-US" altLang="el-GR" sz="2000" i="1">
                              <a:latin typeface="Cambria Math"/>
                              <a:ea typeface="Cambria Math"/>
                            </a:rPr>
                            <m:t>−</m:t>
                          </m:r>
                          <m:r>
                            <a:rPr lang="en-US" altLang="el-GR" sz="2000" i="1">
                              <a:latin typeface="Cambria Math"/>
                              <a:ea typeface="Cambria Math"/>
                            </a:rPr>
                            <m:t>𝑗</m:t>
                          </m:r>
                          <m:r>
                            <a:rPr lang="en-US" altLang="el-GR" sz="2000" i="1">
                              <a:latin typeface="Cambria Math"/>
                              <a:ea typeface="Cambria Math"/>
                            </a:rPr>
                            <m:t>2</m:t>
                          </m:r>
                          <m:r>
                            <a:rPr lang="el-GR" altLang="el-GR" sz="2000" i="1">
                              <a:latin typeface="Cambria Math"/>
                              <a:ea typeface="Cambria Math"/>
                            </a:rPr>
                            <m:t>𝜋</m:t>
                          </m:r>
                          <m:r>
                            <a:rPr lang="en-US" altLang="el-GR" sz="2000" i="1">
                              <a:latin typeface="Cambria Math"/>
                              <a:ea typeface="Cambria Math"/>
                            </a:rPr>
                            <m:t>𝑓𝑡</m:t>
                          </m:r>
                        </m:sup>
                      </m:sSup>
                      <m:r>
                        <a:rPr lang="en-US" altLang="el-GR" sz="2000" i="1">
                          <a:latin typeface="Cambria Math"/>
                          <a:ea typeface="Cambria Math"/>
                        </a:rPr>
                        <m:t>𝑑𝑡</m:t>
                      </m:r>
                    </m:oMath>
                  </m:oMathPara>
                </a14:m>
                <a:endParaRPr lang="en-US" altLang="el-GR" sz="2000" b="1" u="sng" dirty="0"/>
              </a:p>
            </p:txBody>
          </p:sp>
        </mc:Choice>
        <mc:Fallback xmlns="">
          <p:sp>
            <p:nvSpPr>
              <p:cNvPr id="2" name="Rectangle 1"/>
              <p:cNvSpPr>
                <a:spLocks noRot="1" noChangeAspect="1" noMove="1" noResize="1" noEditPoints="1" noAdjustHandles="1" noChangeArrowheads="1" noChangeShapeType="1" noTextEdit="1"/>
              </p:cNvSpPr>
              <p:nvPr/>
            </p:nvSpPr>
            <p:spPr>
              <a:xfrm>
                <a:off x="152400" y="3944775"/>
                <a:ext cx="4236720" cy="1008225"/>
              </a:xfrm>
              <a:prstGeom prst="rect">
                <a:avLst/>
              </a:prstGeom>
              <a:blipFill rotWithShape="1">
                <a:blip r:embed="rId9"/>
                <a:stretch>
                  <a:fillRect/>
                </a:stretch>
              </a:blipFill>
              <a:ln w="25400">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21960" y="3944774"/>
                <a:ext cx="4470904" cy="1008225"/>
              </a:xfrm>
              <a:prstGeom prst="rect">
                <a:avLst/>
              </a:prstGeom>
              <a:ln w="25400">
                <a:solidFill>
                  <a:schemeClr val="tx1"/>
                </a:solidFill>
              </a:ln>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l-GR" sz="2000" i="1">
                          <a:latin typeface="Cambria Math"/>
                          <a:ea typeface="Cambria Math"/>
                        </a:rPr>
                        <m:t>𝑥</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𝑡</m:t>
                          </m:r>
                        </m:e>
                      </m:d>
                      <m:r>
                        <a:rPr lang="en-US" altLang="el-GR" sz="2000">
                          <a:latin typeface="Cambria Math"/>
                          <a:ea typeface="Cambria Math"/>
                        </a:rPr>
                        <m:t>=</m:t>
                      </m:r>
                      <m:sSup>
                        <m:sSupPr>
                          <m:ctrlPr>
                            <a:rPr lang="el-GR" altLang="el-GR" sz="2000" i="1">
                              <a:latin typeface="Cambria Math" panose="02040503050406030204" pitchFamily="18" charset="0"/>
                              <a:ea typeface="Cambria Math"/>
                            </a:rPr>
                          </m:ctrlPr>
                        </m:sSupPr>
                        <m:e>
                          <m:r>
                            <a:rPr lang="el-GR" altLang="el-GR" sz="2000" i="1">
                              <a:latin typeface="Cambria Math"/>
                              <a:ea typeface="Cambria Math"/>
                            </a:rPr>
                            <m:t>𝔉</m:t>
                          </m:r>
                        </m:e>
                        <m:sup>
                          <m:r>
                            <a:rPr lang="en-US" altLang="el-GR" sz="2000" i="1">
                              <a:latin typeface="Cambria Math"/>
                              <a:ea typeface="Cambria Math"/>
                            </a:rPr>
                            <m:t>−1</m:t>
                          </m:r>
                        </m:sup>
                      </m:sSup>
                      <m:d>
                        <m:dPr>
                          <m:begChr m:val="{"/>
                          <m:endChr m:val="}"/>
                          <m:ctrlPr>
                            <a:rPr lang="el-GR" altLang="el-GR" sz="2000" i="1">
                              <a:latin typeface="Cambria Math" panose="02040503050406030204" pitchFamily="18" charset="0"/>
                              <a:ea typeface="Cambria Math"/>
                            </a:rPr>
                          </m:ctrlPr>
                        </m:dPr>
                        <m:e>
                          <m:r>
                            <m:rPr>
                              <m:sty m:val="p"/>
                            </m:rPr>
                            <a:rPr lang="el-GR" altLang="el-GR" sz="2000">
                              <a:latin typeface="Cambria Math"/>
                              <a:ea typeface="Cambria Math"/>
                            </a:rPr>
                            <m:t>Χ</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e>
                          </m:d>
                        </m:e>
                      </m:d>
                      <m:r>
                        <a:rPr lang="en-US" altLang="el-GR" sz="2000" i="1">
                          <a:latin typeface="Cambria Math"/>
                          <a:ea typeface="Cambria Math"/>
                        </a:rPr>
                        <m:t>=</m:t>
                      </m:r>
                      <m:nary>
                        <m:naryPr>
                          <m:limLoc m:val="undOvr"/>
                          <m:ctrlPr>
                            <a:rPr lang="en-US" altLang="el-GR" sz="2000" i="1">
                              <a:latin typeface="Cambria Math" panose="02040503050406030204" pitchFamily="18" charset="0"/>
                              <a:ea typeface="Cambria Math"/>
                            </a:rPr>
                          </m:ctrlPr>
                        </m:naryPr>
                        <m:sub>
                          <m:r>
                            <m:rPr>
                              <m:brk m:alnAt="24"/>
                            </m:rPr>
                            <a:rPr lang="en-US" altLang="el-GR" sz="2000" i="1">
                              <a:latin typeface="Cambria Math"/>
                              <a:ea typeface="Cambria Math"/>
                            </a:rPr>
                            <m:t>−</m:t>
                          </m:r>
                          <m:r>
                            <a:rPr lang="en-US" altLang="el-GR" sz="2000" i="1">
                              <a:latin typeface="Cambria Math"/>
                              <a:ea typeface="Cambria Math"/>
                            </a:rPr>
                            <m:t>∞</m:t>
                          </m:r>
                        </m:sub>
                        <m:sup>
                          <m:r>
                            <a:rPr lang="en-US" altLang="el-GR" sz="2000" i="1">
                              <a:latin typeface="Cambria Math"/>
                              <a:ea typeface="Cambria Math"/>
                            </a:rPr>
                            <m:t>+∞</m:t>
                          </m:r>
                        </m:sup>
                        <m:e>
                          <m:r>
                            <m:rPr>
                              <m:sty m:val="p"/>
                            </m:rPr>
                            <a:rPr lang="el-GR" altLang="el-GR" sz="2000">
                              <a:latin typeface="Cambria Math"/>
                              <a:ea typeface="Cambria Math"/>
                            </a:rPr>
                            <m:t>Χ</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e>
                          </m:d>
                        </m:e>
                      </m:nary>
                      <m:sSup>
                        <m:sSupPr>
                          <m:ctrlPr>
                            <a:rPr lang="en-US" altLang="el-GR" sz="2000" i="1">
                              <a:latin typeface="Cambria Math" panose="02040503050406030204" pitchFamily="18" charset="0"/>
                              <a:ea typeface="Cambria Math"/>
                            </a:rPr>
                          </m:ctrlPr>
                        </m:sSupPr>
                        <m:e>
                          <m:r>
                            <a:rPr lang="en-US" altLang="el-GR" sz="2000" i="1">
                              <a:latin typeface="Cambria Math"/>
                              <a:ea typeface="Cambria Math"/>
                            </a:rPr>
                            <m:t>𝑒</m:t>
                          </m:r>
                        </m:e>
                        <m:sup>
                          <m:r>
                            <a:rPr lang="en-US" altLang="el-GR" sz="2000" i="1">
                              <a:latin typeface="Cambria Math"/>
                              <a:ea typeface="Cambria Math"/>
                            </a:rPr>
                            <m:t>𝑗</m:t>
                          </m:r>
                          <m:r>
                            <a:rPr lang="en-US" altLang="el-GR" sz="2000" i="1">
                              <a:latin typeface="Cambria Math"/>
                              <a:ea typeface="Cambria Math"/>
                            </a:rPr>
                            <m:t>2</m:t>
                          </m:r>
                          <m:r>
                            <a:rPr lang="el-GR" altLang="el-GR" sz="2000" i="1">
                              <a:latin typeface="Cambria Math"/>
                              <a:ea typeface="Cambria Math"/>
                            </a:rPr>
                            <m:t>𝜋</m:t>
                          </m:r>
                          <m:r>
                            <a:rPr lang="en-US" altLang="el-GR" sz="2000" i="1">
                              <a:latin typeface="Cambria Math"/>
                              <a:ea typeface="Cambria Math"/>
                            </a:rPr>
                            <m:t>𝑓𝑡</m:t>
                          </m:r>
                        </m:sup>
                      </m:sSup>
                      <m:r>
                        <a:rPr lang="en-US" altLang="el-GR" sz="2000" i="1">
                          <a:latin typeface="Cambria Math"/>
                          <a:ea typeface="Cambria Math"/>
                        </a:rPr>
                        <m:t>𝑑𝑓</m:t>
                      </m:r>
                    </m:oMath>
                  </m:oMathPara>
                </a14:m>
                <a:endParaRPr lang="en-US" altLang="el-GR" sz="2000" b="1" u="sng" dirty="0"/>
              </a:p>
            </p:txBody>
          </p:sp>
        </mc:Choice>
        <mc:Fallback xmlns="">
          <p:sp>
            <p:nvSpPr>
              <p:cNvPr id="3" name="Rectangle 2"/>
              <p:cNvSpPr>
                <a:spLocks noRot="1" noChangeAspect="1" noMove="1" noResize="1" noEditPoints="1" noAdjustHandles="1" noChangeArrowheads="1" noChangeShapeType="1" noTextEdit="1"/>
              </p:cNvSpPr>
              <p:nvPr/>
            </p:nvSpPr>
            <p:spPr>
              <a:xfrm>
                <a:off x="4521960" y="3944774"/>
                <a:ext cx="4470904" cy="1008225"/>
              </a:xfrm>
              <a:prstGeom prst="rect">
                <a:avLst/>
              </a:prstGeom>
              <a:blipFill rotWithShape="1">
                <a:blip r:embed="rId10"/>
                <a:stretch>
                  <a:fillRect/>
                </a:stretch>
              </a:blipFill>
              <a:ln w="25400">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4201" y="2897991"/>
                <a:ext cx="59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i="1" smtClean="0">
                          <a:latin typeface="Cambria Math"/>
                          <a:ea typeface="Cambria Math"/>
                        </a:rPr>
                        <m:t>𝔉</m:t>
                      </m:r>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4201" y="2897991"/>
                <a:ext cx="590040" cy="461665"/>
              </a:xfrm>
              <a:prstGeom prst="rect">
                <a:avLst/>
              </a:prstGeom>
              <a:blipFill rotWithShape="1">
                <a:blip r:embed="rId11"/>
                <a:stretch>
                  <a:fillRect b="-11842"/>
                </a:stretch>
              </a:blipFill>
            </p:spPr>
            <p:txBody>
              <a:bodyPr/>
              <a:lstStyle/>
              <a:p>
                <a:r>
                  <a:rPr lang="el-GR">
                    <a:noFill/>
                  </a:rPr>
                  <a:t> </a:t>
                </a:r>
              </a:p>
            </p:txBody>
          </p:sp>
        </mc:Fallback>
      </mc:AlternateContent>
      <p:sp>
        <p:nvSpPr>
          <p:cNvPr id="28" name="Title 1"/>
          <p:cNvSpPr txBox="1">
            <a:spLocks/>
          </p:cNvSpPr>
          <p:nvPr/>
        </p:nvSpPr>
        <p:spPr>
          <a:xfrm>
            <a:off x="990600" y="152400"/>
            <a:ext cx="6781800" cy="889337"/>
          </a:xfrm>
          <a:prstGeom prst="rect">
            <a:avLst/>
          </a:prstGeom>
        </p:spPr>
        <p:txBody>
          <a:bodyPr/>
          <a:lstStyle>
            <a:lvl1pPr>
              <a:defRPr>
                <a:latin typeface="+mj-lt"/>
                <a:ea typeface="+mj-ea"/>
                <a:cs typeface="+mj-cs"/>
              </a:defRPr>
            </a:lvl1pPr>
          </a:lstStyle>
          <a:p>
            <a:pPr algn="ctr"/>
            <a:r>
              <a:rPr lang="el-GR" sz="2800" b="1" dirty="0">
                <a:ea typeface="+mn-ea"/>
                <a:cs typeface="Arial" charset="0"/>
              </a:rPr>
              <a:t>Ο </a:t>
            </a:r>
            <a:r>
              <a:rPr lang="el-GR" sz="2800" b="1" u="sng" dirty="0">
                <a:ea typeface="+mn-ea"/>
                <a:cs typeface="Arial" charset="0"/>
              </a:rPr>
              <a:t>μετασχηματισμός </a:t>
            </a:r>
            <a:r>
              <a:rPr lang="en-US" sz="2800" b="1" u="sng" dirty="0">
                <a:ea typeface="+mn-ea"/>
                <a:cs typeface="Arial" charset="0"/>
              </a:rPr>
              <a:t>Fourier</a:t>
            </a:r>
            <a:r>
              <a:rPr lang="el-GR" sz="2800" b="1" dirty="0">
                <a:ea typeface="+mn-ea"/>
                <a:cs typeface="Arial" charset="0"/>
              </a:rPr>
              <a:t>: Κάθε σήμα είναι μίγμα συχνοτήτων</a:t>
            </a:r>
          </a:p>
        </p:txBody>
      </p:sp>
    </p:spTree>
    <p:extLst>
      <p:ext uri="{BB962C8B-B14F-4D97-AF65-F5344CB8AC3E}">
        <p14:creationId xmlns:p14="http://schemas.microsoft.com/office/powerpoint/2010/main" val="189552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7"/>
          </p:nvPr>
        </p:nvSpPr>
        <p:spPr>
          <a:xfrm>
            <a:off x="6553200" y="6245225"/>
            <a:ext cx="2133600" cy="476250"/>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D80F61AE-D8BF-40D9-AD76-BF2FC30A3924}" type="slidenum">
              <a:rPr lang="en-US" sz="2000" smtClean="0">
                <a:latin typeface="+mn-lt"/>
              </a:rPr>
              <a:pPr algn="r" eaLnBrk="1" hangingPunct="1">
                <a:defRPr/>
              </a:pPr>
              <a:t>11</a:t>
            </a:fld>
            <a:endParaRPr lang="en-US" sz="2000">
              <a:latin typeface="+mn-lt"/>
            </a:endParaRPr>
          </a:p>
        </p:txBody>
      </p:sp>
      <p:pic>
        <p:nvPicPr>
          <p:cNvPr id="819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6477000"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
          <p:cNvSpPr>
            <a:spLocks noChangeArrowheads="1"/>
          </p:cNvSpPr>
          <p:nvPr/>
        </p:nvSpPr>
        <p:spPr bwMode="auto">
          <a:xfrm>
            <a:off x="457200" y="142875"/>
            <a:ext cx="82296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dirty="0">
                <a:latin typeface="+mn-lt"/>
              </a:rPr>
              <a:t>Μορφή του φάσματος (μετασχηματισμένης </a:t>
            </a:r>
            <a:r>
              <a:rPr lang="en-US" altLang="el-GR" sz="2800" b="1" dirty="0">
                <a:latin typeface="+mn-lt"/>
              </a:rPr>
              <a:t>Fourier</a:t>
            </a:r>
            <a:r>
              <a:rPr lang="el-GR" altLang="el-GR" sz="2800" b="1" dirty="0">
                <a:latin typeface="+mn-lt"/>
              </a:rPr>
              <a:t>)</a:t>
            </a:r>
            <a:endParaRPr lang="en-US" altLang="el-GR" sz="2800" b="1" dirty="0">
              <a:latin typeface="+mn-lt"/>
            </a:endParaRPr>
          </a:p>
        </p:txBody>
      </p:sp>
      <p:sp>
        <p:nvSpPr>
          <p:cNvPr id="8197" name="Text Box 6"/>
          <p:cNvSpPr txBox="1">
            <a:spLocks noChangeArrowheads="1"/>
          </p:cNvSpPr>
          <p:nvPr/>
        </p:nvSpPr>
        <p:spPr bwMode="auto">
          <a:xfrm>
            <a:off x="180975" y="914400"/>
            <a:ext cx="8658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Λόγω συμμετρίας το μέτρο είναι </a:t>
            </a:r>
            <a:r>
              <a:rPr lang="el-GR" altLang="el-GR" sz="2000" b="1" u="sng" dirty="0">
                <a:latin typeface="+mn-lt"/>
              </a:rPr>
              <a:t>άρτια</a:t>
            </a:r>
            <a:r>
              <a:rPr lang="el-GR" altLang="el-GR" sz="2000" dirty="0">
                <a:latin typeface="+mn-lt"/>
              </a:rPr>
              <a:t> και το όρισμα (φάση) </a:t>
            </a:r>
            <a:r>
              <a:rPr lang="el-GR" altLang="el-GR" sz="2000" b="1" u="sng" dirty="0">
                <a:latin typeface="+mn-lt"/>
              </a:rPr>
              <a:t>περιττή</a:t>
            </a:r>
            <a:r>
              <a:rPr lang="el-GR" altLang="el-GR" sz="2000" dirty="0">
                <a:latin typeface="+mn-lt"/>
              </a:rPr>
              <a:t> συνάρτηση</a:t>
            </a:r>
            <a:endParaRPr lang="en-US" altLang="el-GR" sz="2000" b="1" u="sng" dirty="0">
              <a:latin typeface="+mn-lt"/>
            </a:endParaRPr>
          </a:p>
        </p:txBody>
      </p:sp>
      <p:pic>
        <p:nvPicPr>
          <p:cNvPr id="819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810000"/>
            <a:ext cx="4038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7177" name="Group 25"/>
          <p:cNvGrpSpPr>
            <a:grpSpLocks/>
          </p:cNvGrpSpPr>
          <p:nvPr/>
        </p:nvGrpSpPr>
        <p:grpSpPr bwMode="auto">
          <a:xfrm>
            <a:off x="609600" y="2819400"/>
            <a:ext cx="2971800" cy="1241425"/>
            <a:chOff x="384" y="1776"/>
            <a:chExt cx="1872" cy="782"/>
          </a:xfrm>
        </p:grpSpPr>
        <p:sp>
          <p:nvSpPr>
            <p:cNvPr id="8224" name="AutoShape 12"/>
            <p:cNvSpPr>
              <a:spLocks/>
            </p:cNvSpPr>
            <p:nvPr/>
          </p:nvSpPr>
          <p:spPr bwMode="auto">
            <a:xfrm rot="-5400000">
              <a:off x="2040" y="1656"/>
              <a:ext cx="48" cy="384"/>
            </a:xfrm>
            <a:prstGeom prst="leftBrace">
              <a:avLst>
                <a:gd name="adj1" fmla="val 66667"/>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latin typeface="+mn-lt"/>
              </a:endParaRPr>
            </a:p>
          </p:txBody>
        </p:sp>
        <p:sp>
          <p:nvSpPr>
            <p:cNvPr id="8225" name="Text Box 16"/>
            <p:cNvSpPr txBox="1">
              <a:spLocks noChangeArrowheads="1"/>
            </p:cNvSpPr>
            <p:nvPr/>
          </p:nvSpPr>
          <p:spPr bwMode="auto">
            <a:xfrm>
              <a:off x="384" y="2112"/>
              <a:ext cx="1296" cy="446"/>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solidFill>
                    <a:srgbClr val="FF0000"/>
                  </a:solidFill>
                  <a:latin typeface="+mn-lt"/>
                </a:rPr>
                <a:t>Μικρό φασματικό περιεχόμενο</a:t>
              </a:r>
              <a:endParaRPr lang="en-US" altLang="el-GR" sz="2000" b="1" u="sng">
                <a:solidFill>
                  <a:srgbClr val="FF0000"/>
                </a:solidFill>
                <a:latin typeface="+mn-lt"/>
              </a:endParaRPr>
            </a:p>
          </p:txBody>
        </p:sp>
        <p:sp>
          <p:nvSpPr>
            <p:cNvPr id="8226" name="Arc 17"/>
            <p:cNvSpPr>
              <a:spLocks/>
            </p:cNvSpPr>
            <p:nvPr/>
          </p:nvSpPr>
          <p:spPr bwMode="auto">
            <a:xfrm flipH="1">
              <a:off x="1248" y="1776"/>
              <a:ext cx="801" cy="621"/>
            </a:xfrm>
            <a:custGeom>
              <a:avLst/>
              <a:gdLst>
                <a:gd name="T0" fmla="*/ 23 w 21325"/>
                <a:gd name="T1" fmla="*/ 18 h 21023"/>
                <a:gd name="T2" fmla="*/ 0 w 21325"/>
                <a:gd name="T3" fmla="*/ 3 h 21023"/>
                <a:gd name="T4" fmla="*/ 30 w 21325"/>
                <a:gd name="T5" fmla="*/ 0 h 21023"/>
                <a:gd name="T6" fmla="*/ 0 60000 65536"/>
                <a:gd name="T7" fmla="*/ 0 60000 65536"/>
                <a:gd name="T8" fmla="*/ 0 60000 65536"/>
              </a:gdLst>
              <a:ahLst/>
              <a:cxnLst>
                <a:cxn ang="T6">
                  <a:pos x="T0" y="T1"/>
                </a:cxn>
                <a:cxn ang="T7">
                  <a:pos x="T2" y="T3"/>
                </a:cxn>
                <a:cxn ang="T8">
                  <a:pos x="T4" y="T5"/>
                </a:cxn>
              </a:cxnLst>
              <a:rect l="0" t="0" r="r" b="b"/>
              <a:pathLst>
                <a:path w="21325" h="21023" fill="none" extrusionOk="0">
                  <a:moveTo>
                    <a:pt x="16365" y="21022"/>
                  </a:moveTo>
                  <a:cubicBezTo>
                    <a:pt x="7851" y="19014"/>
                    <a:pt x="1389" y="12069"/>
                    <a:pt x="-1" y="3433"/>
                  </a:cubicBezTo>
                </a:path>
                <a:path w="21325" h="21023" stroke="0" extrusionOk="0">
                  <a:moveTo>
                    <a:pt x="16365" y="21022"/>
                  </a:moveTo>
                  <a:cubicBezTo>
                    <a:pt x="7851" y="19014"/>
                    <a:pt x="1389" y="12069"/>
                    <a:pt x="-1" y="3433"/>
                  </a:cubicBezTo>
                  <a:lnTo>
                    <a:pt x="21325" y="0"/>
                  </a:lnTo>
                  <a:lnTo>
                    <a:pt x="16365" y="21022"/>
                  </a:lnTo>
                  <a:close/>
                </a:path>
              </a:pathLst>
            </a:custGeom>
            <a:noFill/>
            <a:ln w="1905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grpSp>
      <p:grpSp>
        <p:nvGrpSpPr>
          <p:cNvPr id="177178" name="Group 26"/>
          <p:cNvGrpSpPr>
            <a:grpSpLocks/>
          </p:cNvGrpSpPr>
          <p:nvPr/>
        </p:nvGrpSpPr>
        <p:grpSpPr bwMode="auto">
          <a:xfrm>
            <a:off x="2362201" y="1447800"/>
            <a:ext cx="5257801" cy="762000"/>
            <a:chOff x="1488" y="912"/>
            <a:chExt cx="3312" cy="480"/>
          </a:xfrm>
        </p:grpSpPr>
        <p:sp>
          <p:nvSpPr>
            <p:cNvPr id="8219" name="AutoShape 20"/>
            <p:cNvSpPr>
              <a:spLocks/>
            </p:cNvSpPr>
            <p:nvPr/>
          </p:nvSpPr>
          <p:spPr bwMode="auto">
            <a:xfrm rot="5400000" flipV="1">
              <a:off x="1656" y="1032"/>
              <a:ext cx="48" cy="384"/>
            </a:xfrm>
            <a:prstGeom prst="leftBrace">
              <a:avLst>
                <a:gd name="adj1" fmla="val 66667"/>
                <a:gd name="adj2" fmla="val 50000"/>
              </a:avLst>
            </a:prstGeom>
            <a:noFill/>
            <a:ln w="254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solidFill>
                  <a:srgbClr val="002060"/>
                </a:solidFill>
                <a:latin typeface="+mn-lt"/>
              </a:endParaRPr>
            </a:p>
          </p:txBody>
        </p:sp>
        <p:sp>
          <p:nvSpPr>
            <p:cNvPr id="8220" name="Text Box 21"/>
            <p:cNvSpPr txBox="1">
              <a:spLocks noChangeArrowheads="1"/>
            </p:cNvSpPr>
            <p:nvPr/>
          </p:nvSpPr>
          <p:spPr bwMode="auto">
            <a:xfrm>
              <a:off x="3312" y="912"/>
              <a:ext cx="1488" cy="446"/>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solidFill>
                    <a:srgbClr val="002060"/>
                  </a:solidFill>
                  <a:latin typeface="+mn-lt"/>
                </a:rPr>
                <a:t>Μεγάλο φασματικό περιεχόμενο</a:t>
              </a:r>
              <a:endParaRPr lang="en-US" altLang="el-GR" sz="2000" b="1" u="sng" dirty="0">
                <a:solidFill>
                  <a:srgbClr val="002060"/>
                </a:solidFill>
                <a:latin typeface="+mn-lt"/>
              </a:endParaRPr>
            </a:p>
          </p:txBody>
        </p:sp>
        <p:sp>
          <p:nvSpPr>
            <p:cNvPr id="8221" name="Arc 22"/>
            <p:cNvSpPr>
              <a:spLocks/>
            </p:cNvSpPr>
            <p:nvPr/>
          </p:nvSpPr>
          <p:spPr bwMode="auto">
            <a:xfrm flipV="1">
              <a:off x="1728" y="1008"/>
              <a:ext cx="1296" cy="384"/>
            </a:xfrm>
            <a:custGeom>
              <a:avLst/>
              <a:gdLst>
                <a:gd name="T0" fmla="*/ 82 w 20484"/>
                <a:gd name="T1" fmla="*/ 7 h 21600"/>
                <a:gd name="T2" fmla="*/ 0 w 20484"/>
                <a:gd name="T3" fmla="*/ 4 h 21600"/>
                <a:gd name="T4" fmla="*/ 71 w 20484"/>
                <a:gd name="T5" fmla="*/ 0 h 21600"/>
                <a:gd name="T6" fmla="*/ 0 60000 65536"/>
                <a:gd name="T7" fmla="*/ 0 60000 65536"/>
                <a:gd name="T8" fmla="*/ 0 60000 65536"/>
              </a:gdLst>
              <a:ahLst/>
              <a:cxnLst>
                <a:cxn ang="T6">
                  <a:pos x="T0" y="T1"/>
                </a:cxn>
                <a:cxn ang="T7">
                  <a:pos x="T2" y="T3"/>
                </a:cxn>
                <a:cxn ang="T8">
                  <a:pos x="T4" y="T5"/>
                </a:cxn>
              </a:cxnLst>
              <a:rect l="0" t="0" r="r" b="b"/>
              <a:pathLst>
                <a:path w="20484" h="21600" fill="none" extrusionOk="0">
                  <a:moveTo>
                    <a:pt x="20483" y="21436"/>
                  </a:moveTo>
                  <a:cubicBezTo>
                    <a:pt x="19605" y="21545"/>
                    <a:pt x="18720" y="21599"/>
                    <a:pt x="17835" y="21600"/>
                  </a:cubicBezTo>
                  <a:cubicBezTo>
                    <a:pt x="10699" y="21600"/>
                    <a:pt x="4025" y="18076"/>
                    <a:pt x="0" y="12184"/>
                  </a:cubicBezTo>
                </a:path>
                <a:path w="20484" h="21600" stroke="0" extrusionOk="0">
                  <a:moveTo>
                    <a:pt x="20483" y="21436"/>
                  </a:moveTo>
                  <a:cubicBezTo>
                    <a:pt x="19605" y="21545"/>
                    <a:pt x="18720" y="21599"/>
                    <a:pt x="17835" y="21600"/>
                  </a:cubicBezTo>
                  <a:cubicBezTo>
                    <a:pt x="10699" y="21600"/>
                    <a:pt x="4025" y="18076"/>
                    <a:pt x="0" y="12184"/>
                  </a:cubicBezTo>
                  <a:lnTo>
                    <a:pt x="17835" y="0"/>
                  </a:lnTo>
                  <a:lnTo>
                    <a:pt x="20483" y="21436"/>
                  </a:lnTo>
                  <a:close/>
                </a:path>
              </a:pathLst>
            </a:custGeom>
            <a:noFill/>
            <a:ln w="19050">
              <a:solidFill>
                <a:srgbClr val="0066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solidFill>
                  <a:srgbClr val="002060"/>
                </a:solidFill>
              </a:endParaRPr>
            </a:p>
          </p:txBody>
        </p:sp>
        <p:sp>
          <p:nvSpPr>
            <p:cNvPr id="8222" name="Arc 23"/>
            <p:cNvSpPr>
              <a:spLocks/>
            </p:cNvSpPr>
            <p:nvPr/>
          </p:nvSpPr>
          <p:spPr bwMode="auto">
            <a:xfrm flipV="1">
              <a:off x="2524" y="1008"/>
              <a:ext cx="787" cy="384"/>
            </a:xfrm>
            <a:custGeom>
              <a:avLst/>
              <a:gdLst>
                <a:gd name="T0" fmla="*/ 30 w 20934"/>
                <a:gd name="T1" fmla="*/ 7 h 21600"/>
                <a:gd name="T2" fmla="*/ 0 w 20934"/>
                <a:gd name="T3" fmla="*/ 4 h 21600"/>
                <a:gd name="T4" fmla="*/ 26 w 20934"/>
                <a:gd name="T5" fmla="*/ 0 h 21600"/>
                <a:gd name="T6" fmla="*/ 0 60000 65536"/>
                <a:gd name="T7" fmla="*/ 0 60000 65536"/>
                <a:gd name="T8" fmla="*/ 0 60000 65536"/>
              </a:gdLst>
              <a:ahLst/>
              <a:cxnLst>
                <a:cxn ang="T6">
                  <a:pos x="T0" y="T1"/>
                </a:cxn>
                <a:cxn ang="T7">
                  <a:pos x="T2" y="T3"/>
                </a:cxn>
                <a:cxn ang="T8">
                  <a:pos x="T4" y="T5"/>
                </a:cxn>
              </a:cxnLst>
              <a:rect l="0" t="0" r="r" b="b"/>
              <a:pathLst>
                <a:path w="20934" h="21600" fill="none" extrusionOk="0">
                  <a:moveTo>
                    <a:pt x="20933" y="21436"/>
                  </a:moveTo>
                  <a:cubicBezTo>
                    <a:pt x="20055" y="21545"/>
                    <a:pt x="19170" y="21599"/>
                    <a:pt x="18285" y="21600"/>
                  </a:cubicBezTo>
                  <a:cubicBezTo>
                    <a:pt x="10858" y="21600"/>
                    <a:pt x="3952" y="17784"/>
                    <a:pt x="-1" y="11498"/>
                  </a:cubicBezTo>
                </a:path>
                <a:path w="20934" h="21600" stroke="0" extrusionOk="0">
                  <a:moveTo>
                    <a:pt x="20933" y="21436"/>
                  </a:moveTo>
                  <a:cubicBezTo>
                    <a:pt x="20055" y="21545"/>
                    <a:pt x="19170" y="21599"/>
                    <a:pt x="18285" y="21600"/>
                  </a:cubicBezTo>
                  <a:cubicBezTo>
                    <a:pt x="10858" y="21600"/>
                    <a:pt x="3952" y="17784"/>
                    <a:pt x="-1" y="11498"/>
                  </a:cubicBezTo>
                  <a:lnTo>
                    <a:pt x="18285" y="0"/>
                  </a:lnTo>
                  <a:lnTo>
                    <a:pt x="20933" y="21436"/>
                  </a:lnTo>
                  <a:close/>
                </a:path>
              </a:pathLst>
            </a:custGeom>
            <a:noFill/>
            <a:ln w="19050">
              <a:solidFill>
                <a:srgbClr val="0066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solidFill>
                  <a:srgbClr val="002060"/>
                </a:solidFill>
              </a:endParaRPr>
            </a:p>
          </p:txBody>
        </p:sp>
        <p:sp>
          <p:nvSpPr>
            <p:cNvPr id="8223" name="AutoShape 24"/>
            <p:cNvSpPr>
              <a:spLocks/>
            </p:cNvSpPr>
            <p:nvPr/>
          </p:nvSpPr>
          <p:spPr bwMode="auto">
            <a:xfrm rot="5400000" flipV="1">
              <a:off x="2472" y="1032"/>
              <a:ext cx="48" cy="384"/>
            </a:xfrm>
            <a:prstGeom prst="leftBrace">
              <a:avLst>
                <a:gd name="adj1" fmla="val 66667"/>
                <a:gd name="adj2" fmla="val 50000"/>
              </a:avLst>
            </a:prstGeom>
            <a:noFill/>
            <a:ln w="254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solidFill>
                  <a:srgbClr val="002060"/>
                </a:solidFill>
                <a:latin typeface="+mn-lt"/>
              </a:endParaRPr>
            </a:p>
          </p:txBody>
        </p:sp>
      </p:grpSp>
      <p:sp>
        <p:nvSpPr>
          <p:cNvPr id="8201" name="Line 27"/>
          <p:cNvSpPr>
            <a:spLocks noChangeShapeType="1"/>
          </p:cNvSpPr>
          <p:nvPr/>
        </p:nvSpPr>
        <p:spPr bwMode="auto">
          <a:xfrm flipH="1" flipV="1">
            <a:off x="2971800" y="2209800"/>
            <a:ext cx="1371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8202" name="Line 28"/>
          <p:cNvSpPr>
            <a:spLocks noChangeShapeType="1"/>
          </p:cNvSpPr>
          <p:nvPr/>
        </p:nvSpPr>
        <p:spPr bwMode="auto">
          <a:xfrm flipH="1" flipV="1">
            <a:off x="3733800" y="2286000"/>
            <a:ext cx="609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8203" name="Text Box 30"/>
          <p:cNvSpPr txBox="1">
            <a:spLocks noChangeArrowheads="1"/>
          </p:cNvSpPr>
          <p:nvPr/>
        </p:nvSpPr>
        <p:spPr bwMode="auto">
          <a:xfrm>
            <a:off x="4343400" y="3200400"/>
            <a:ext cx="2057400" cy="4001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Η ίδια συχνότητα</a:t>
            </a:r>
            <a:endParaRPr lang="en-US" altLang="el-GR" sz="2000" b="1" u="sng">
              <a:latin typeface="+mn-lt"/>
            </a:endParaRPr>
          </a:p>
        </p:txBody>
      </p:sp>
      <p:sp>
        <p:nvSpPr>
          <p:cNvPr id="8204" name="Line 32"/>
          <p:cNvSpPr>
            <a:spLocks noChangeShapeType="1"/>
          </p:cNvSpPr>
          <p:nvPr/>
        </p:nvSpPr>
        <p:spPr bwMode="auto">
          <a:xfrm>
            <a:off x="4495800" y="3505200"/>
            <a:ext cx="15240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8205" name="Line 33"/>
          <p:cNvSpPr>
            <a:spLocks noChangeShapeType="1"/>
          </p:cNvSpPr>
          <p:nvPr/>
        </p:nvSpPr>
        <p:spPr bwMode="auto">
          <a:xfrm>
            <a:off x="4648200" y="35052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graphicFrame>
        <p:nvGraphicFramePr>
          <p:cNvPr id="8206" name="Object 34"/>
          <p:cNvGraphicFramePr>
            <a:graphicFrameLocks noChangeAspect="1"/>
          </p:cNvGraphicFramePr>
          <p:nvPr>
            <p:extLst>
              <p:ext uri="{D42A27DB-BD31-4B8C-83A1-F6EECF244321}">
                <p14:modId xmlns:p14="http://schemas.microsoft.com/office/powerpoint/2010/main" val="4182295783"/>
              </p:ext>
            </p:extLst>
          </p:nvPr>
        </p:nvGraphicFramePr>
        <p:xfrm>
          <a:off x="1055688" y="4343400"/>
          <a:ext cx="2076450" cy="492125"/>
        </p:xfrm>
        <a:graphic>
          <a:graphicData uri="http://schemas.openxmlformats.org/presentationml/2006/ole">
            <mc:AlternateContent xmlns:mc="http://schemas.openxmlformats.org/markup-compatibility/2006">
              <mc:Choice xmlns:v="urn:schemas-microsoft-com:vml" Requires="v">
                <p:oleObj name="Equation" r:id="rId4" imgW="1193800" imgH="279400" progId="Equation.3">
                  <p:embed/>
                </p:oleObj>
              </mc:Choice>
              <mc:Fallback>
                <p:oleObj name="Equation" r:id="rId4" imgW="11938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688" y="4343400"/>
                        <a:ext cx="2076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7200" name="Group 48"/>
          <p:cNvGrpSpPr>
            <a:grpSpLocks/>
          </p:cNvGrpSpPr>
          <p:nvPr/>
        </p:nvGrpSpPr>
        <p:grpSpPr bwMode="auto">
          <a:xfrm>
            <a:off x="533400" y="4267199"/>
            <a:ext cx="2133600" cy="1927225"/>
            <a:chOff x="336" y="2880"/>
            <a:chExt cx="1344" cy="1214"/>
          </a:xfrm>
        </p:grpSpPr>
        <p:sp>
          <p:nvSpPr>
            <p:cNvPr id="8216" name="Text Box 38"/>
            <p:cNvSpPr txBox="1">
              <a:spLocks noChangeArrowheads="1"/>
            </p:cNvSpPr>
            <p:nvPr/>
          </p:nvSpPr>
          <p:spPr bwMode="auto">
            <a:xfrm>
              <a:off x="336" y="3600"/>
              <a:ext cx="1344" cy="494"/>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l-GR" altLang="el-GR" sz="2000" dirty="0">
                  <a:solidFill>
                    <a:srgbClr val="FF0000"/>
                  </a:solidFill>
                  <a:latin typeface="+mn-lt"/>
                </a:rPr>
                <a:t>Μέτρο [Πλάτος]</a:t>
              </a:r>
            </a:p>
            <a:p>
              <a:pPr eaLnBrk="1" hangingPunct="1">
                <a:spcBef>
                  <a:spcPts val="600"/>
                </a:spcBef>
              </a:pPr>
              <a:r>
                <a:rPr lang="el-GR" altLang="el-GR" sz="2000" dirty="0">
                  <a:solidFill>
                    <a:srgbClr val="FF0000"/>
                  </a:solidFill>
                  <a:latin typeface="+mn-lt"/>
                </a:rPr>
                <a:t>(Φάσμα πλάτους)</a:t>
              </a:r>
              <a:endParaRPr lang="en-US" altLang="el-GR" sz="2000" b="1" u="sng" dirty="0">
                <a:solidFill>
                  <a:srgbClr val="FF0000"/>
                </a:solidFill>
                <a:latin typeface="+mn-lt"/>
              </a:endParaRPr>
            </a:p>
          </p:txBody>
        </p:sp>
        <p:sp>
          <p:nvSpPr>
            <p:cNvPr id="8217" name="Arc 39"/>
            <p:cNvSpPr>
              <a:spLocks/>
            </p:cNvSpPr>
            <p:nvPr/>
          </p:nvSpPr>
          <p:spPr bwMode="auto">
            <a:xfrm flipH="1">
              <a:off x="672" y="3072"/>
              <a:ext cx="528" cy="531"/>
            </a:xfrm>
            <a:custGeom>
              <a:avLst/>
              <a:gdLst>
                <a:gd name="T0" fmla="*/ 6 w 20695"/>
                <a:gd name="T1" fmla="*/ 16 h 17994"/>
                <a:gd name="T2" fmla="*/ 0 w 20695"/>
                <a:gd name="T3" fmla="*/ 5 h 17994"/>
                <a:gd name="T4" fmla="*/ 13 w 20695"/>
                <a:gd name="T5" fmla="*/ 0 h 17994"/>
                <a:gd name="T6" fmla="*/ 0 60000 65536"/>
                <a:gd name="T7" fmla="*/ 0 60000 65536"/>
                <a:gd name="T8" fmla="*/ 0 60000 65536"/>
              </a:gdLst>
              <a:ahLst/>
              <a:cxnLst>
                <a:cxn ang="T6">
                  <a:pos x="T0" y="T1"/>
                </a:cxn>
                <a:cxn ang="T7">
                  <a:pos x="T2" y="T3"/>
                </a:cxn>
                <a:cxn ang="T8">
                  <a:pos x="T4" y="T5"/>
                </a:cxn>
              </a:cxnLst>
              <a:rect l="0" t="0" r="r" b="b"/>
              <a:pathLst>
                <a:path w="20695" h="17994" fill="none" extrusionOk="0">
                  <a:moveTo>
                    <a:pt x="8746" y="17993"/>
                  </a:moveTo>
                  <a:cubicBezTo>
                    <a:pt x="4540" y="15201"/>
                    <a:pt x="1445" y="11023"/>
                    <a:pt x="-1" y="6186"/>
                  </a:cubicBezTo>
                </a:path>
                <a:path w="20695" h="17994" stroke="0" extrusionOk="0">
                  <a:moveTo>
                    <a:pt x="8746" y="17993"/>
                  </a:moveTo>
                  <a:cubicBezTo>
                    <a:pt x="4540" y="15201"/>
                    <a:pt x="1445" y="11023"/>
                    <a:pt x="-1" y="6186"/>
                  </a:cubicBezTo>
                  <a:lnTo>
                    <a:pt x="20695" y="0"/>
                  </a:lnTo>
                  <a:lnTo>
                    <a:pt x="8746" y="17993"/>
                  </a:lnTo>
                  <a:close/>
                </a:path>
              </a:pathLst>
            </a:custGeom>
            <a:noFill/>
            <a:ln w="1905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8218" name="Oval 40"/>
            <p:cNvSpPr>
              <a:spLocks noChangeArrowheads="1"/>
            </p:cNvSpPr>
            <p:nvPr/>
          </p:nvSpPr>
          <p:spPr bwMode="auto">
            <a:xfrm>
              <a:off x="1104" y="2880"/>
              <a:ext cx="432" cy="384"/>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latin typeface="+mn-lt"/>
              </a:endParaRPr>
            </a:p>
          </p:txBody>
        </p:sp>
      </p:grpSp>
      <p:grpSp>
        <p:nvGrpSpPr>
          <p:cNvPr id="177199" name="Group 47"/>
          <p:cNvGrpSpPr>
            <a:grpSpLocks/>
          </p:cNvGrpSpPr>
          <p:nvPr/>
        </p:nvGrpSpPr>
        <p:grpSpPr bwMode="auto">
          <a:xfrm>
            <a:off x="2438401" y="4267200"/>
            <a:ext cx="2817813" cy="1839913"/>
            <a:chOff x="1536" y="2688"/>
            <a:chExt cx="1775" cy="1159"/>
          </a:xfrm>
        </p:grpSpPr>
        <p:sp>
          <p:nvSpPr>
            <p:cNvPr id="8213" name="Text Box 41"/>
            <p:cNvSpPr txBox="1">
              <a:spLocks noChangeArrowheads="1"/>
            </p:cNvSpPr>
            <p:nvPr/>
          </p:nvSpPr>
          <p:spPr bwMode="auto">
            <a:xfrm>
              <a:off x="2064" y="3353"/>
              <a:ext cx="1247" cy="494"/>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solidFill>
                    <a:srgbClr val="339966"/>
                  </a:solidFill>
                  <a:latin typeface="+mn-lt"/>
                </a:rPr>
                <a:t>Όρισμα [Φάση]</a:t>
              </a:r>
            </a:p>
            <a:p>
              <a:pPr eaLnBrk="1" hangingPunct="1">
                <a:spcBef>
                  <a:spcPts val="600"/>
                </a:spcBef>
              </a:pPr>
              <a:r>
                <a:rPr lang="el-GR" altLang="el-GR" sz="2000" dirty="0">
                  <a:solidFill>
                    <a:srgbClr val="339966"/>
                  </a:solidFill>
                  <a:latin typeface="+mn-lt"/>
                </a:rPr>
                <a:t>(Φάσμα φάσης)</a:t>
              </a:r>
              <a:endParaRPr lang="en-US" altLang="el-GR" sz="2000" b="1" u="sng" dirty="0">
                <a:solidFill>
                  <a:srgbClr val="339966"/>
                </a:solidFill>
                <a:latin typeface="+mn-lt"/>
              </a:endParaRPr>
            </a:p>
          </p:txBody>
        </p:sp>
        <p:sp>
          <p:nvSpPr>
            <p:cNvPr id="8214" name="Arc 42"/>
            <p:cNvSpPr>
              <a:spLocks/>
            </p:cNvSpPr>
            <p:nvPr/>
          </p:nvSpPr>
          <p:spPr bwMode="auto">
            <a:xfrm>
              <a:off x="1825" y="2784"/>
              <a:ext cx="503" cy="624"/>
            </a:xfrm>
            <a:custGeom>
              <a:avLst/>
              <a:gdLst>
                <a:gd name="T0" fmla="*/ 6 w 19732"/>
                <a:gd name="T1" fmla="*/ 17 h 18925"/>
                <a:gd name="T2" fmla="*/ 0 w 19732"/>
                <a:gd name="T3" fmla="*/ 8 h 18925"/>
                <a:gd name="T4" fmla="*/ 13 w 19732"/>
                <a:gd name="T5" fmla="*/ 0 h 18925"/>
                <a:gd name="T6" fmla="*/ 0 60000 65536"/>
                <a:gd name="T7" fmla="*/ 0 60000 65536"/>
                <a:gd name="T8" fmla="*/ 0 60000 65536"/>
              </a:gdLst>
              <a:ahLst/>
              <a:cxnLst>
                <a:cxn ang="T6">
                  <a:pos x="T0" y="T1"/>
                </a:cxn>
                <a:cxn ang="T7">
                  <a:pos x="T2" y="T3"/>
                </a:cxn>
                <a:cxn ang="T8">
                  <a:pos x="T4" y="T5"/>
                </a:cxn>
              </a:cxnLst>
              <a:rect l="0" t="0" r="r" b="b"/>
              <a:pathLst>
                <a:path w="19732" h="18925" fill="none" extrusionOk="0">
                  <a:moveTo>
                    <a:pt x="9320" y="18925"/>
                  </a:moveTo>
                  <a:cubicBezTo>
                    <a:pt x="5190" y="16653"/>
                    <a:pt x="1917" y="13092"/>
                    <a:pt x="0" y="8786"/>
                  </a:cubicBezTo>
                </a:path>
                <a:path w="19732" h="18925" stroke="0" extrusionOk="0">
                  <a:moveTo>
                    <a:pt x="9320" y="18925"/>
                  </a:moveTo>
                  <a:cubicBezTo>
                    <a:pt x="5190" y="16653"/>
                    <a:pt x="1917" y="13092"/>
                    <a:pt x="0" y="8786"/>
                  </a:cubicBezTo>
                  <a:lnTo>
                    <a:pt x="19732" y="0"/>
                  </a:lnTo>
                  <a:lnTo>
                    <a:pt x="9320" y="18925"/>
                  </a:lnTo>
                  <a:close/>
                </a:path>
              </a:pathLst>
            </a:custGeom>
            <a:noFill/>
            <a:ln w="19050">
              <a:solidFill>
                <a:srgbClr val="339966"/>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8215" name="Oval 43"/>
            <p:cNvSpPr>
              <a:spLocks noChangeArrowheads="1"/>
            </p:cNvSpPr>
            <p:nvPr/>
          </p:nvSpPr>
          <p:spPr bwMode="auto">
            <a:xfrm>
              <a:off x="1536" y="2688"/>
              <a:ext cx="465" cy="384"/>
            </a:xfrm>
            <a:prstGeom prst="ellipse">
              <a:avLst/>
            </a:prstGeom>
            <a:noFill/>
            <a:ln w="95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latin typeface="+mn-lt"/>
              </a:endParaRPr>
            </a:p>
          </p:txBody>
        </p:sp>
      </p:grpSp>
      <p:grpSp>
        <p:nvGrpSpPr>
          <p:cNvPr id="177204" name="Group 52"/>
          <p:cNvGrpSpPr>
            <a:grpSpLocks/>
          </p:cNvGrpSpPr>
          <p:nvPr/>
        </p:nvGrpSpPr>
        <p:grpSpPr bwMode="auto">
          <a:xfrm>
            <a:off x="76200" y="1371601"/>
            <a:ext cx="3201988" cy="1511300"/>
            <a:chOff x="48" y="864"/>
            <a:chExt cx="2017" cy="952"/>
          </a:xfrm>
        </p:grpSpPr>
        <p:sp>
          <p:nvSpPr>
            <p:cNvPr id="8210" name="Text Box 7"/>
            <p:cNvSpPr txBox="1">
              <a:spLocks noChangeArrowheads="1"/>
            </p:cNvSpPr>
            <p:nvPr/>
          </p:nvSpPr>
          <p:spPr bwMode="auto">
            <a:xfrm>
              <a:off x="114" y="1500"/>
              <a:ext cx="1248" cy="25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solidFill>
                    <a:srgbClr val="FF00FF"/>
                  </a:solidFill>
                  <a:latin typeface="+mn-lt"/>
                </a:rPr>
                <a:t>«</a:t>
              </a:r>
              <a:r>
                <a:rPr lang="en-US" altLang="el-GR" sz="2000" dirty="0">
                  <a:solidFill>
                    <a:srgbClr val="FF00FF"/>
                  </a:solidFill>
                  <a:latin typeface="+mn-lt"/>
                </a:rPr>
                <a:t>DC</a:t>
              </a:r>
              <a:r>
                <a:rPr lang="el-GR" altLang="el-GR" sz="2000" dirty="0">
                  <a:solidFill>
                    <a:srgbClr val="FF00FF"/>
                  </a:solidFill>
                  <a:latin typeface="+mn-lt"/>
                </a:rPr>
                <a:t> συνιστώσα»</a:t>
              </a:r>
              <a:endParaRPr lang="en-US" altLang="el-GR" sz="2000" b="1" u="sng" dirty="0">
                <a:solidFill>
                  <a:srgbClr val="FF00FF"/>
                </a:solidFill>
                <a:latin typeface="+mn-lt"/>
              </a:endParaRPr>
            </a:p>
          </p:txBody>
        </p:sp>
        <p:sp>
          <p:nvSpPr>
            <p:cNvPr id="8211" name="Arc 11"/>
            <p:cNvSpPr>
              <a:spLocks/>
            </p:cNvSpPr>
            <p:nvPr/>
          </p:nvSpPr>
          <p:spPr bwMode="auto">
            <a:xfrm flipH="1" flipV="1">
              <a:off x="1264" y="1626"/>
              <a:ext cx="801" cy="190"/>
            </a:xfrm>
            <a:custGeom>
              <a:avLst/>
              <a:gdLst>
                <a:gd name="T0" fmla="*/ 30 w 21325"/>
                <a:gd name="T1" fmla="*/ 5 h 21596"/>
                <a:gd name="T2" fmla="*/ 0 w 21325"/>
                <a:gd name="T3" fmla="*/ 1 h 21596"/>
                <a:gd name="T4" fmla="*/ 30 w 21325"/>
                <a:gd name="T5" fmla="*/ 0 h 21596"/>
                <a:gd name="T6" fmla="*/ 0 60000 65536"/>
                <a:gd name="T7" fmla="*/ 0 60000 65536"/>
                <a:gd name="T8" fmla="*/ 0 60000 65536"/>
              </a:gdLst>
              <a:ahLst/>
              <a:cxnLst>
                <a:cxn ang="T6">
                  <a:pos x="T0" y="T1"/>
                </a:cxn>
                <a:cxn ang="T7">
                  <a:pos x="T2" y="T3"/>
                </a:cxn>
                <a:cxn ang="T8">
                  <a:pos x="T4" y="T5"/>
                </a:cxn>
              </a:cxnLst>
              <a:rect l="0" t="0" r="r" b="b"/>
              <a:pathLst>
                <a:path w="21325" h="21596" fill="none" extrusionOk="0">
                  <a:moveTo>
                    <a:pt x="20930" y="21596"/>
                  </a:moveTo>
                  <a:cubicBezTo>
                    <a:pt x="10477" y="21405"/>
                    <a:pt x="1661" y="13755"/>
                    <a:pt x="-1" y="3433"/>
                  </a:cubicBezTo>
                </a:path>
                <a:path w="21325" h="21596" stroke="0" extrusionOk="0">
                  <a:moveTo>
                    <a:pt x="20930" y="21596"/>
                  </a:moveTo>
                  <a:cubicBezTo>
                    <a:pt x="10477" y="21405"/>
                    <a:pt x="1661" y="13755"/>
                    <a:pt x="-1" y="3433"/>
                  </a:cubicBezTo>
                  <a:lnTo>
                    <a:pt x="21325" y="0"/>
                  </a:lnTo>
                  <a:lnTo>
                    <a:pt x="20930" y="21596"/>
                  </a:lnTo>
                  <a:close/>
                </a:path>
              </a:pathLst>
            </a:custGeom>
            <a:noFill/>
            <a:ln w="19050">
              <a:solidFill>
                <a:srgbClr val="FF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graphicFrame>
          <p:nvGraphicFramePr>
            <p:cNvPr id="8212" name="Object 50"/>
            <p:cNvGraphicFramePr>
              <a:graphicFrameLocks noChangeAspect="1"/>
            </p:cNvGraphicFramePr>
            <p:nvPr>
              <p:extLst>
                <p:ext uri="{D42A27DB-BD31-4B8C-83A1-F6EECF244321}">
                  <p14:modId xmlns:p14="http://schemas.microsoft.com/office/powerpoint/2010/main" val="754459975"/>
                </p:ext>
              </p:extLst>
            </p:nvPr>
          </p:nvGraphicFramePr>
          <p:xfrm>
            <a:off x="48" y="864"/>
            <a:ext cx="1360" cy="628"/>
          </p:xfrm>
          <a:graphic>
            <a:graphicData uri="http://schemas.openxmlformats.org/presentationml/2006/ole">
              <mc:AlternateContent xmlns:mc="http://schemas.openxmlformats.org/markup-compatibility/2006">
                <mc:Choice xmlns:v="urn:schemas-microsoft-com:vml" Requires="v">
                  <p:oleObj name="Equation" r:id="rId6" imgW="1079500" imgH="685800" progId="Equation.3">
                    <p:embed/>
                  </p:oleObj>
                </mc:Choice>
                <mc:Fallback>
                  <p:oleObj name="Equation" r:id="rId6" imgW="10795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864"/>
                          <a:ext cx="1360" cy="628"/>
                        </a:xfrm>
                        <a:prstGeom prst="rect">
                          <a:avLst/>
                        </a:prstGeom>
                        <a:solidFill>
                          <a:srgbClr val="FF00FF">
                            <a:alpha val="50195"/>
                          </a:srgbClr>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6512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72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71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72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71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7"/>
          </p:nvPr>
        </p:nvSpPr>
        <p:spPr>
          <a:xfrm>
            <a:off x="6553200" y="6245225"/>
            <a:ext cx="2133600" cy="476250"/>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45FEC184-2D93-4EE0-9833-73B3154416EF}" type="slidenum">
              <a:rPr lang="en-US" sz="2000" smtClean="0">
                <a:latin typeface="+mn-lt"/>
              </a:rPr>
              <a:pPr algn="r" eaLnBrk="1" hangingPunct="1">
                <a:defRPr/>
              </a:pPr>
              <a:t>12</a:t>
            </a:fld>
            <a:endParaRPr lang="en-US" sz="2000">
              <a:latin typeface="+mn-lt"/>
            </a:endParaRPr>
          </a:p>
        </p:txBody>
      </p:sp>
      <p:sp>
        <p:nvSpPr>
          <p:cNvPr id="11267" name="Rectangle 1026"/>
          <p:cNvSpPr>
            <a:spLocks noChangeArrowheads="1"/>
          </p:cNvSpPr>
          <p:nvPr/>
        </p:nvSpPr>
        <p:spPr bwMode="auto">
          <a:xfrm>
            <a:off x="457200" y="142875"/>
            <a:ext cx="822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dirty="0">
                <a:latin typeface="+mj-lt"/>
              </a:rPr>
              <a:t>Πώς δείχνει το φάσμα την ενέργεια του σήματος</a:t>
            </a:r>
            <a:endParaRPr lang="en-US" altLang="el-GR" sz="2800" b="1" dirty="0">
              <a:latin typeface="+mj-lt"/>
            </a:endParaRPr>
          </a:p>
        </p:txBody>
      </p:sp>
      <p:sp>
        <p:nvSpPr>
          <p:cNvPr id="11268" name="Text Box 1027"/>
          <p:cNvSpPr txBox="1">
            <a:spLocks noChangeArrowheads="1"/>
          </p:cNvSpPr>
          <p:nvPr/>
        </p:nvSpPr>
        <p:spPr bwMode="auto">
          <a:xfrm>
            <a:off x="838200" y="99060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b="1" u="sng" dirty="0">
                <a:latin typeface="+mn-lt"/>
              </a:rPr>
              <a:t>Το θεώρημα του </a:t>
            </a:r>
            <a:r>
              <a:rPr lang="en-US" altLang="el-GR" sz="2000" b="1" u="sng" dirty="0" err="1">
                <a:latin typeface="+mn-lt"/>
              </a:rPr>
              <a:t>Parseval</a:t>
            </a:r>
            <a:endParaRPr lang="en-US" altLang="el-GR" sz="2000" b="1" u="sng" dirty="0">
              <a:latin typeface="+mn-lt"/>
            </a:endParaRPr>
          </a:p>
        </p:txBody>
      </p:sp>
      <p:sp>
        <p:nvSpPr>
          <p:cNvPr id="11269" name="Text Box 1029"/>
          <p:cNvSpPr txBox="1">
            <a:spLocks noChangeArrowheads="1"/>
          </p:cNvSpPr>
          <p:nvPr/>
        </p:nvSpPr>
        <p:spPr bwMode="auto">
          <a:xfrm>
            <a:off x="609600" y="3048000"/>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Λέμε ότι η </a:t>
            </a:r>
            <a:r>
              <a:rPr lang="en-US" altLang="el-GR" sz="2000" dirty="0">
                <a:latin typeface="+mn-lt"/>
                <a:sym typeface="Symbol" pitchFamily="18" charset="2"/>
              </a:rPr>
              <a:t></a:t>
            </a:r>
            <a:r>
              <a:rPr lang="el-GR" altLang="el-GR" sz="2000" dirty="0">
                <a:latin typeface="+mn-lt"/>
                <a:sym typeface="Symbol" pitchFamily="18" charset="2"/>
              </a:rPr>
              <a:t>Χ(</a:t>
            </a:r>
            <a:r>
              <a:rPr lang="en-US" altLang="el-GR" sz="2000" dirty="0">
                <a:latin typeface="+mn-lt"/>
                <a:sym typeface="Symbol" pitchFamily="18" charset="2"/>
              </a:rPr>
              <a:t>f</a:t>
            </a:r>
            <a:r>
              <a:rPr lang="el-GR" altLang="el-GR" sz="2000" dirty="0">
                <a:latin typeface="+mn-lt"/>
                <a:sym typeface="Symbol" pitchFamily="18" charset="2"/>
              </a:rPr>
              <a:t>)</a:t>
            </a:r>
            <a:r>
              <a:rPr lang="en-US" altLang="el-GR" sz="2000" dirty="0">
                <a:latin typeface="+mn-lt"/>
                <a:sym typeface="Symbol" pitchFamily="18" charset="2"/>
              </a:rPr>
              <a:t></a:t>
            </a:r>
            <a:r>
              <a:rPr lang="el-GR" altLang="el-GR" sz="2000" baseline="30000" dirty="0">
                <a:latin typeface="+mn-lt"/>
                <a:sym typeface="Symbol" pitchFamily="18" charset="2"/>
              </a:rPr>
              <a:t>2</a:t>
            </a:r>
            <a:r>
              <a:rPr lang="el-GR" altLang="el-GR" sz="2000" dirty="0">
                <a:latin typeface="+mn-lt"/>
                <a:sym typeface="Symbol" pitchFamily="18" charset="2"/>
              </a:rPr>
              <a:t> εκφράζει την </a:t>
            </a:r>
            <a:r>
              <a:rPr lang="el-GR" altLang="el-GR" sz="2000" b="1" u="sng" dirty="0">
                <a:latin typeface="+mn-lt"/>
                <a:sym typeface="Symbol" pitchFamily="18" charset="2"/>
              </a:rPr>
              <a:t>φασματική πυκνότητα ενέργειας</a:t>
            </a:r>
            <a:r>
              <a:rPr lang="el-GR" altLang="el-GR" sz="2000" dirty="0">
                <a:latin typeface="+mn-lt"/>
                <a:sym typeface="Symbol" pitchFamily="18" charset="2"/>
              </a:rPr>
              <a:t> του σήματος</a:t>
            </a:r>
            <a:endParaRPr lang="en-US" altLang="el-GR" sz="2000" dirty="0">
              <a:latin typeface="+mn-lt"/>
            </a:endParaRPr>
          </a:p>
        </p:txBody>
      </p:sp>
      <p:sp>
        <p:nvSpPr>
          <p:cNvPr id="11270" name="Text Box 1031"/>
          <p:cNvSpPr txBox="1">
            <a:spLocks noChangeArrowheads="1"/>
          </p:cNvSpPr>
          <p:nvPr/>
        </p:nvSpPr>
        <p:spPr bwMode="auto">
          <a:xfrm>
            <a:off x="1447800" y="144780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Η συνολική ενέργεια του σήματος δίνεται από:</a:t>
            </a:r>
            <a:endParaRPr lang="en-US" altLang="el-GR" sz="2000" b="1" u="sng" dirty="0">
              <a:latin typeface="+mn-lt"/>
            </a:endParaRPr>
          </a:p>
        </p:txBody>
      </p:sp>
      <p:graphicFrame>
        <p:nvGraphicFramePr>
          <p:cNvPr id="11271" name="Object 1043"/>
          <p:cNvGraphicFramePr>
            <a:graphicFrameLocks noChangeAspect="1"/>
          </p:cNvGraphicFramePr>
          <p:nvPr>
            <p:extLst>
              <p:ext uri="{D42A27DB-BD31-4B8C-83A1-F6EECF244321}">
                <p14:modId xmlns:p14="http://schemas.microsoft.com/office/powerpoint/2010/main" val="2483953037"/>
              </p:ext>
            </p:extLst>
          </p:nvPr>
        </p:nvGraphicFramePr>
        <p:xfrm>
          <a:off x="3429000" y="1863725"/>
          <a:ext cx="2819400" cy="1025525"/>
        </p:xfrm>
        <a:graphic>
          <a:graphicData uri="http://schemas.openxmlformats.org/presentationml/2006/ole">
            <mc:AlternateContent xmlns:mc="http://schemas.openxmlformats.org/markup-compatibility/2006">
              <mc:Choice xmlns:v="urn:schemas-microsoft-com:vml" Requires="v">
                <p:oleObj name="Equation" r:id="rId2" imgW="1752600" imgH="635000" progId="Equation.3">
                  <p:embed/>
                </p:oleObj>
              </mc:Choice>
              <mc:Fallback>
                <p:oleObj name="Equation" r:id="rId2" imgW="1752600" imgH="635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63725"/>
                        <a:ext cx="2819400" cy="1025525"/>
                      </a:xfrm>
                      <a:prstGeom prst="rect">
                        <a:avLst/>
                      </a:prstGeom>
                      <a:noFill/>
                      <a:ln w="9525">
                        <a:solidFill>
                          <a:schemeClr val="tx1"/>
                        </a:solidFill>
                        <a:miter lim="800000"/>
                        <a:headEnd/>
                        <a:tailEnd/>
                      </a:ln>
                    </p:spPr>
                  </p:pic>
                </p:oleObj>
              </mc:Fallback>
            </mc:AlternateContent>
          </a:graphicData>
        </a:graphic>
      </p:graphicFrame>
      <p:pic>
        <p:nvPicPr>
          <p:cNvPr id="11272" name="Picture 1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581400"/>
            <a:ext cx="6678613" cy="2625725"/>
          </a:xfrm>
          <a:prstGeom prst="rect">
            <a:avLst/>
          </a:prstGeom>
          <a:solidFill>
            <a:schemeClr val="bg1"/>
          </a:solidFill>
          <a:ln>
            <a:noFill/>
          </a:ln>
          <a:effectLst/>
        </p:spPr>
      </p:pic>
      <p:grpSp>
        <p:nvGrpSpPr>
          <p:cNvPr id="181305" name="Group 1081"/>
          <p:cNvGrpSpPr>
            <a:grpSpLocks/>
          </p:cNvGrpSpPr>
          <p:nvPr/>
        </p:nvGrpSpPr>
        <p:grpSpPr bwMode="auto">
          <a:xfrm>
            <a:off x="3002280" y="4648200"/>
            <a:ext cx="5867400" cy="1066800"/>
            <a:chOff x="1872" y="2832"/>
            <a:chExt cx="3696" cy="672"/>
          </a:xfrm>
        </p:grpSpPr>
        <p:sp>
          <p:nvSpPr>
            <p:cNvPr id="11274" name="Text Box 1075"/>
            <p:cNvSpPr txBox="1">
              <a:spLocks noChangeArrowheads="1"/>
            </p:cNvSpPr>
            <p:nvPr/>
          </p:nvSpPr>
          <p:spPr bwMode="auto">
            <a:xfrm>
              <a:off x="3696" y="2832"/>
              <a:ext cx="1872" cy="25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solidFill>
                    <a:srgbClr val="002060"/>
                  </a:solidFill>
                  <a:latin typeface="+mn-lt"/>
                </a:rPr>
                <a:t>Ενέργεια μεταξύ </a:t>
              </a:r>
              <a:r>
                <a:rPr lang="en-US" altLang="el-GR" sz="2000" dirty="0">
                  <a:solidFill>
                    <a:srgbClr val="002060"/>
                  </a:solidFill>
                  <a:latin typeface="+mn-lt"/>
                </a:rPr>
                <a:t>f, </a:t>
              </a:r>
              <a:r>
                <a:rPr lang="en-US" altLang="el-GR" sz="2000" dirty="0" err="1">
                  <a:solidFill>
                    <a:srgbClr val="002060"/>
                  </a:solidFill>
                  <a:latin typeface="+mn-lt"/>
                </a:rPr>
                <a:t>f+df</a:t>
              </a:r>
              <a:endParaRPr lang="en-US" altLang="el-GR" sz="2000" b="1" u="sng" dirty="0">
                <a:solidFill>
                  <a:srgbClr val="002060"/>
                </a:solidFill>
                <a:latin typeface="+mn-lt"/>
              </a:endParaRPr>
            </a:p>
          </p:txBody>
        </p:sp>
        <p:sp>
          <p:nvSpPr>
            <p:cNvPr id="11275" name="Arc 1076"/>
            <p:cNvSpPr>
              <a:spLocks/>
            </p:cNvSpPr>
            <p:nvPr/>
          </p:nvSpPr>
          <p:spPr bwMode="auto">
            <a:xfrm flipV="1">
              <a:off x="1872" y="2928"/>
              <a:ext cx="1536" cy="384"/>
            </a:xfrm>
            <a:custGeom>
              <a:avLst/>
              <a:gdLst>
                <a:gd name="T0" fmla="*/ 106 w 22310"/>
                <a:gd name="T1" fmla="*/ 7 h 21600"/>
                <a:gd name="T2" fmla="*/ 0 w 22310"/>
                <a:gd name="T3" fmla="*/ 3 h 21600"/>
                <a:gd name="T4" fmla="*/ 93 w 22310"/>
                <a:gd name="T5" fmla="*/ 0 h 21600"/>
                <a:gd name="T6" fmla="*/ 0 60000 65536"/>
                <a:gd name="T7" fmla="*/ 0 60000 65536"/>
                <a:gd name="T8" fmla="*/ 0 60000 65536"/>
              </a:gdLst>
              <a:ahLst/>
              <a:cxnLst>
                <a:cxn ang="T6">
                  <a:pos x="T0" y="T1"/>
                </a:cxn>
                <a:cxn ang="T7">
                  <a:pos x="T2" y="T3"/>
                </a:cxn>
                <a:cxn ang="T8">
                  <a:pos x="T4" y="T5"/>
                </a:cxn>
              </a:cxnLst>
              <a:rect l="0" t="0" r="r" b="b"/>
              <a:pathLst>
                <a:path w="22310" h="21600" fill="none" extrusionOk="0">
                  <a:moveTo>
                    <a:pt x="22309" y="21436"/>
                  </a:moveTo>
                  <a:cubicBezTo>
                    <a:pt x="21431" y="21545"/>
                    <a:pt x="20546" y="21599"/>
                    <a:pt x="19661" y="21600"/>
                  </a:cubicBezTo>
                  <a:cubicBezTo>
                    <a:pt x="11193" y="21600"/>
                    <a:pt x="3506" y="16652"/>
                    <a:pt x="0" y="8944"/>
                  </a:cubicBezTo>
                </a:path>
                <a:path w="22310" h="21600" stroke="0" extrusionOk="0">
                  <a:moveTo>
                    <a:pt x="22309" y="21436"/>
                  </a:moveTo>
                  <a:cubicBezTo>
                    <a:pt x="21431" y="21545"/>
                    <a:pt x="20546" y="21599"/>
                    <a:pt x="19661" y="21600"/>
                  </a:cubicBezTo>
                  <a:cubicBezTo>
                    <a:pt x="11193" y="21600"/>
                    <a:pt x="3506" y="16652"/>
                    <a:pt x="0" y="8944"/>
                  </a:cubicBezTo>
                  <a:lnTo>
                    <a:pt x="19661" y="0"/>
                  </a:lnTo>
                  <a:lnTo>
                    <a:pt x="22309" y="21436"/>
                  </a:lnTo>
                  <a:close/>
                </a:path>
              </a:pathLst>
            </a:custGeom>
            <a:noFill/>
            <a:ln w="19050">
              <a:solidFill>
                <a:srgbClr val="00206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11276" name="Arc 1077"/>
            <p:cNvSpPr>
              <a:spLocks/>
            </p:cNvSpPr>
            <p:nvPr/>
          </p:nvSpPr>
          <p:spPr bwMode="auto">
            <a:xfrm flipV="1">
              <a:off x="2890" y="2928"/>
              <a:ext cx="815" cy="576"/>
            </a:xfrm>
            <a:custGeom>
              <a:avLst/>
              <a:gdLst>
                <a:gd name="T0" fmla="*/ 32 w 20934"/>
                <a:gd name="T1" fmla="*/ 7 h 21600"/>
                <a:gd name="T2" fmla="*/ 0 w 20934"/>
                <a:gd name="T3" fmla="*/ 4 h 21600"/>
                <a:gd name="T4" fmla="*/ 28 w 20934"/>
                <a:gd name="T5" fmla="*/ 0 h 21600"/>
                <a:gd name="T6" fmla="*/ 0 60000 65536"/>
                <a:gd name="T7" fmla="*/ 0 60000 65536"/>
                <a:gd name="T8" fmla="*/ 0 60000 65536"/>
              </a:gdLst>
              <a:ahLst/>
              <a:cxnLst>
                <a:cxn ang="T6">
                  <a:pos x="T0" y="T1"/>
                </a:cxn>
                <a:cxn ang="T7">
                  <a:pos x="T2" y="T3"/>
                </a:cxn>
                <a:cxn ang="T8">
                  <a:pos x="T4" y="T5"/>
                </a:cxn>
              </a:cxnLst>
              <a:rect l="0" t="0" r="r" b="b"/>
              <a:pathLst>
                <a:path w="20934" h="21600" fill="none" extrusionOk="0">
                  <a:moveTo>
                    <a:pt x="20933" y="21436"/>
                  </a:moveTo>
                  <a:cubicBezTo>
                    <a:pt x="20055" y="21545"/>
                    <a:pt x="19170" y="21599"/>
                    <a:pt x="18285" y="21600"/>
                  </a:cubicBezTo>
                  <a:cubicBezTo>
                    <a:pt x="10858" y="21600"/>
                    <a:pt x="3952" y="17784"/>
                    <a:pt x="-1" y="11498"/>
                  </a:cubicBezTo>
                </a:path>
                <a:path w="20934" h="21600" stroke="0" extrusionOk="0">
                  <a:moveTo>
                    <a:pt x="20933" y="21436"/>
                  </a:moveTo>
                  <a:cubicBezTo>
                    <a:pt x="20055" y="21545"/>
                    <a:pt x="19170" y="21599"/>
                    <a:pt x="18285" y="21600"/>
                  </a:cubicBezTo>
                  <a:cubicBezTo>
                    <a:pt x="10858" y="21600"/>
                    <a:pt x="3952" y="17784"/>
                    <a:pt x="-1" y="11498"/>
                  </a:cubicBezTo>
                  <a:lnTo>
                    <a:pt x="18285" y="0"/>
                  </a:lnTo>
                  <a:lnTo>
                    <a:pt x="20933" y="21436"/>
                  </a:lnTo>
                  <a:close/>
                </a:path>
              </a:pathLst>
            </a:custGeom>
            <a:noFill/>
            <a:ln w="19050">
              <a:solidFill>
                <a:srgbClr val="00206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grpSp>
    </p:spTree>
    <p:extLst>
      <p:ext uri="{BB962C8B-B14F-4D97-AF65-F5344CB8AC3E}">
        <p14:creationId xmlns:p14="http://schemas.microsoft.com/office/powerpoint/2010/main" val="3161117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1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7"/>
          </p:nvPr>
        </p:nvSpPr>
        <p:spPr>
          <a:xfrm>
            <a:off x="6553200" y="6245225"/>
            <a:ext cx="2133600" cy="476250"/>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A9BE9DEA-5242-4A9D-BC17-B3B2D56153D7}" type="slidenum">
              <a:rPr lang="en-US" sz="2000" smtClean="0">
                <a:latin typeface="+mn-lt"/>
              </a:rPr>
              <a:pPr algn="r" eaLnBrk="1" hangingPunct="1">
                <a:defRPr/>
              </a:pPr>
              <a:t>13</a:t>
            </a:fld>
            <a:endParaRPr lang="en-US" sz="2000">
              <a:latin typeface="+mn-lt"/>
            </a:endParaRPr>
          </a:p>
        </p:txBody>
      </p:sp>
      <p:sp>
        <p:nvSpPr>
          <p:cNvPr id="16387" name="Rectangle 2"/>
          <p:cNvSpPr>
            <a:spLocks noChangeArrowheads="1"/>
          </p:cNvSpPr>
          <p:nvPr/>
        </p:nvSpPr>
        <p:spPr bwMode="auto">
          <a:xfrm>
            <a:off x="457200" y="142875"/>
            <a:ext cx="822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dirty="0">
                <a:latin typeface="+mj-lt"/>
              </a:rPr>
              <a:t>Το εύρος ζώνης σήματος</a:t>
            </a:r>
            <a:endParaRPr lang="en-US" altLang="el-GR" sz="2800" b="1" dirty="0">
              <a:latin typeface="+mj-lt"/>
            </a:endParaRPr>
          </a:p>
        </p:txBody>
      </p:sp>
      <p:sp>
        <p:nvSpPr>
          <p:cNvPr id="16388" name="Text Box 3"/>
          <p:cNvSpPr txBox="1">
            <a:spLocks noChangeArrowheads="1"/>
          </p:cNvSpPr>
          <p:nvPr/>
        </p:nvSpPr>
        <p:spPr bwMode="auto">
          <a:xfrm>
            <a:off x="522288" y="838200"/>
            <a:ext cx="828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Ένα σήμα χαρακτηρίζεται από την περιοχή συχνοτήτων που καταλαμβάνει (επακριβώς ή κατά προσέγγιση) το φάσμα του.</a:t>
            </a:r>
          </a:p>
          <a:p>
            <a:pPr eaLnBrk="1" hangingPunct="1"/>
            <a:r>
              <a:rPr lang="el-GR" altLang="el-GR" sz="2000" b="1" u="sng" dirty="0">
                <a:latin typeface="+mn-lt"/>
              </a:rPr>
              <a:t>Εύρος ζώνης</a:t>
            </a:r>
            <a:r>
              <a:rPr lang="el-GR" altLang="el-GR" sz="2000" dirty="0">
                <a:latin typeface="+mn-lt"/>
              </a:rPr>
              <a:t> (</a:t>
            </a:r>
            <a:r>
              <a:rPr lang="en-US" altLang="el-GR" sz="2000" dirty="0">
                <a:latin typeface="+mn-lt"/>
              </a:rPr>
              <a:t>bandwidth</a:t>
            </a:r>
            <a:r>
              <a:rPr lang="el-GR" altLang="el-GR" sz="2000" dirty="0">
                <a:latin typeface="+mn-lt"/>
              </a:rPr>
              <a:t>) </a:t>
            </a:r>
            <a:r>
              <a:rPr lang="en-US" altLang="el-GR" sz="2000" dirty="0">
                <a:latin typeface="+mn-lt"/>
              </a:rPr>
              <a:t>B </a:t>
            </a:r>
            <a:r>
              <a:rPr lang="el-GR" altLang="el-GR" sz="2000" dirty="0">
                <a:latin typeface="+mn-lt"/>
              </a:rPr>
              <a:t>του σήματος είναι το εύρος αυτής της περιοχής συχνοτήτων</a:t>
            </a:r>
            <a:r>
              <a:rPr lang="en-US" altLang="el-GR" sz="2000" dirty="0">
                <a:latin typeface="+mn-lt"/>
              </a:rPr>
              <a:t> </a:t>
            </a:r>
            <a:r>
              <a:rPr lang="el-GR" altLang="el-GR" sz="2000" dirty="0">
                <a:latin typeface="+mn-lt"/>
              </a:rPr>
              <a:t>(στις θετικές συχνότητες, λόγω συμμετρίας).</a:t>
            </a:r>
            <a:endParaRPr lang="en-US" altLang="el-GR" sz="2000" b="1" u="sng" dirty="0">
              <a:latin typeface="+mn-lt"/>
            </a:endParaRPr>
          </a:p>
        </p:txBody>
      </p:sp>
      <p:sp>
        <p:nvSpPr>
          <p:cNvPr id="16389" name="Text Box 4"/>
          <p:cNvSpPr txBox="1">
            <a:spLocks noChangeArrowheads="1"/>
          </p:cNvSpPr>
          <p:nvPr/>
        </p:nvSpPr>
        <p:spPr bwMode="auto">
          <a:xfrm>
            <a:off x="657225" y="4238625"/>
            <a:ext cx="198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Βαθυπερατό (</a:t>
            </a:r>
            <a:r>
              <a:rPr lang="en-US" altLang="el-GR" sz="2000">
                <a:latin typeface="+mn-lt"/>
              </a:rPr>
              <a:t>low-pass)</a:t>
            </a:r>
            <a:r>
              <a:rPr lang="el-GR" altLang="el-GR" sz="2000">
                <a:latin typeface="+mn-lt"/>
              </a:rPr>
              <a:t> σήμα</a:t>
            </a:r>
            <a:endParaRPr lang="en-US" altLang="el-GR" sz="2000" b="1" u="sng">
              <a:latin typeface="+mn-lt"/>
            </a:endParaRPr>
          </a:p>
        </p:txBody>
      </p:sp>
      <p:pic>
        <p:nvPicPr>
          <p:cNvPr id="1639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2252663"/>
            <a:ext cx="3914775" cy="1985962"/>
          </a:xfrm>
          <a:prstGeom prst="rect">
            <a:avLst/>
          </a:prstGeom>
          <a:solidFill>
            <a:schemeClr val="bg1"/>
          </a:solidFill>
          <a:ln>
            <a:noFill/>
          </a:ln>
        </p:spPr>
      </p:pic>
      <p:sp>
        <p:nvSpPr>
          <p:cNvPr id="16391" name="Text Box 21"/>
          <p:cNvSpPr txBox="1">
            <a:spLocks noChangeArrowheads="1"/>
          </p:cNvSpPr>
          <p:nvPr/>
        </p:nvSpPr>
        <p:spPr bwMode="auto">
          <a:xfrm>
            <a:off x="5111750" y="4238625"/>
            <a:ext cx="21161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Ζωνοπερατό (</a:t>
            </a:r>
            <a:r>
              <a:rPr lang="en-US" altLang="el-GR" sz="2000">
                <a:latin typeface="+mn-lt"/>
              </a:rPr>
              <a:t>band-pass)</a:t>
            </a:r>
            <a:r>
              <a:rPr lang="el-GR" altLang="el-GR" sz="2000">
                <a:latin typeface="+mn-lt"/>
              </a:rPr>
              <a:t> σήμα</a:t>
            </a:r>
            <a:endParaRPr lang="en-US" altLang="el-GR" sz="2000" b="1" u="sng">
              <a:latin typeface="+mn-lt"/>
            </a:endParaRPr>
          </a:p>
        </p:txBody>
      </p:sp>
      <p:graphicFrame>
        <p:nvGraphicFramePr>
          <p:cNvPr id="16392" name="Object 22"/>
          <p:cNvGraphicFramePr>
            <a:graphicFrameLocks noChangeAspect="1"/>
          </p:cNvGraphicFramePr>
          <p:nvPr>
            <p:extLst>
              <p:ext uri="{D42A27DB-BD31-4B8C-83A1-F6EECF244321}">
                <p14:modId xmlns:p14="http://schemas.microsoft.com/office/powerpoint/2010/main" val="557483876"/>
              </p:ext>
            </p:extLst>
          </p:nvPr>
        </p:nvGraphicFramePr>
        <p:xfrm>
          <a:off x="2862263" y="4329113"/>
          <a:ext cx="733425" cy="384175"/>
        </p:xfrm>
        <a:graphic>
          <a:graphicData uri="http://schemas.openxmlformats.org/presentationml/2006/ole">
            <mc:AlternateContent xmlns:mc="http://schemas.openxmlformats.org/markup-compatibility/2006">
              <mc:Choice xmlns:v="urn:schemas-microsoft-com:vml" Requires="v">
                <p:oleObj name="Equation" r:id="rId3" imgW="418918" imgH="215806" progId="Equation.3">
                  <p:embed/>
                </p:oleObj>
              </mc:Choice>
              <mc:Fallback>
                <p:oleObj name="Equation" r:id="rId3" imgW="418918"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4329113"/>
                        <a:ext cx="733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Object 24"/>
          <p:cNvGraphicFramePr>
            <a:graphicFrameLocks noChangeAspect="1"/>
          </p:cNvGraphicFramePr>
          <p:nvPr>
            <p:extLst>
              <p:ext uri="{D42A27DB-BD31-4B8C-83A1-F6EECF244321}">
                <p14:modId xmlns:p14="http://schemas.microsoft.com/office/powerpoint/2010/main" val="1128342032"/>
              </p:ext>
            </p:extLst>
          </p:nvPr>
        </p:nvGraphicFramePr>
        <p:xfrm>
          <a:off x="7316788" y="4284663"/>
          <a:ext cx="1079500" cy="360362"/>
        </p:xfrm>
        <a:graphic>
          <a:graphicData uri="http://schemas.openxmlformats.org/presentationml/2006/ole">
            <mc:AlternateContent xmlns:mc="http://schemas.openxmlformats.org/markup-compatibility/2006">
              <mc:Choice xmlns:v="urn:schemas-microsoft-com:vml" Requires="v">
                <p:oleObj name="Equation" r:id="rId5" imgW="660113" imgH="215806" progId="Equation.3">
                  <p:embed/>
                </p:oleObj>
              </mc:Choice>
              <mc:Fallback>
                <p:oleObj name="Equation" r:id="rId5" imgW="660113"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6788" y="4284663"/>
                        <a:ext cx="1079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Text Box 26"/>
          <p:cNvSpPr txBox="1">
            <a:spLocks noChangeArrowheads="1"/>
          </p:cNvSpPr>
          <p:nvPr/>
        </p:nvSpPr>
        <p:spPr bwMode="auto">
          <a:xfrm>
            <a:off x="522288" y="4914900"/>
            <a:ext cx="828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Προσεγγιστικά ως εύρος ζώνης συνήθως θεωρείται η περιοχή συχνοτήτων όπου περιέχεται η περισσότερη</a:t>
            </a:r>
            <a:r>
              <a:rPr lang="en-US" altLang="el-GR" sz="2000" dirty="0">
                <a:latin typeface="+mn-lt"/>
              </a:rPr>
              <a:t> / </a:t>
            </a:r>
            <a:r>
              <a:rPr lang="el-GR" altLang="el-GR" sz="2000" dirty="0">
                <a:latin typeface="+mn-lt"/>
              </a:rPr>
              <a:t>«σχεδόν όλη» η ισχύς του σήματος.</a:t>
            </a:r>
            <a:endParaRPr lang="en-US" altLang="el-GR" sz="2000" b="1" u="sng" dirty="0">
              <a:latin typeface="+mn-lt"/>
            </a:endParaRPr>
          </a:p>
        </p:txBody>
      </p:sp>
      <p:sp>
        <p:nvSpPr>
          <p:cNvPr id="16395" name="Text Box 27"/>
          <p:cNvSpPr txBox="1">
            <a:spLocks noChangeArrowheads="1"/>
          </p:cNvSpPr>
          <p:nvPr/>
        </p:nvSpPr>
        <p:spPr bwMode="auto">
          <a:xfrm>
            <a:off x="657225" y="5634038"/>
            <a:ext cx="45894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Γενικά το εύρος ζώνης παλμού είναι </a:t>
            </a:r>
            <a:r>
              <a:rPr lang="el-GR" altLang="el-GR" sz="2000" b="1" u="sng">
                <a:latin typeface="+mn-lt"/>
              </a:rPr>
              <a:t>αντιστρόφως ανάλογο της διάρκειάς του</a:t>
            </a:r>
            <a:endParaRPr lang="en-US" altLang="el-GR" sz="2000" b="1" u="sng">
              <a:latin typeface="+mn-lt"/>
            </a:endParaRPr>
          </a:p>
        </p:txBody>
      </p:sp>
      <p:graphicFrame>
        <p:nvGraphicFramePr>
          <p:cNvPr id="16396" name="Object 28"/>
          <p:cNvGraphicFramePr>
            <a:graphicFrameLocks noChangeAspect="1"/>
          </p:cNvGraphicFramePr>
          <p:nvPr>
            <p:extLst>
              <p:ext uri="{D42A27DB-BD31-4B8C-83A1-F6EECF244321}">
                <p14:modId xmlns:p14="http://schemas.microsoft.com/office/powerpoint/2010/main" val="803046724"/>
              </p:ext>
            </p:extLst>
          </p:nvPr>
        </p:nvGraphicFramePr>
        <p:xfrm>
          <a:off x="5562600" y="5678488"/>
          <a:ext cx="674688" cy="642937"/>
        </p:xfrm>
        <a:graphic>
          <a:graphicData uri="http://schemas.openxmlformats.org/presentationml/2006/ole">
            <mc:AlternateContent xmlns:mc="http://schemas.openxmlformats.org/markup-compatibility/2006">
              <mc:Choice xmlns:v="urn:schemas-microsoft-com:vml" Requires="v">
                <p:oleObj name="Equation" r:id="rId7" imgW="406048" imgH="393359" progId="Equation.3">
                  <p:embed/>
                </p:oleObj>
              </mc:Choice>
              <mc:Fallback>
                <p:oleObj name="Equation" r:id="rId7" imgW="406048" imgH="39335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678488"/>
                        <a:ext cx="674688" cy="642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7" name="Text Box 30"/>
          <p:cNvSpPr txBox="1">
            <a:spLocks noChangeArrowheads="1"/>
          </p:cNvSpPr>
          <p:nvPr/>
        </p:nvSpPr>
        <p:spPr bwMode="auto">
          <a:xfrm>
            <a:off x="6507163" y="5678488"/>
            <a:ext cx="18907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0000"/>
              </a:spcBef>
            </a:pPr>
            <a:r>
              <a:rPr lang="el-GR" altLang="el-GR" sz="2000" i="1">
                <a:solidFill>
                  <a:srgbClr val="FF0000"/>
                </a:solidFill>
                <a:latin typeface="+mn-lt"/>
              </a:rPr>
              <a:t>Είναι σημαντικό.</a:t>
            </a:r>
          </a:p>
          <a:p>
            <a:pPr eaLnBrk="1" hangingPunct="1">
              <a:spcBef>
                <a:spcPct val="10000"/>
              </a:spcBef>
            </a:pPr>
            <a:r>
              <a:rPr lang="el-GR" altLang="el-GR" sz="2000" i="1">
                <a:solidFill>
                  <a:srgbClr val="FF0000"/>
                </a:solidFill>
                <a:latin typeface="+mn-lt"/>
              </a:rPr>
              <a:t>Σχολιάστε!</a:t>
            </a:r>
            <a:endParaRPr lang="en-US" altLang="el-GR" sz="2000" b="1" i="1" u="sng">
              <a:solidFill>
                <a:srgbClr val="FF0000"/>
              </a:solidFill>
              <a:latin typeface="+mn-lt"/>
            </a:endParaRPr>
          </a:p>
        </p:txBody>
      </p:sp>
      <p:pic>
        <p:nvPicPr>
          <p:cNvPr id="16398"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8650" y="2300288"/>
            <a:ext cx="4454525" cy="1984375"/>
          </a:xfrm>
          <a:prstGeom prst="rect">
            <a:avLst/>
          </a:prstGeom>
          <a:solidFill>
            <a:schemeClr val="bg1"/>
          </a:solidFill>
          <a:ln>
            <a:noFill/>
          </a:ln>
          <a:effectLst/>
        </p:spPr>
      </p:pic>
    </p:spTree>
    <p:extLst>
      <p:ext uri="{BB962C8B-B14F-4D97-AF65-F5344CB8AC3E}">
        <p14:creationId xmlns:p14="http://schemas.microsoft.com/office/powerpoint/2010/main" val="133354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7"/>
          </p:nvPr>
        </p:nvSpPr>
        <p:spPr>
          <a:xfrm>
            <a:off x="6553200" y="6245225"/>
            <a:ext cx="2133600" cy="307777"/>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94026377-FDBF-47D1-86CA-0FE978678E80}" type="slidenum">
              <a:rPr lang="en-US" sz="2000" smtClean="0">
                <a:latin typeface="+mn-lt"/>
              </a:rPr>
              <a:pPr algn="r" eaLnBrk="1" hangingPunct="1">
                <a:defRPr/>
              </a:pPr>
              <a:t>14</a:t>
            </a:fld>
            <a:endParaRPr lang="en-US" sz="2000">
              <a:latin typeface="+mn-lt"/>
            </a:endParaRPr>
          </a:p>
        </p:txBody>
      </p:sp>
      <p:sp>
        <p:nvSpPr>
          <p:cNvPr id="12291" name="Rectangle 1026"/>
          <p:cNvSpPr>
            <a:spLocks noChangeArrowheads="1"/>
          </p:cNvSpPr>
          <p:nvPr/>
        </p:nvSpPr>
        <p:spPr bwMode="auto">
          <a:xfrm>
            <a:off x="457200" y="142875"/>
            <a:ext cx="822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dirty="0">
                <a:latin typeface="+mj-lt"/>
              </a:rPr>
              <a:t>Το φάσμα </a:t>
            </a:r>
            <a:r>
              <a:rPr lang="el-GR" altLang="el-GR" sz="2800" b="1" dirty="0" err="1">
                <a:latin typeface="+mj-lt"/>
              </a:rPr>
              <a:t>ορθογωνικού</a:t>
            </a:r>
            <a:r>
              <a:rPr lang="el-GR" altLang="el-GR" sz="2800" b="1" dirty="0">
                <a:latin typeface="+mj-lt"/>
              </a:rPr>
              <a:t> παλμού</a:t>
            </a:r>
            <a:endParaRPr lang="en-US" altLang="el-GR" sz="2800" b="1" dirty="0">
              <a:latin typeface="+mj-lt"/>
            </a:endParaRPr>
          </a:p>
        </p:txBody>
      </p:sp>
      <p:sp>
        <p:nvSpPr>
          <p:cNvPr id="12292" name="Text Box 1027"/>
          <p:cNvSpPr txBox="1">
            <a:spLocks noChangeArrowheads="1"/>
          </p:cNvSpPr>
          <p:nvPr/>
        </p:nvSpPr>
        <p:spPr bwMode="auto">
          <a:xfrm>
            <a:off x="6278880" y="990600"/>
            <a:ext cx="25298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Μοναδιαίος </a:t>
            </a:r>
            <a:r>
              <a:rPr lang="el-GR" altLang="el-GR" sz="2000" dirty="0" err="1">
                <a:latin typeface="+mn-lt"/>
              </a:rPr>
              <a:t>ορθογωνικός</a:t>
            </a:r>
            <a:r>
              <a:rPr lang="el-GR" altLang="el-GR" sz="2000" dirty="0">
                <a:latin typeface="+mn-lt"/>
              </a:rPr>
              <a:t> παλμός (</a:t>
            </a:r>
            <a:r>
              <a:rPr lang="el-GR" altLang="el-GR" sz="2000" u="sng" dirty="0">
                <a:latin typeface="+mn-lt"/>
              </a:rPr>
              <a:t>μοναδιαίος</a:t>
            </a:r>
            <a:r>
              <a:rPr lang="el-GR" altLang="el-GR" sz="2000" dirty="0">
                <a:latin typeface="+mn-lt"/>
              </a:rPr>
              <a:t> λόγω εμβαδού)</a:t>
            </a:r>
            <a:endParaRPr lang="en-US" altLang="el-GR" sz="2000" b="1" u="sng" dirty="0">
              <a:latin typeface="+mn-lt"/>
            </a:endParaRPr>
          </a:p>
        </p:txBody>
      </p:sp>
      <p:sp>
        <p:nvSpPr>
          <p:cNvPr id="12293" name="Text Box 1029"/>
          <p:cNvSpPr txBox="1">
            <a:spLocks noChangeArrowheads="1"/>
          </p:cNvSpPr>
          <p:nvPr/>
        </p:nvSpPr>
        <p:spPr bwMode="auto">
          <a:xfrm>
            <a:off x="673100" y="3124200"/>
            <a:ext cx="3060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l-GR" altLang="el-GR" sz="2000" dirty="0">
                <a:latin typeface="+mn-lt"/>
              </a:rPr>
              <a:t>Μετασχηματίζουμε τον παλμό κατά </a:t>
            </a:r>
            <a:r>
              <a:rPr lang="en-US" altLang="el-GR" sz="2000" dirty="0">
                <a:latin typeface="+mn-lt"/>
              </a:rPr>
              <a:t>Fourier </a:t>
            </a:r>
            <a:r>
              <a:rPr lang="el-GR" altLang="el-GR" sz="2000" dirty="0">
                <a:latin typeface="+mn-lt"/>
              </a:rPr>
              <a:t>:</a:t>
            </a:r>
            <a:endParaRPr lang="en-US" altLang="el-GR" sz="2000" b="1" u="sng" dirty="0">
              <a:latin typeface="+mn-lt"/>
            </a:endParaRPr>
          </a:p>
        </p:txBody>
      </p:sp>
      <p:graphicFrame>
        <p:nvGraphicFramePr>
          <p:cNvPr id="12294" name="Object 1036"/>
          <p:cNvGraphicFramePr>
            <a:graphicFrameLocks noChangeAspect="1"/>
          </p:cNvGraphicFramePr>
          <p:nvPr>
            <p:extLst>
              <p:ext uri="{D42A27DB-BD31-4B8C-83A1-F6EECF244321}">
                <p14:modId xmlns:p14="http://schemas.microsoft.com/office/powerpoint/2010/main" val="3892201181"/>
              </p:ext>
            </p:extLst>
          </p:nvPr>
        </p:nvGraphicFramePr>
        <p:xfrm>
          <a:off x="3429000" y="1066800"/>
          <a:ext cx="2590800" cy="1463675"/>
        </p:xfrm>
        <a:graphic>
          <a:graphicData uri="http://schemas.openxmlformats.org/presentationml/2006/ole">
            <mc:AlternateContent xmlns:mc="http://schemas.openxmlformats.org/markup-compatibility/2006">
              <mc:Choice xmlns:v="urn:schemas-microsoft-com:vml" Requires="v">
                <p:oleObj r:id="rId2" imgW="1549400" imgH="876300" progId="Equation.3">
                  <p:embed/>
                </p:oleObj>
              </mc:Choice>
              <mc:Fallback>
                <p:oleObj r:id="rId2" imgW="1549400" imgH="876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2590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5" name="Picture 10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931863"/>
            <a:ext cx="2743200" cy="2103437"/>
          </a:xfrm>
          <a:prstGeom prst="rect">
            <a:avLst/>
          </a:prstGeom>
          <a:solidFill>
            <a:schemeClr val="bg1"/>
          </a:solidFill>
          <a:ln>
            <a:noFill/>
          </a:ln>
        </p:spPr>
      </p:pic>
      <p:sp>
        <p:nvSpPr>
          <p:cNvPr id="12298" name="Text Box 1045"/>
          <p:cNvSpPr txBox="1">
            <a:spLocks noChangeArrowheads="1"/>
          </p:cNvSpPr>
          <p:nvPr/>
        </p:nvSpPr>
        <p:spPr bwMode="auto">
          <a:xfrm>
            <a:off x="4572000" y="4625318"/>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όπου η συνάρτηση</a:t>
            </a:r>
            <a:endParaRPr lang="en-US" altLang="el-GR" sz="2000" b="1" u="sng" dirty="0">
              <a:latin typeface="+mn-lt"/>
            </a:endParaRPr>
          </a:p>
        </p:txBody>
      </p:sp>
      <p:sp>
        <p:nvSpPr>
          <p:cNvPr id="12299" name="Text Box 1046"/>
          <p:cNvSpPr txBox="1">
            <a:spLocks noChangeArrowheads="1"/>
          </p:cNvSpPr>
          <p:nvPr/>
        </p:nvSpPr>
        <p:spPr bwMode="auto">
          <a:xfrm>
            <a:off x="4953000" y="5704574"/>
            <a:ext cx="37033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λέγεται </a:t>
            </a:r>
            <a:r>
              <a:rPr lang="el-GR" altLang="el-GR" sz="2000" b="1" u="sng" dirty="0">
                <a:latin typeface="+mn-lt"/>
              </a:rPr>
              <a:t>συνάρτηση δειγματοληψίας</a:t>
            </a:r>
            <a:endParaRPr lang="en-US" altLang="el-GR" sz="2000" b="1" u="sng" dirty="0">
              <a:latin typeface="+mn-lt"/>
            </a:endParaRPr>
          </a:p>
        </p:txBody>
      </p:sp>
      <p:grpSp>
        <p:nvGrpSpPr>
          <p:cNvPr id="12301" name="Group 1058"/>
          <p:cNvGrpSpPr>
            <a:grpSpLocks/>
          </p:cNvGrpSpPr>
          <p:nvPr/>
        </p:nvGrpSpPr>
        <p:grpSpPr bwMode="auto">
          <a:xfrm>
            <a:off x="215900" y="3935979"/>
            <a:ext cx="4267200" cy="2527300"/>
            <a:chOff x="2880" y="2248"/>
            <a:chExt cx="2688" cy="1592"/>
          </a:xfrm>
          <a:solidFill>
            <a:schemeClr val="bg1"/>
          </a:solidFill>
        </p:grpSpPr>
        <p:pic>
          <p:nvPicPr>
            <p:cNvPr id="12302" name="Picture 10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2248"/>
              <a:ext cx="2688" cy="146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3" name="Text Box 1048"/>
            <p:cNvSpPr txBox="1">
              <a:spLocks noChangeArrowheads="1"/>
            </p:cNvSpPr>
            <p:nvPr/>
          </p:nvSpPr>
          <p:spPr bwMode="auto">
            <a:xfrm>
              <a:off x="4464" y="3600"/>
              <a:ext cx="336" cy="2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36000" rIns="54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a:latin typeface="+mn-lt"/>
                </a:rPr>
                <a:t>1/τ</a:t>
              </a:r>
              <a:endParaRPr lang="en-US" altLang="el-GR" sz="2000" b="1" u="sng">
                <a:latin typeface="+mn-lt"/>
              </a:endParaRPr>
            </a:p>
          </p:txBody>
        </p:sp>
        <p:sp>
          <p:nvSpPr>
            <p:cNvPr id="12304" name="Line 1049"/>
            <p:cNvSpPr>
              <a:spLocks noChangeShapeType="1"/>
            </p:cNvSpPr>
            <p:nvPr/>
          </p:nvSpPr>
          <p:spPr bwMode="auto">
            <a:xfrm>
              <a:off x="4600" y="3296"/>
              <a:ext cx="0" cy="24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lstStyle/>
            <a:p>
              <a:endParaRPr lang="el-GR" sz="2000"/>
            </a:p>
          </p:txBody>
        </p:sp>
        <p:sp>
          <p:nvSpPr>
            <p:cNvPr id="12305" name="Text Box 1050"/>
            <p:cNvSpPr txBox="1">
              <a:spLocks noChangeArrowheads="1"/>
            </p:cNvSpPr>
            <p:nvPr/>
          </p:nvSpPr>
          <p:spPr bwMode="auto">
            <a:xfrm>
              <a:off x="4896" y="3600"/>
              <a:ext cx="336" cy="2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36000" rIns="54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a:latin typeface="+mn-lt"/>
                </a:rPr>
                <a:t>2/τ</a:t>
              </a:r>
              <a:endParaRPr lang="en-US" altLang="el-GR" sz="2000" b="1" u="sng">
                <a:latin typeface="+mn-lt"/>
              </a:endParaRPr>
            </a:p>
          </p:txBody>
        </p:sp>
        <p:sp>
          <p:nvSpPr>
            <p:cNvPr id="12306" name="Line 1051"/>
            <p:cNvSpPr>
              <a:spLocks noChangeShapeType="1"/>
            </p:cNvSpPr>
            <p:nvPr/>
          </p:nvSpPr>
          <p:spPr bwMode="auto">
            <a:xfrm>
              <a:off x="5000" y="3296"/>
              <a:ext cx="0" cy="24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lstStyle/>
            <a:p>
              <a:endParaRPr lang="el-GR" sz="2000"/>
            </a:p>
          </p:txBody>
        </p:sp>
        <p:sp>
          <p:nvSpPr>
            <p:cNvPr id="12307" name="Text Box 1052"/>
            <p:cNvSpPr txBox="1">
              <a:spLocks noChangeArrowheads="1"/>
            </p:cNvSpPr>
            <p:nvPr/>
          </p:nvSpPr>
          <p:spPr bwMode="auto">
            <a:xfrm>
              <a:off x="3648" y="3600"/>
              <a:ext cx="336" cy="2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36000" rIns="54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a:latin typeface="+mn-lt"/>
                </a:rPr>
                <a:t>-1/τ</a:t>
              </a:r>
              <a:endParaRPr lang="en-US" altLang="el-GR" sz="2000" b="1" u="sng">
                <a:latin typeface="+mn-lt"/>
              </a:endParaRPr>
            </a:p>
          </p:txBody>
        </p:sp>
        <p:sp>
          <p:nvSpPr>
            <p:cNvPr id="12308" name="Line 1053"/>
            <p:cNvSpPr>
              <a:spLocks noChangeShapeType="1"/>
            </p:cNvSpPr>
            <p:nvPr/>
          </p:nvSpPr>
          <p:spPr bwMode="auto">
            <a:xfrm>
              <a:off x="3808" y="3296"/>
              <a:ext cx="0" cy="24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lstStyle/>
            <a:p>
              <a:endParaRPr lang="el-GR" sz="2000"/>
            </a:p>
          </p:txBody>
        </p:sp>
        <p:sp>
          <p:nvSpPr>
            <p:cNvPr id="12309" name="Text Box 1054"/>
            <p:cNvSpPr txBox="1">
              <a:spLocks noChangeArrowheads="1"/>
            </p:cNvSpPr>
            <p:nvPr/>
          </p:nvSpPr>
          <p:spPr bwMode="auto">
            <a:xfrm>
              <a:off x="3168" y="3600"/>
              <a:ext cx="384" cy="2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36000" rIns="54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a:latin typeface="+mn-lt"/>
                </a:rPr>
                <a:t>-2/τ</a:t>
              </a:r>
              <a:endParaRPr lang="en-US" altLang="el-GR" sz="2000" b="1" u="sng">
                <a:latin typeface="+mn-lt"/>
              </a:endParaRPr>
            </a:p>
          </p:txBody>
        </p:sp>
        <p:sp>
          <p:nvSpPr>
            <p:cNvPr id="12310" name="Line 1055"/>
            <p:cNvSpPr>
              <a:spLocks noChangeShapeType="1"/>
            </p:cNvSpPr>
            <p:nvPr/>
          </p:nvSpPr>
          <p:spPr bwMode="auto">
            <a:xfrm>
              <a:off x="3416" y="3304"/>
              <a:ext cx="0" cy="240"/>
            </a:xfrm>
            <a:prstGeom prst="line">
              <a:avLst/>
            </a:prstGeom>
            <a:grp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lstStyle/>
            <a:p>
              <a:endParaRPr lang="el-GR" sz="2000"/>
            </a:p>
          </p:txBody>
        </p:sp>
      </p:grpSp>
      <mc:AlternateContent xmlns:mc="http://schemas.openxmlformats.org/markup-compatibility/2006" xmlns:a14="http://schemas.microsoft.com/office/drawing/2010/main">
        <mc:Choice Requires="a14">
          <p:sp>
            <p:nvSpPr>
              <p:cNvPr id="23" name="Rectangle 22"/>
              <p:cNvSpPr/>
              <p:nvPr/>
            </p:nvSpPr>
            <p:spPr>
              <a:xfrm>
                <a:off x="3810000" y="2814020"/>
                <a:ext cx="5334000" cy="1720984"/>
              </a:xfrm>
              <a:prstGeom prst="rect">
                <a:avLst/>
              </a:prstGeom>
              <a:ln w="25400">
                <a:noFill/>
              </a:ln>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m:rPr>
                          <m:sty m:val="p"/>
                        </m:rPr>
                        <a:rPr lang="en-US" altLang="el-GR" sz="2000" smtClean="0">
                          <a:latin typeface="Cambria Math"/>
                          <a:ea typeface="Cambria Math"/>
                        </a:rPr>
                        <m:t>P</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e>
                      </m:d>
                      <m:r>
                        <a:rPr lang="en-US" altLang="el-GR" sz="2000">
                          <a:latin typeface="Cambria Math"/>
                          <a:ea typeface="Cambria Math"/>
                        </a:rPr>
                        <m:t>=</m:t>
                      </m:r>
                      <m:f>
                        <m:fPr>
                          <m:ctrlPr>
                            <a:rPr lang="en-US" altLang="el-GR" sz="2000" i="1" smtClean="0">
                              <a:latin typeface="Cambria Math" panose="02040503050406030204" pitchFamily="18" charset="0"/>
                              <a:ea typeface="Cambria Math"/>
                            </a:rPr>
                          </m:ctrlPr>
                        </m:fPr>
                        <m:num>
                          <m:r>
                            <a:rPr lang="en-US" altLang="el-GR" sz="2000" b="0" i="1" smtClean="0">
                              <a:latin typeface="Cambria Math"/>
                              <a:ea typeface="Cambria Math"/>
                            </a:rPr>
                            <m:t>1</m:t>
                          </m:r>
                        </m:num>
                        <m:den>
                          <m:r>
                            <a:rPr lang="en-US" altLang="el-GR" sz="2000" i="1" smtClean="0">
                              <a:latin typeface="Cambria Math"/>
                              <a:ea typeface="Cambria Math"/>
                            </a:rPr>
                            <m:t>𝜏</m:t>
                          </m:r>
                        </m:den>
                      </m:f>
                      <m:nary>
                        <m:naryPr>
                          <m:limLoc m:val="undOvr"/>
                          <m:ctrlPr>
                            <a:rPr lang="en-US" altLang="el-GR" sz="2000" i="1">
                              <a:latin typeface="Cambria Math" panose="02040503050406030204" pitchFamily="18" charset="0"/>
                              <a:ea typeface="Cambria Math"/>
                            </a:rPr>
                          </m:ctrlPr>
                        </m:naryPr>
                        <m:sub>
                          <m:r>
                            <m:rPr>
                              <m:brk m:alnAt="24"/>
                            </m:rPr>
                            <a:rPr lang="en-US" altLang="el-GR" sz="2000" i="1">
                              <a:latin typeface="Cambria Math"/>
                              <a:ea typeface="Cambria Math"/>
                            </a:rPr>
                            <m:t>−</m:t>
                          </m:r>
                          <m:f>
                            <m:fPr>
                              <m:type m:val="lin"/>
                              <m:ctrlPr>
                                <a:rPr lang="en-US" altLang="el-GR" sz="2000" i="1" smtClean="0">
                                  <a:latin typeface="Cambria Math" panose="02040503050406030204" pitchFamily="18" charset="0"/>
                                  <a:ea typeface="Cambria Math"/>
                                </a:rPr>
                              </m:ctrlPr>
                            </m:fPr>
                            <m:num>
                              <m:r>
                                <a:rPr lang="en-US" altLang="el-GR" sz="2000" b="0" i="1" smtClean="0">
                                  <a:latin typeface="Cambria Math"/>
                                  <a:ea typeface="Cambria Math"/>
                                </a:rPr>
                                <m:t>𝑡</m:t>
                              </m:r>
                            </m:num>
                            <m:den>
                              <m:r>
                                <a:rPr lang="en-US" altLang="el-GR" sz="2000" b="0" i="1" smtClean="0">
                                  <a:latin typeface="Cambria Math"/>
                                  <a:ea typeface="Cambria Math"/>
                                </a:rPr>
                                <m:t>2</m:t>
                              </m:r>
                            </m:den>
                          </m:f>
                        </m:sub>
                        <m:sup>
                          <m:f>
                            <m:fPr>
                              <m:type m:val="lin"/>
                              <m:ctrlPr>
                                <a:rPr lang="en-US" altLang="el-GR" sz="2000" i="1" smtClean="0">
                                  <a:latin typeface="Cambria Math" panose="02040503050406030204" pitchFamily="18" charset="0"/>
                                  <a:ea typeface="Cambria Math"/>
                                </a:rPr>
                              </m:ctrlPr>
                            </m:fPr>
                            <m:num>
                              <m:r>
                                <a:rPr lang="en-US" altLang="el-GR" sz="2000" b="0" i="1" smtClean="0">
                                  <a:latin typeface="Cambria Math"/>
                                  <a:ea typeface="Cambria Math"/>
                                </a:rPr>
                                <m:t>𝑡</m:t>
                              </m:r>
                            </m:num>
                            <m:den>
                              <m:r>
                                <a:rPr lang="en-US" altLang="el-GR" sz="2000" b="0" i="1" smtClean="0">
                                  <a:latin typeface="Cambria Math"/>
                                  <a:ea typeface="Cambria Math"/>
                                </a:rPr>
                                <m:t>2</m:t>
                              </m:r>
                            </m:den>
                          </m:f>
                        </m:sup>
                        <m:e>
                          <m:sSup>
                            <m:sSupPr>
                              <m:ctrlPr>
                                <a:rPr lang="en-US" altLang="el-GR" sz="2000" i="1">
                                  <a:latin typeface="Cambria Math" panose="02040503050406030204" pitchFamily="18" charset="0"/>
                                  <a:ea typeface="Cambria Math"/>
                                </a:rPr>
                              </m:ctrlPr>
                            </m:sSupPr>
                            <m:e>
                              <m:r>
                                <a:rPr lang="en-US" altLang="el-GR" sz="2000" i="1">
                                  <a:latin typeface="Cambria Math"/>
                                  <a:ea typeface="Cambria Math"/>
                                </a:rPr>
                                <m:t>𝑒</m:t>
                              </m:r>
                            </m:e>
                            <m:sup>
                              <m:r>
                                <a:rPr lang="en-US" altLang="el-GR" sz="2000" i="1">
                                  <a:latin typeface="Cambria Math"/>
                                  <a:ea typeface="Cambria Math"/>
                                </a:rPr>
                                <m:t>−</m:t>
                              </m:r>
                              <m:r>
                                <a:rPr lang="en-US" altLang="el-GR" sz="2000" i="1">
                                  <a:latin typeface="Cambria Math"/>
                                  <a:ea typeface="Cambria Math"/>
                                </a:rPr>
                                <m:t>𝑗</m:t>
                              </m:r>
                              <m:r>
                                <a:rPr lang="en-US" altLang="el-GR" sz="2000" i="1">
                                  <a:latin typeface="Cambria Math"/>
                                  <a:ea typeface="Cambria Math"/>
                                </a:rPr>
                                <m:t>2</m:t>
                              </m:r>
                              <m:r>
                                <a:rPr lang="el-GR" altLang="el-GR" sz="2000" i="1">
                                  <a:latin typeface="Cambria Math"/>
                                  <a:ea typeface="Cambria Math"/>
                                </a:rPr>
                                <m:t>𝜋</m:t>
                              </m:r>
                              <m:r>
                                <a:rPr lang="en-US" altLang="el-GR" sz="2000" i="1">
                                  <a:latin typeface="Cambria Math"/>
                                  <a:ea typeface="Cambria Math"/>
                                </a:rPr>
                                <m:t>𝑓𝑡</m:t>
                              </m:r>
                            </m:sup>
                          </m:sSup>
                          <m:r>
                            <a:rPr lang="en-US" altLang="el-GR" sz="2000" i="1">
                              <a:latin typeface="Cambria Math"/>
                              <a:ea typeface="Cambria Math"/>
                            </a:rPr>
                            <m:t>𝑑𝑡</m:t>
                          </m:r>
                        </m:e>
                      </m:nary>
                      <m:r>
                        <a:rPr lang="en-US" altLang="el-GR" sz="2000">
                          <a:latin typeface="Cambria Math"/>
                          <a:ea typeface="Cambria Math"/>
                        </a:rPr>
                        <m:t>=</m:t>
                      </m:r>
                      <m:f>
                        <m:fPr>
                          <m:ctrlPr>
                            <a:rPr lang="en-US" altLang="el-GR" sz="2000" i="1">
                              <a:latin typeface="Cambria Math" panose="02040503050406030204" pitchFamily="18" charset="0"/>
                              <a:ea typeface="Cambria Math"/>
                            </a:rPr>
                          </m:ctrlPr>
                        </m:fPr>
                        <m:num>
                          <m:r>
                            <a:rPr lang="en-US" altLang="el-GR" sz="2000" b="0" i="1" smtClean="0">
                              <a:latin typeface="Cambria Math"/>
                              <a:ea typeface="Cambria Math"/>
                            </a:rPr>
                            <m:t>2</m:t>
                          </m:r>
                        </m:num>
                        <m:den>
                          <m:r>
                            <a:rPr lang="en-US" altLang="el-GR" sz="2000" i="1">
                              <a:latin typeface="Cambria Math"/>
                              <a:ea typeface="Cambria Math"/>
                            </a:rPr>
                            <m:t>𝜏</m:t>
                          </m:r>
                        </m:den>
                      </m:f>
                      <m:nary>
                        <m:naryPr>
                          <m:limLoc m:val="undOvr"/>
                          <m:ctrlPr>
                            <a:rPr lang="en-US" altLang="el-GR" sz="2000" i="1">
                              <a:latin typeface="Cambria Math" panose="02040503050406030204" pitchFamily="18" charset="0"/>
                              <a:ea typeface="Cambria Math"/>
                            </a:rPr>
                          </m:ctrlPr>
                        </m:naryPr>
                        <m:sub>
                          <m:r>
                            <m:rPr>
                              <m:brk m:alnAt="24"/>
                            </m:rPr>
                            <a:rPr lang="en-US" altLang="el-GR" sz="2000" i="1">
                              <a:latin typeface="Cambria Math"/>
                              <a:ea typeface="Cambria Math"/>
                            </a:rPr>
                            <m:t>−</m:t>
                          </m:r>
                          <m:f>
                            <m:fPr>
                              <m:type m:val="lin"/>
                              <m:ctrlPr>
                                <a:rPr lang="en-US" altLang="el-GR" sz="2000" i="1">
                                  <a:latin typeface="Cambria Math" panose="02040503050406030204" pitchFamily="18" charset="0"/>
                                  <a:ea typeface="Cambria Math"/>
                                </a:rPr>
                              </m:ctrlPr>
                            </m:fPr>
                            <m:num>
                              <m:r>
                                <a:rPr lang="en-US" altLang="el-GR" sz="2000" i="1">
                                  <a:latin typeface="Cambria Math"/>
                                  <a:ea typeface="Cambria Math"/>
                                </a:rPr>
                                <m:t>𝑡</m:t>
                              </m:r>
                            </m:num>
                            <m:den>
                              <m:r>
                                <a:rPr lang="en-US" altLang="el-GR" sz="2000" i="1">
                                  <a:latin typeface="Cambria Math"/>
                                  <a:ea typeface="Cambria Math"/>
                                </a:rPr>
                                <m:t>2</m:t>
                              </m:r>
                            </m:den>
                          </m:f>
                        </m:sub>
                        <m:sup>
                          <m:f>
                            <m:fPr>
                              <m:type m:val="lin"/>
                              <m:ctrlPr>
                                <a:rPr lang="en-US" altLang="el-GR" sz="2000" i="1">
                                  <a:latin typeface="Cambria Math" panose="02040503050406030204" pitchFamily="18" charset="0"/>
                                  <a:ea typeface="Cambria Math"/>
                                </a:rPr>
                              </m:ctrlPr>
                            </m:fPr>
                            <m:num>
                              <m:r>
                                <a:rPr lang="en-US" altLang="el-GR" sz="2000" i="1">
                                  <a:latin typeface="Cambria Math"/>
                                  <a:ea typeface="Cambria Math"/>
                                </a:rPr>
                                <m:t>𝑡</m:t>
                              </m:r>
                            </m:num>
                            <m:den>
                              <m:r>
                                <a:rPr lang="en-US" altLang="el-GR" sz="2000" i="1">
                                  <a:latin typeface="Cambria Math"/>
                                  <a:ea typeface="Cambria Math"/>
                                </a:rPr>
                                <m:t>2</m:t>
                              </m:r>
                            </m:den>
                          </m:f>
                        </m:sup>
                        <m:e>
                          <m:r>
                            <a:rPr lang="en-US" altLang="el-GR" sz="2000" b="0" i="1" smtClean="0">
                              <a:latin typeface="Cambria Math"/>
                              <a:ea typeface="Cambria Math"/>
                            </a:rPr>
                            <m:t>𝑐𝑜𝑠</m:t>
                          </m:r>
                          <m:d>
                            <m:dPr>
                              <m:ctrlPr>
                                <a:rPr lang="en-US" altLang="el-GR" sz="2000" b="0" i="1" smtClean="0">
                                  <a:latin typeface="Cambria Math" panose="02040503050406030204" pitchFamily="18" charset="0"/>
                                  <a:ea typeface="Cambria Math"/>
                                </a:rPr>
                              </m:ctrlPr>
                            </m:dPr>
                            <m:e>
                              <m:r>
                                <a:rPr lang="en-US" altLang="el-GR" sz="2000" i="1">
                                  <a:latin typeface="Cambria Math"/>
                                  <a:ea typeface="Cambria Math"/>
                                </a:rPr>
                                <m:t>2</m:t>
                              </m:r>
                              <m:r>
                                <a:rPr lang="el-GR" altLang="el-GR" sz="2000" i="1">
                                  <a:latin typeface="Cambria Math"/>
                                  <a:ea typeface="Cambria Math"/>
                                </a:rPr>
                                <m:t>𝜋</m:t>
                              </m:r>
                              <m:r>
                                <a:rPr lang="en-US" altLang="el-GR" sz="2000" i="1">
                                  <a:latin typeface="Cambria Math"/>
                                  <a:ea typeface="Cambria Math"/>
                                </a:rPr>
                                <m:t>𝑓𝑡</m:t>
                              </m:r>
                            </m:e>
                          </m:d>
                          <m:r>
                            <a:rPr lang="en-US" altLang="el-GR" sz="2000" i="1">
                              <a:latin typeface="Cambria Math"/>
                              <a:ea typeface="Cambria Math"/>
                            </a:rPr>
                            <m:t>𝑑𝑡</m:t>
                          </m:r>
                        </m:e>
                      </m:nary>
                      <m:r>
                        <a:rPr lang="en-US" altLang="el-GR" sz="2000">
                          <a:latin typeface="Cambria Math"/>
                          <a:ea typeface="Cambria Math"/>
                        </a:rPr>
                        <m:t>=</m:t>
                      </m:r>
                      <m:f>
                        <m:fPr>
                          <m:ctrlPr>
                            <a:rPr lang="en-US" altLang="el-GR" sz="2000" i="1">
                              <a:latin typeface="Cambria Math" panose="02040503050406030204" pitchFamily="18" charset="0"/>
                              <a:ea typeface="Cambria Math"/>
                            </a:rPr>
                          </m:ctrlPr>
                        </m:fPr>
                        <m:num>
                          <m:r>
                            <a:rPr lang="en-US" altLang="el-GR" sz="2000" i="1">
                              <a:latin typeface="Cambria Math"/>
                              <a:ea typeface="Cambria Math"/>
                            </a:rPr>
                            <m:t>2</m:t>
                          </m:r>
                        </m:num>
                        <m:den>
                          <m:r>
                            <a:rPr lang="en-US" altLang="el-GR" sz="2000" i="1">
                              <a:latin typeface="Cambria Math"/>
                              <a:ea typeface="Cambria Math"/>
                            </a:rPr>
                            <m:t>𝜏</m:t>
                          </m:r>
                        </m:den>
                      </m:f>
                      <m:f>
                        <m:fPr>
                          <m:ctrlPr>
                            <a:rPr lang="en-US" altLang="el-GR" sz="2000" i="1" smtClean="0">
                              <a:latin typeface="Cambria Math" panose="02040503050406030204" pitchFamily="18" charset="0"/>
                              <a:ea typeface="Cambria Math"/>
                            </a:rPr>
                          </m:ctrlPr>
                        </m:fPr>
                        <m:num>
                          <m:r>
                            <a:rPr lang="en-US" altLang="el-GR" sz="2000" i="1">
                              <a:latin typeface="Cambria Math"/>
                              <a:ea typeface="Cambria Math"/>
                            </a:rPr>
                            <m:t>𝑠</m:t>
                          </m:r>
                          <m:r>
                            <a:rPr lang="en-US" altLang="el-GR" sz="2000" b="0" i="1" smtClean="0">
                              <a:latin typeface="Cambria Math"/>
                              <a:ea typeface="Cambria Math"/>
                            </a:rPr>
                            <m:t>𝑖𝑛</m:t>
                          </m:r>
                          <m:d>
                            <m:dPr>
                              <m:ctrlPr>
                                <a:rPr lang="en-US" altLang="el-GR" sz="2000" i="1">
                                  <a:latin typeface="Cambria Math" panose="02040503050406030204" pitchFamily="18" charset="0"/>
                                  <a:ea typeface="Cambria Math"/>
                                </a:rPr>
                              </m:ctrlPr>
                            </m:dPr>
                            <m:e>
                              <m:r>
                                <a:rPr lang="el-GR" altLang="el-GR" sz="2000" i="1">
                                  <a:latin typeface="Cambria Math"/>
                                  <a:ea typeface="Cambria Math"/>
                                </a:rPr>
                                <m:t>𝜋</m:t>
                              </m:r>
                              <m:r>
                                <a:rPr lang="en-US" altLang="el-GR" sz="2000" i="1">
                                  <a:latin typeface="Cambria Math"/>
                                  <a:ea typeface="Cambria Math"/>
                                </a:rPr>
                                <m:t>𝑓𝑡</m:t>
                              </m:r>
                            </m:e>
                          </m:d>
                        </m:num>
                        <m:den>
                          <m:r>
                            <a:rPr lang="en-US" altLang="el-GR" sz="2000" b="0" i="1" smtClean="0">
                              <a:latin typeface="Cambria Math"/>
                              <a:ea typeface="Cambria Math"/>
                            </a:rPr>
                            <m:t>2</m:t>
                          </m:r>
                          <m:r>
                            <a:rPr lang="el-GR" altLang="el-GR" sz="2000" i="1">
                              <a:latin typeface="Cambria Math"/>
                              <a:ea typeface="Cambria Math"/>
                            </a:rPr>
                            <m:t>𝜋</m:t>
                          </m:r>
                          <m:r>
                            <a:rPr lang="en-US" altLang="el-GR" sz="2000" i="1">
                              <a:latin typeface="Cambria Math"/>
                              <a:ea typeface="Cambria Math"/>
                            </a:rPr>
                            <m:t>𝑓</m:t>
                          </m:r>
                        </m:den>
                      </m:f>
                      <m:r>
                        <a:rPr lang="en-US" altLang="el-GR" sz="2000" b="0" i="1" smtClean="0">
                          <a:latin typeface="Cambria Math"/>
                          <a:ea typeface="Cambria Math"/>
                        </a:rPr>
                        <m:t>=</m:t>
                      </m:r>
                      <m:r>
                        <a:rPr lang="en-US" altLang="el-GR" sz="2000" b="0" i="1" smtClean="0">
                          <a:latin typeface="Cambria Math"/>
                          <a:ea typeface="Cambria Math"/>
                        </a:rPr>
                        <m:t>𝑠𝑖𝑛𝑐</m:t>
                      </m:r>
                      <m:d>
                        <m:dPr>
                          <m:ctrlPr>
                            <a:rPr lang="en-US" altLang="el-GR" sz="2000" b="0" i="1" smtClean="0">
                              <a:latin typeface="Cambria Math" panose="02040503050406030204" pitchFamily="18" charset="0"/>
                              <a:ea typeface="Cambria Math"/>
                            </a:rPr>
                          </m:ctrlPr>
                        </m:dPr>
                        <m:e>
                          <m:r>
                            <a:rPr lang="en-US" altLang="el-GR" sz="2000" i="1">
                              <a:latin typeface="Cambria Math"/>
                              <a:ea typeface="Cambria Math"/>
                            </a:rPr>
                            <m:t>𝑓𝑡</m:t>
                          </m:r>
                        </m:e>
                      </m:d>
                    </m:oMath>
                  </m:oMathPara>
                </a14:m>
                <a:endParaRPr lang="en-US" altLang="el-GR" sz="2000" b="1" u="sng" dirty="0"/>
              </a:p>
            </p:txBody>
          </p:sp>
        </mc:Choice>
        <mc:Fallback xmlns="">
          <p:sp>
            <p:nvSpPr>
              <p:cNvPr id="23" name="Rectangle 22"/>
              <p:cNvSpPr>
                <a:spLocks noRot="1" noChangeAspect="1" noMove="1" noResize="1" noEditPoints="1" noAdjustHandles="1" noChangeArrowheads="1" noChangeShapeType="1" noTextEdit="1"/>
              </p:cNvSpPr>
              <p:nvPr/>
            </p:nvSpPr>
            <p:spPr>
              <a:xfrm>
                <a:off x="3810000" y="2814020"/>
                <a:ext cx="5334000" cy="1720984"/>
              </a:xfrm>
              <a:prstGeom prst="rect">
                <a:avLst/>
              </a:prstGeom>
              <a:blipFill rotWithShape="1">
                <a:blip r:embed="rId7"/>
                <a:stretch>
                  <a:fillRect/>
                </a:stretch>
              </a:blipFill>
              <a:ln w="254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295900" y="4962861"/>
                <a:ext cx="2514600" cy="689676"/>
              </a:xfrm>
              <a:prstGeom prst="rect">
                <a:avLst/>
              </a:prstGeom>
              <a:ln w="25400">
                <a:noFill/>
              </a:ln>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l-GR" sz="2000" i="1" smtClean="0">
                          <a:latin typeface="Cambria Math"/>
                          <a:ea typeface="Cambria Math"/>
                        </a:rPr>
                        <m:t>𝑠𝑖𝑛𝑐</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𝑓𝑡</m:t>
                          </m:r>
                        </m:e>
                      </m:d>
                      <m:r>
                        <a:rPr lang="en-US" altLang="el-GR" sz="2000">
                          <a:latin typeface="Cambria Math"/>
                          <a:ea typeface="Cambria Math"/>
                        </a:rPr>
                        <m:t>=</m:t>
                      </m:r>
                      <m:f>
                        <m:fPr>
                          <m:ctrlPr>
                            <a:rPr lang="en-US" altLang="el-GR" sz="2000" i="1" smtClean="0">
                              <a:latin typeface="Cambria Math" panose="02040503050406030204" pitchFamily="18" charset="0"/>
                              <a:ea typeface="Cambria Math"/>
                            </a:rPr>
                          </m:ctrlPr>
                        </m:fPr>
                        <m:num>
                          <m:r>
                            <a:rPr lang="en-US" altLang="el-GR" sz="2000" i="1">
                              <a:latin typeface="Cambria Math"/>
                              <a:ea typeface="Cambria Math"/>
                            </a:rPr>
                            <m:t>𝑠</m:t>
                          </m:r>
                          <m:r>
                            <a:rPr lang="en-US" altLang="el-GR" sz="2000" b="0" i="1" smtClean="0">
                              <a:latin typeface="Cambria Math"/>
                              <a:ea typeface="Cambria Math"/>
                            </a:rPr>
                            <m:t>𝑖𝑛</m:t>
                          </m:r>
                          <m:d>
                            <m:dPr>
                              <m:ctrlPr>
                                <a:rPr lang="en-US" altLang="el-GR" sz="2000" i="1">
                                  <a:latin typeface="Cambria Math" panose="02040503050406030204" pitchFamily="18" charset="0"/>
                                  <a:ea typeface="Cambria Math"/>
                                </a:rPr>
                              </m:ctrlPr>
                            </m:dPr>
                            <m:e>
                              <m:r>
                                <a:rPr lang="el-GR" altLang="el-GR" sz="2000" i="1">
                                  <a:latin typeface="Cambria Math"/>
                                  <a:ea typeface="Cambria Math"/>
                                </a:rPr>
                                <m:t>𝜋</m:t>
                              </m:r>
                              <m:r>
                                <a:rPr lang="en-US" altLang="el-GR" sz="2000" b="0" i="1" smtClean="0">
                                  <a:latin typeface="Cambria Math"/>
                                  <a:ea typeface="Cambria Math"/>
                                </a:rPr>
                                <m:t>𝑥</m:t>
                              </m:r>
                            </m:e>
                          </m:d>
                        </m:num>
                        <m:den>
                          <m:r>
                            <a:rPr lang="el-GR" altLang="el-GR" sz="2000" i="1">
                              <a:latin typeface="Cambria Math"/>
                              <a:ea typeface="Cambria Math"/>
                            </a:rPr>
                            <m:t>𝜋</m:t>
                          </m:r>
                          <m:r>
                            <a:rPr lang="en-US" altLang="el-GR" sz="2000" b="0" i="1" smtClean="0">
                              <a:latin typeface="Cambria Math"/>
                              <a:ea typeface="Cambria Math"/>
                            </a:rPr>
                            <m:t>𝑥</m:t>
                          </m:r>
                        </m:den>
                      </m:f>
                    </m:oMath>
                  </m:oMathPara>
                </a14:m>
                <a:endParaRPr lang="en-US" altLang="el-GR" sz="2000" b="1" u="sng" dirty="0"/>
              </a:p>
            </p:txBody>
          </p:sp>
        </mc:Choice>
        <mc:Fallback xmlns="">
          <p:sp>
            <p:nvSpPr>
              <p:cNvPr id="25" name="Rectangle 24"/>
              <p:cNvSpPr>
                <a:spLocks noRot="1" noChangeAspect="1" noMove="1" noResize="1" noEditPoints="1" noAdjustHandles="1" noChangeArrowheads="1" noChangeShapeType="1" noTextEdit="1"/>
              </p:cNvSpPr>
              <p:nvPr/>
            </p:nvSpPr>
            <p:spPr>
              <a:xfrm>
                <a:off x="5295900" y="4962861"/>
                <a:ext cx="2514600" cy="689676"/>
              </a:xfrm>
              <a:prstGeom prst="rect">
                <a:avLst/>
              </a:prstGeom>
              <a:blipFill rotWithShape="1">
                <a:blip r:embed="rId8"/>
                <a:stretch>
                  <a:fillRect/>
                </a:stretch>
              </a:blipFill>
              <a:ln w="25400">
                <a:noFill/>
              </a:ln>
            </p:spPr>
            <p:txBody>
              <a:bodyPr/>
              <a:lstStyle/>
              <a:p>
                <a:r>
                  <a:rPr lang="el-GR">
                    <a:noFill/>
                  </a:rPr>
                  <a:t> </a:t>
                </a:r>
              </a:p>
            </p:txBody>
          </p:sp>
        </mc:Fallback>
      </mc:AlternateContent>
    </p:spTree>
    <p:extLst>
      <p:ext uri="{BB962C8B-B14F-4D97-AF65-F5344CB8AC3E}">
        <p14:creationId xmlns:p14="http://schemas.microsoft.com/office/powerpoint/2010/main" val="323575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7"/>
          </p:nvPr>
        </p:nvSpPr>
        <p:spPr>
          <a:xfrm>
            <a:off x="6553200" y="6245225"/>
            <a:ext cx="2133600" cy="307777"/>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1B4A7E43-0251-4129-948A-87BCD30E4D58}" type="slidenum">
              <a:rPr lang="en-US" sz="2000" smtClean="0">
                <a:latin typeface="+mn-lt"/>
              </a:rPr>
              <a:pPr algn="r" eaLnBrk="1" hangingPunct="1">
                <a:defRPr/>
              </a:pPr>
              <a:t>15</a:t>
            </a:fld>
            <a:endParaRPr lang="en-US" sz="2000">
              <a:latin typeface="+mn-lt"/>
            </a:endParaRPr>
          </a:p>
        </p:txBody>
      </p:sp>
      <p:sp>
        <p:nvSpPr>
          <p:cNvPr id="13315" name="Rectangle 1026"/>
          <p:cNvSpPr>
            <a:spLocks noChangeArrowheads="1"/>
          </p:cNvSpPr>
          <p:nvPr/>
        </p:nvSpPr>
        <p:spPr bwMode="auto">
          <a:xfrm>
            <a:off x="457200" y="142875"/>
            <a:ext cx="822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dirty="0">
                <a:latin typeface="+mj-lt"/>
              </a:rPr>
              <a:t>Το φάσμα </a:t>
            </a:r>
            <a:r>
              <a:rPr lang="el-GR" altLang="el-GR" sz="2800" b="1" dirty="0" err="1">
                <a:latin typeface="+mj-lt"/>
              </a:rPr>
              <a:t>ορθογωνικού</a:t>
            </a:r>
            <a:r>
              <a:rPr lang="el-GR" altLang="el-GR" sz="2800" b="1" dirty="0">
                <a:latin typeface="+mj-lt"/>
              </a:rPr>
              <a:t> παλμού</a:t>
            </a:r>
            <a:endParaRPr lang="en-US" altLang="el-GR" sz="2800" b="1" dirty="0">
              <a:latin typeface="+mj-lt"/>
            </a:endParaRPr>
          </a:p>
        </p:txBody>
      </p:sp>
      <p:sp>
        <p:nvSpPr>
          <p:cNvPr id="13316" name="Text Box 1027"/>
          <p:cNvSpPr txBox="1">
            <a:spLocks noChangeArrowheads="1"/>
          </p:cNvSpPr>
          <p:nvPr/>
        </p:nvSpPr>
        <p:spPr bwMode="auto">
          <a:xfrm>
            <a:off x="1219200" y="106680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Φάσμα πλάτους</a:t>
            </a:r>
            <a:endParaRPr lang="en-US" altLang="el-GR" sz="2000" b="1" u="sng" dirty="0">
              <a:latin typeface="+mn-lt"/>
            </a:endParaRPr>
          </a:p>
        </p:txBody>
      </p:sp>
      <p:pic>
        <p:nvPicPr>
          <p:cNvPr id="13317" name="Picture 1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411480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1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28800"/>
            <a:ext cx="43434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1040"/>
          <p:cNvSpPr txBox="1">
            <a:spLocks noChangeArrowheads="1"/>
          </p:cNvSpPr>
          <p:nvPr/>
        </p:nvSpPr>
        <p:spPr bwMode="auto">
          <a:xfrm>
            <a:off x="5791200" y="1066800"/>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Φάσμα φάσης</a:t>
            </a:r>
            <a:endParaRPr lang="en-US" altLang="el-GR" sz="2000" b="1" u="sng">
              <a:latin typeface="+mn-lt"/>
            </a:endParaRPr>
          </a:p>
        </p:txBody>
      </p:sp>
      <p:grpSp>
        <p:nvGrpSpPr>
          <p:cNvPr id="189463" name="Group 1047"/>
          <p:cNvGrpSpPr>
            <a:grpSpLocks/>
          </p:cNvGrpSpPr>
          <p:nvPr/>
        </p:nvGrpSpPr>
        <p:grpSpPr bwMode="auto">
          <a:xfrm>
            <a:off x="152400" y="3124200"/>
            <a:ext cx="3962400" cy="2157413"/>
            <a:chOff x="96" y="1968"/>
            <a:chExt cx="2496" cy="1359"/>
          </a:xfrm>
        </p:grpSpPr>
        <p:sp>
          <p:nvSpPr>
            <p:cNvPr id="13325" name="Text Box 1028"/>
            <p:cNvSpPr txBox="1">
              <a:spLocks noChangeArrowheads="1"/>
            </p:cNvSpPr>
            <p:nvPr/>
          </p:nvSpPr>
          <p:spPr bwMode="auto">
            <a:xfrm>
              <a:off x="96" y="2784"/>
              <a:ext cx="249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Το εύρος ζώνης κατά προσέγγιση:</a:t>
              </a:r>
            </a:p>
            <a:p>
              <a:pPr eaLnBrk="1" hangingPunct="1">
                <a:spcBef>
                  <a:spcPct val="50000"/>
                </a:spcBef>
              </a:pPr>
              <a:r>
                <a:rPr lang="el-GR" altLang="el-GR" sz="2000" dirty="0">
                  <a:latin typeface="+mn-lt"/>
                </a:rPr>
                <a:t>0 </a:t>
              </a:r>
              <a:r>
                <a:rPr lang="el-GR" altLang="el-GR" sz="2000" dirty="0">
                  <a:latin typeface="+mn-lt"/>
                  <a:sym typeface="Symbol" pitchFamily="18" charset="2"/>
                </a:rPr>
                <a:t> </a:t>
              </a:r>
              <a:r>
                <a:rPr lang="en-US" altLang="el-GR" sz="2000" dirty="0">
                  <a:latin typeface="+mn-lt"/>
                  <a:sym typeface="Symbol" pitchFamily="18" charset="2"/>
                </a:rPr>
                <a:t>f</a:t>
              </a:r>
              <a:r>
                <a:rPr lang="el-GR" altLang="el-GR" sz="2000" dirty="0">
                  <a:latin typeface="+mn-lt"/>
                  <a:sym typeface="Symbol" pitchFamily="18" charset="2"/>
                </a:rPr>
                <a:t> </a:t>
              </a:r>
              <a:r>
                <a:rPr lang="en-US" altLang="el-GR" sz="2000" dirty="0">
                  <a:latin typeface="+mn-lt"/>
                  <a:sym typeface="Symbol" pitchFamily="18" charset="2"/>
                </a:rPr>
                <a:t> </a:t>
              </a:r>
              <a:r>
                <a:rPr lang="el-GR" altLang="el-GR" sz="2000" dirty="0">
                  <a:latin typeface="+mn-lt"/>
                  <a:sym typeface="Symbol" pitchFamily="18" charset="2"/>
                </a:rPr>
                <a:t>1/τ 	δηλ. 	Β  1/τ</a:t>
              </a:r>
              <a:endParaRPr lang="en-US" altLang="el-GR" sz="2000" b="1" u="sng" dirty="0">
                <a:latin typeface="+mn-lt"/>
              </a:endParaRPr>
            </a:p>
          </p:txBody>
        </p:sp>
        <p:sp>
          <p:nvSpPr>
            <p:cNvPr id="13326" name="Line 1041"/>
            <p:cNvSpPr>
              <a:spLocks noChangeShapeType="1"/>
            </p:cNvSpPr>
            <p:nvPr/>
          </p:nvSpPr>
          <p:spPr bwMode="auto">
            <a:xfrm flipH="1" flipV="1">
              <a:off x="1944" y="2232"/>
              <a:ext cx="96" cy="57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13327" name="Oval 1045"/>
            <p:cNvSpPr>
              <a:spLocks noChangeArrowheads="1"/>
            </p:cNvSpPr>
            <p:nvPr/>
          </p:nvSpPr>
          <p:spPr bwMode="auto">
            <a:xfrm>
              <a:off x="1152" y="1968"/>
              <a:ext cx="816" cy="336"/>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latin typeface="+mn-lt"/>
              </a:endParaRPr>
            </a:p>
          </p:txBody>
        </p:sp>
      </p:grpSp>
      <p:grpSp>
        <p:nvGrpSpPr>
          <p:cNvPr id="189464" name="Group 1048"/>
          <p:cNvGrpSpPr>
            <a:grpSpLocks/>
          </p:cNvGrpSpPr>
          <p:nvPr/>
        </p:nvGrpSpPr>
        <p:grpSpPr bwMode="auto">
          <a:xfrm>
            <a:off x="1219200" y="2971800"/>
            <a:ext cx="7421563" cy="2370138"/>
            <a:chOff x="768" y="1872"/>
            <a:chExt cx="4675" cy="1493"/>
          </a:xfrm>
        </p:grpSpPr>
        <p:sp>
          <p:nvSpPr>
            <p:cNvPr id="13322" name="Text Box 1042"/>
            <p:cNvSpPr txBox="1">
              <a:spLocks noChangeArrowheads="1"/>
            </p:cNvSpPr>
            <p:nvPr/>
          </p:nvSpPr>
          <p:spPr bwMode="auto">
            <a:xfrm>
              <a:off x="2832" y="2822"/>
              <a:ext cx="2611"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Θα μπορούσε επίσης να ληφθεί π.χ.:</a:t>
              </a:r>
            </a:p>
            <a:p>
              <a:pPr eaLnBrk="1" hangingPunct="1">
                <a:spcBef>
                  <a:spcPct val="50000"/>
                </a:spcBef>
              </a:pPr>
              <a:r>
                <a:rPr lang="el-GR" altLang="el-GR" sz="2000" dirty="0">
                  <a:latin typeface="+mn-lt"/>
                </a:rPr>
                <a:t>0 </a:t>
              </a:r>
              <a:r>
                <a:rPr lang="el-GR" altLang="el-GR" sz="2000" dirty="0">
                  <a:latin typeface="+mn-lt"/>
                  <a:sym typeface="Symbol" pitchFamily="18" charset="2"/>
                </a:rPr>
                <a:t> </a:t>
              </a:r>
              <a:r>
                <a:rPr lang="en-US" altLang="el-GR" sz="2000" dirty="0">
                  <a:latin typeface="+mn-lt"/>
                  <a:sym typeface="Symbol" pitchFamily="18" charset="2"/>
                </a:rPr>
                <a:t>f</a:t>
              </a:r>
              <a:r>
                <a:rPr lang="el-GR" altLang="el-GR" sz="2000" dirty="0">
                  <a:latin typeface="+mn-lt"/>
                  <a:sym typeface="Symbol" pitchFamily="18" charset="2"/>
                </a:rPr>
                <a:t> </a:t>
              </a:r>
              <a:r>
                <a:rPr lang="en-US" altLang="el-GR" sz="2000" dirty="0">
                  <a:latin typeface="+mn-lt"/>
                  <a:sym typeface="Symbol" pitchFamily="18" charset="2"/>
                </a:rPr>
                <a:t> </a:t>
              </a:r>
              <a:r>
                <a:rPr lang="el-GR" altLang="el-GR" sz="2000" dirty="0">
                  <a:latin typeface="+mn-lt"/>
                  <a:sym typeface="Symbol" pitchFamily="18" charset="2"/>
                </a:rPr>
                <a:t>2/τ 	δηλ. 	Β  2/τ</a:t>
              </a:r>
              <a:endParaRPr lang="en-US" altLang="el-GR" sz="2000" b="1" u="sng" dirty="0">
                <a:latin typeface="+mn-lt"/>
              </a:endParaRPr>
            </a:p>
          </p:txBody>
        </p:sp>
        <p:sp>
          <p:nvSpPr>
            <p:cNvPr id="13323" name="Line 1043"/>
            <p:cNvSpPr>
              <a:spLocks noChangeShapeType="1"/>
            </p:cNvSpPr>
            <p:nvPr/>
          </p:nvSpPr>
          <p:spPr bwMode="auto">
            <a:xfrm flipH="1" flipV="1">
              <a:off x="2352" y="2208"/>
              <a:ext cx="624" cy="576"/>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a:p>
          </p:txBody>
        </p:sp>
        <p:sp>
          <p:nvSpPr>
            <p:cNvPr id="13324" name="Oval 1046"/>
            <p:cNvSpPr>
              <a:spLocks noChangeArrowheads="1"/>
            </p:cNvSpPr>
            <p:nvPr/>
          </p:nvSpPr>
          <p:spPr bwMode="auto">
            <a:xfrm>
              <a:off x="768" y="1872"/>
              <a:ext cx="1584" cy="528"/>
            </a:xfrm>
            <a:prstGeom prst="ellipse">
              <a:avLst/>
            </a:pr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latin typeface="+mn-lt"/>
              </a:endParaRPr>
            </a:p>
          </p:txBody>
        </p:sp>
      </p:grpSp>
      <p:sp>
        <p:nvSpPr>
          <p:cNvPr id="16" name="Text Box 1028"/>
          <p:cNvSpPr txBox="1">
            <a:spLocks noChangeArrowheads="1"/>
          </p:cNvSpPr>
          <p:nvPr/>
        </p:nvSpPr>
        <p:spPr bwMode="auto">
          <a:xfrm>
            <a:off x="853440" y="5434013"/>
            <a:ext cx="7147560" cy="400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dirty="0">
                <a:latin typeface="+mn-lt"/>
              </a:rPr>
              <a:t>Στην πράξη λαμβάνεται συχνά η προσέγγιση </a:t>
            </a:r>
            <a:r>
              <a:rPr lang="el-GR" altLang="el-GR" sz="2000" dirty="0">
                <a:latin typeface="+mn-lt"/>
                <a:sym typeface="Symbol" pitchFamily="18" charset="2"/>
              </a:rPr>
              <a:t>Β  1/τ</a:t>
            </a:r>
            <a:endParaRPr lang="en-US" altLang="el-GR" sz="2000" b="1" u="sng" dirty="0">
              <a:latin typeface="+mn-lt"/>
            </a:endParaRPr>
          </a:p>
        </p:txBody>
      </p:sp>
    </p:spTree>
    <p:extLst>
      <p:ext uri="{BB962C8B-B14F-4D97-AF65-F5344CB8AC3E}">
        <p14:creationId xmlns:p14="http://schemas.microsoft.com/office/powerpoint/2010/main" val="3673220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9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524125"/>
            <a:ext cx="53054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457200" y="115888"/>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Το φάσμα ενός διαμορφωμένου σήματος</a:t>
            </a:r>
            <a:endParaRPr lang="en-US" altLang="el-GR" sz="2800" b="1" dirty="0">
              <a:latin typeface="+mj-lt"/>
            </a:endParaRPr>
          </a:p>
        </p:txBody>
      </p:sp>
      <p:sp>
        <p:nvSpPr>
          <p:cNvPr id="24581" name="Text Box 4"/>
          <p:cNvSpPr txBox="1">
            <a:spLocks noChangeArrowheads="1"/>
          </p:cNvSpPr>
          <p:nvPr/>
        </p:nvSpPr>
        <p:spPr bwMode="auto">
          <a:xfrm>
            <a:off x="6934200" y="298132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a:latin typeface="+mn-lt"/>
              </a:rPr>
              <a:t>Βασική ζώνη</a:t>
            </a:r>
            <a:endParaRPr lang="en-US" altLang="el-GR" sz="2000">
              <a:latin typeface="+mn-lt"/>
            </a:endParaRPr>
          </a:p>
        </p:txBody>
      </p:sp>
      <p:grpSp>
        <p:nvGrpSpPr>
          <p:cNvPr id="2" name="Group 6"/>
          <p:cNvGrpSpPr>
            <a:grpSpLocks/>
          </p:cNvGrpSpPr>
          <p:nvPr/>
        </p:nvGrpSpPr>
        <p:grpSpPr bwMode="auto">
          <a:xfrm>
            <a:off x="2209800" y="4429125"/>
            <a:ext cx="5029200" cy="609600"/>
            <a:chOff x="1536" y="1680"/>
            <a:chExt cx="3168" cy="384"/>
          </a:xfrm>
        </p:grpSpPr>
        <p:sp>
          <p:nvSpPr>
            <p:cNvPr id="24609" name="Text Box 7"/>
            <p:cNvSpPr txBox="1">
              <a:spLocks noChangeArrowheads="1"/>
            </p:cNvSpPr>
            <p:nvPr/>
          </p:nvSpPr>
          <p:spPr bwMode="auto">
            <a:xfrm>
              <a:off x="3552" y="1680"/>
              <a:ext cx="11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b="1">
                  <a:solidFill>
                    <a:srgbClr val="0000FF"/>
                  </a:solidFill>
                  <a:latin typeface="+mn-lt"/>
                  <a:sym typeface="Symbol" pitchFamily="18" charset="2"/>
                </a:rPr>
                <a:t></a:t>
              </a:r>
              <a:r>
                <a:rPr lang="el-GR" altLang="el-GR" sz="2000">
                  <a:solidFill>
                    <a:srgbClr val="0000FF"/>
                  </a:solidFill>
                  <a:latin typeface="+mn-lt"/>
                </a:rPr>
                <a:t> </a:t>
              </a:r>
              <a:r>
                <a:rPr lang="en-US" altLang="el-GR" sz="2000">
                  <a:solidFill>
                    <a:srgbClr val="0000FF"/>
                  </a:solidFill>
                  <a:latin typeface="+mn-lt"/>
                </a:rPr>
                <a:t>cos(2</a:t>
              </a:r>
              <a:r>
                <a:rPr lang="el-GR" altLang="el-GR" sz="2000">
                  <a:solidFill>
                    <a:srgbClr val="0000FF"/>
                  </a:solidFill>
                  <a:latin typeface="+mn-lt"/>
                </a:rPr>
                <a:t>π</a:t>
              </a:r>
              <a:r>
                <a:rPr lang="en-US" altLang="el-GR" sz="2000">
                  <a:solidFill>
                    <a:srgbClr val="0000FF"/>
                  </a:solidFill>
                  <a:latin typeface="+mn-lt"/>
                </a:rPr>
                <a:t>f</a:t>
              </a:r>
              <a:r>
                <a:rPr lang="en-US" altLang="el-GR" sz="2000" baseline="-20000">
                  <a:solidFill>
                    <a:srgbClr val="0000FF"/>
                  </a:solidFill>
                  <a:latin typeface="+mn-lt"/>
                </a:rPr>
                <a:t>c</a:t>
              </a:r>
              <a:r>
                <a:rPr lang="en-US" altLang="el-GR" sz="2000">
                  <a:solidFill>
                    <a:srgbClr val="0000FF"/>
                  </a:solidFill>
                  <a:latin typeface="+mn-lt"/>
                </a:rPr>
                <a:t>t)</a:t>
              </a:r>
            </a:p>
          </p:txBody>
        </p:sp>
        <p:sp>
          <p:nvSpPr>
            <p:cNvPr id="24610" name="Line 8"/>
            <p:cNvSpPr>
              <a:spLocks noChangeShapeType="1"/>
            </p:cNvSpPr>
            <p:nvPr/>
          </p:nvSpPr>
          <p:spPr bwMode="auto">
            <a:xfrm flipH="1">
              <a:off x="1536" y="1680"/>
              <a:ext cx="480" cy="3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a:p>
          </p:txBody>
        </p:sp>
        <p:sp>
          <p:nvSpPr>
            <p:cNvPr id="24611" name="Line 9"/>
            <p:cNvSpPr>
              <a:spLocks noChangeShapeType="1"/>
            </p:cNvSpPr>
            <p:nvPr/>
          </p:nvSpPr>
          <p:spPr bwMode="auto">
            <a:xfrm>
              <a:off x="3072" y="1680"/>
              <a:ext cx="480"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a:p>
          </p:txBody>
        </p:sp>
      </p:grpSp>
      <p:grpSp>
        <p:nvGrpSpPr>
          <p:cNvPr id="6" name="Group 33"/>
          <p:cNvGrpSpPr>
            <a:grpSpLocks/>
          </p:cNvGrpSpPr>
          <p:nvPr/>
        </p:nvGrpSpPr>
        <p:grpSpPr bwMode="auto">
          <a:xfrm>
            <a:off x="685800" y="4886325"/>
            <a:ext cx="8077200" cy="1590675"/>
            <a:chOff x="576" y="1968"/>
            <a:chExt cx="5088" cy="1002"/>
          </a:xfrm>
        </p:grpSpPr>
        <p:pic>
          <p:nvPicPr>
            <p:cNvPr id="24586"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968"/>
              <a:ext cx="4147"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35"/>
            <p:cNvSpPr txBox="1">
              <a:spLocks noChangeArrowheads="1"/>
            </p:cNvSpPr>
            <p:nvPr/>
          </p:nvSpPr>
          <p:spPr bwMode="auto">
            <a:xfrm>
              <a:off x="4512" y="2208"/>
              <a:ext cx="11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4000" rIns="54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000" dirty="0">
                  <a:latin typeface="+mn-lt"/>
                </a:rPr>
                <a:t>Διαμορφωμένο</a:t>
              </a:r>
              <a:endParaRPr lang="en-US" altLang="el-GR" sz="2000" dirty="0">
                <a:latin typeface="+mn-lt"/>
              </a:endParaRPr>
            </a:p>
          </p:txBody>
        </p:sp>
      </p:grpSp>
      <p:sp>
        <p:nvSpPr>
          <p:cNvPr id="36" name="Text Box 1029"/>
          <p:cNvSpPr txBox="1">
            <a:spLocks noChangeArrowheads="1"/>
          </p:cNvSpPr>
          <p:nvPr/>
        </p:nvSpPr>
        <p:spPr bwMode="auto">
          <a:xfrm>
            <a:off x="152400" y="1676400"/>
            <a:ext cx="335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b="1" u="sng" dirty="0">
                <a:latin typeface="+mn-lt"/>
              </a:rPr>
              <a:t>Πόρισμα</a:t>
            </a:r>
            <a:r>
              <a:rPr lang="el-GR" altLang="el-GR" sz="2000" dirty="0">
                <a:latin typeface="+mn-lt"/>
              </a:rPr>
              <a:t>:</a:t>
            </a:r>
            <a:endParaRPr lang="en-US" altLang="el-GR" sz="2000" dirty="0">
              <a:latin typeface="+mn-lt"/>
            </a:endParaRPr>
          </a:p>
          <a:p>
            <a:pPr eaLnBrk="1" hangingPunct="1"/>
            <a:r>
              <a:rPr lang="en-US" altLang="el-GR" sz="2000" dirty="0">
                <a:latin typeface="+mn-lt"/>
              </a:rPr>
              <a:t>(</a:t>
            </a:r>
            <a:r>
              <a:rPr lang="el-GR" altLang="el-GR" sz="2000" dirty="0">
                <a:latin typeface="+mn-lt"/>
              </a:rPr>
              <a:t>Η ιδιότητα της διαμόρφωσης</a:t>
            </a:r>
            <a:r>
              <a:rPr lang="en-US" altLang="el-GR" sz="2000" dirty="0">
                <a:latin typeface="+mn-lt"/>
              </a:rPr>
              <a:t>)</a:t>
            </a:r>
            <a:endParaRPr lang="en-US" altLang="el-GR" sz="2000" b="1" u="sng" dirty="0">
              <a:latin typeface="+mn-lt"/>
            </a:endParaRPr>
          </a:p>
        </p:txBody>
      </p:sp>
      <p:sp>
        <p:nvSpPr>
          <p:cNvPr id="37" name="Text Box 1039"/>
          <p:cNvSpPr txBox="1">
            <a:spLocks noChangeArrowheads="1"/>
          </p:cNvSpPr>
          <p:nvPr/>
        </p:nvSpPr>
        <p:spPr bwMode="auto">
          <a:xfrm>
            <a:off x="228600" y="1066800"/>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Η ιδιότητα της μετατόπισης στη συχνότητα:</a:t>
            </a:r>
            <a:endParaRPr lang="en-US" altLang="el-GR" sz="2000" b="1" u="sng" dirty="0">
              <a:latin typeface="+mn-lt"/>
            </a:endParaRPr>
          </a:p>
        </p:txBody>
      </p:sp>
      <mc:AlternateContent xmlns:mc="http://schemas.openxmlformats.org/markup-compatibility/2006" xmlns:a14="http://schemas.microsoft.com/office/drawing/2010/main">
        <mc:Choice Requires="a14">
          <p:sp>
            <p:nvSpPr>
              <p:cNvPr id="41" name="Rectangle 40"/>
              <p:cNvSpPr/>
              <p:nvPr/>
            </p:nvSpPr>
            <p:spPr>
              <a:xfrm>
                <a:off x="4998720" y="1032335"/>
                <a:ext cx="3306920" cy="458780"/>
              </a:xfrm>
              <a:prstGeom prst="rect">
                <a:avLst/>
              </a:prstGeom>
              <a:ln w="25400">
                <a:noFill/>
              </a:ln>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l-GR" altLang="el-GR" sz="2000" i="1" smtClean="0">
                          <a:latin typeface="Cambria Math"/>
                          <a:ea typeface="Cambria Math"/>
                        </a:rPr>
                        <m:t>𝔉</m:t>
                      </m:r>
                      <m:d>
                        <m:dPr>
                          <m:begChr m:val="{"/>
                          <m:endChr m:val="}"/>
                          <m:ctrlPr>
                            <a:rPr lang="el-GR" altLang="el-GR" sz="2000" i="1">
                              <a:latin typeface="Cambria Math" panose="02040503050406030204" pitchFamily="18" charset="0"/>
                              <a:ea typeface="Cambria Math"/>
                            </a:rPr>
                          </m:ctrlPr>
                        </m:dPr>
                        <m:e>
                          <m:r>
                            <a:rPr lang="en-US" altLang="el-GR" sz="2000" i="1">
                              <a:latin typeface="Cambria Math"/>
                              <a:ea typeface="Cambria Math"/>
                            </a:rPr>
                            <m:t>𝑥</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𝑡</m:t>
                              </m:r>
                            </m:e>
                          </m:d>
                          <m:sSup>
                            <m:sSupPr>
                              <m:ctrlPr>
                                <a:rPr lang="en-US" altLang="el-GR" sz="2000" i="1">
                                  <a:latin typeface="Cambria Math" panose="02040503050406030204" pitchFamily="18" charset="0"/>
                                  <a:ea typeface="Cambria Math"/>
                                </a:rPr>
                              </m:ctrlPr>
                            </m:sSupPr>
                            <m:e>
                              <m:r>
                                <a:rPr lang="en-US" altLang="el-GR" sz="2000" b="0" i="1" smtClean="0">
                                  <a:latin typeface="Cambria Math"/>
                                  <a:ea typeface="Cambria Math"/>
                                </a:rPr>
                                <m:t> </m:t>
                              </m:r>
                              <m:r>
                                <a:rPr lang="en-US" altLang="el-GR" sz="2000" i="1">
                                  <a:latin typeface="Cambria Math"/>
                                  <a:ea typeface="Cambria Math"/>
                                </a:rPr>
                                <m:t>𝑒</m:t>
                              </m:r>
                            </m:e>
                            <m:sup>
                              <m:r>
                                <a:rPr lang="en-US" altLang="el-GR" sz="2000" i="1">
                                  <a:latin typeface="Cambria Math"/>
                                  <a:ea typeface="Cambria Math"/>
                                </a:rPr>
                                <m:t>𝑗</m:t>
                              </m:r>
                              <m:r>
                                <a:rPr lang="en-US" altLang="el-GR" sz="2000" i="1">
                                  <a:latin typeface="Cambria Math"/>
                                  <a:ea typeface="Cambria Math"/>
                                </a:rPr>
                                <m:t>2</m:t>
                              </m:r>
                              <m:r>
                                <a:rPr lang="el-GR" altLang="el-GR" sz="2000" i="1">
                                  <a:latin typeface="Cambria Math"/>
                                  <a:ea typeface="Cambria Math"/>
                                </a:rPr>
                                <m:t>𝜋</m:t>
                              </m:r>
                              <m:sSub>
                                <m:sSubPr>
                                  <m:ctrlPr>
                                    <a:rPr lang="en-US" altLang="el-GR" sz="2000" i="1" smtClean="0">
                                      <a:latin typeface="Cambria Math" panose="02040503050406030204" pitchFamily="18" charset="0"/>
                                      <a:ea typeface="Cambria Math"/>
                                    </a:rPr>
                                  </m:ctrlPr>
                                </m:sSubPr>
                                <m:e>
                                  <m:r>
                                    <a:rPr lang="en-US" altLang="el-GR" sz="2000" b="0" i="1" smtClean="0">
                                      <a:latin typeface="Cambria Math"/>
                                      <a:ea typeface="Cambria Math"/>
                                    </a:rPr>
                                    <m:t>𝑓</m:t>
                                  </m:r>
                                </m:e>
                                <m:sub>
                                  <m:r>
                                    <a:rPr lang="en-US" altLang="el-GR" sz="2000" b="0" i="1" smtClean="0">
                                      <a:latin typeface="Cambria Math"/>
                                      <a:ea typeface="Cambria Math"/>
                                    </a:rPr>
                                    <m:t>𝑐</m:t>
                                  </m:r>
                                </m:sub>
                              </m:sSub>
                              <m:r>
                                <a:rPr lang="en-US" altLang="el-GR" sz="2000" i="1">
                                  <a:latin typeface="Cambria Math"/>
                                  <a:ea typeface="Cambria Math"/>
                                </a:rPr>
                                <m:t>𝑡</m:t>
                              </m:r>
                            </m:sup>
                          </m:sSup>
                        </m:e>
                      </m:d>
                      <m:r>
                        <a:rPr lang="en-US" altLang="el-GR" sz="2000" i="1">
                          <a:latin typeface="Cambria Math"/>
                          <a:ea typeface="Cambria Math"/>
                        </a:rPr>
                        <m:t>=</m:t>
                      </m:r>
                      <m:r>
                        <m:rPr>
                          <m:sty m:val="p"/>
                        </m:rPr>
                        <a:rPr lang="el-GR" altLang="el-GR" sz="2000">
                          <a:latin typeface="Cambria Math"/>
                          <a:ea typeface="Cambria Math"/>
                        </a:rPr>
                        <m:t>Χ</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r>
                            <a:rPr lang="en-US" altLang="el-GR" sz="2000" b="0" i="1" smtClean="0">
                              <a:latin typeface="Cambria Math"/>
                              <a:ea typeface="Cambria Math"/>
                            </a:rPr>
                            <m:t>−</m:t>
                          </m:r>
                          <m:sSub>
                            <m:sSubPr>
                              <m:ctrlPr>
                                <a:rPr lang="en-US" altLang="el-GR" sz="2000" b="0" i="1" smtClean="0">
                                  <a:latin typeface="Cambria Math" panose="02040503050406030204" pitchFamily="18" charset="0"/>
                                  <a:ea typeface="Cambria Math"/>
                                </a:rPr>
                              </m:ctrlPr>
                            </m:sSubPr>
                            <m:e>
                              <m:r>
                                <a:rPr lang="en-US" altLang="el-GR" sz="2000" b="0" i="1" smtClean="0">
                                  <a:latin typeface="Cambria Math"/>
                                  <a:ea typeface="Cambria Math"/>
                                </a:rPr>
                                <m:t>𝑓</m:t>
                              </m:r>
                            </m:e>
                            <m:sub>
                              <m:r>
                                <a:rPr lang="en-US" altLang="el-GR" sz="2000" b="0" i="1" smtClean="0">
                                  <a:latin typeface="Cambria Math"/>
                                  <a:ea typeface="Cambria Math"/>
                                </a:rPr>
                                <m:t>𝑐</m:t>
                              </m:r>
                            </m:sub>
                          </m:sSub>
                        </m:e>
                      </m:d>
                    </m:oMath>
                  </m:oMathPara>
                </a14:m>
                <a:endParaRPr lang="en-US" altLang="el-GR" sz="2000" b="1" u="sng" dirty="0"/>
              </a:p>
            </p:txBody>
          </p:sp>
        </mc:Choice>
        <mc:Fallback xmlns="">
          <p:sp>
            <p:nvSpPr>
              <p:cNvPr id="41" name="Rectangle 40"/>
              <p:cNvSpPr>
                <a:spLocks noRot="1" noChangeAspect="1" noMove="1" noResize="1" noEditPoints="1" noAdjustHandles="1" noChangeArrowheads="1" noChangeShapeType="1" noTextEdit="1"/>
              </p:cNvSpPr>
              <p:nvPr/>
            </p:nvSpPr>
            <p:spPr>
              <a:xfrm>
                <a:off x="4998720" y="1032335"/>
                <a:ext cx="3306920" cy="458780"/>
              </a:xfrm>
              <a:prstGeom prst="rect">
                <a:avLst/>
              </a:prstGeom>
              <a:blipFill rotWithShape="1">
                <a:blip r:embed="rId4"/>
                <a:stretch>
                  <a:fillRect b="-5263"/>
                </a:stretch>
              </a:blipFill>
              <a:ln w="254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555022" y="1679258"/>
                <a:ext cx="5512777" cy="668516"/>
              </a:xfrm>
              <a:prstGeom prst="rect">
                <a:avLst/>
              </a:prstGeom>
              <a:ln w="25400">
                <a:solidFill>
                  <a:schemeClr val="tx1"/>
                </a:solidFill>
              </a:ln>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l-GR" altLang="el-GR" sz="2000" i="1" smtClean="0">
                          <a:latin typeface="Cambria Math"/>
                          <a:ea typeface="Cambria Math"/>
                        </a:rPr>
                        <m:t>𝔉</m:t>
                      </m:r>
                      <m:d>
                        <m:dPr>
                          <m:begChr m:val="{"/>
                          <m:endChr m:val="}"/>
                          <m:ctrlPr>
                            <a:rPr lang="el-GR" altLang="el-GR" sz="2000" i="1">
                              <a:latin typeface="Cambria Math" panose="02040503050406030204" pitchFamily="18" charset="0"/>
                              <a:ea typeface="Cambria Math"/>
                            </a:rPr>
                          </m:ctrlPr>
                        </m:dPr>
                        <m:e>
                          <m:r>
                            <a:rPr lang="en-US" altLang="el-GR" sz="2000" i="1">
                              <a:latin typeface="Cambria Math"/>
                              <a:ea typeface="Cambria Math"/>
                            </a:rPr>
                            <m:t>𝑥</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𝑡</m:t>
                              </m:r>
                            </m:e>
                          </m:d>
                          <m:r>
                            <a:rPr lang="en-US" altLang="el-GR" sz="2000" i="1">
                              <a:latin typeface="Cambria Math"/>
                              <a:ea typeface="Cambria Math"/>
                            </a:rPr>
                            <m:t>𝑐𝑜𝑠</m:t>
                          </m:r>
                          <m:d>
                            <m:dPr>
                              <m:ctrlPr>
                                <a:rPr lang="en-US" altLang="el-GR" sz="2000" i="1">
                                  <a:latin typeface="Cambria Math" panose="02040503050406030204" pitchFamily="18" charset="0"/>
                                  <a:ea typeface="Cambria Math"/>
                                </a:rPr>
                              </m:ctrlPr>
                            </m:dPr>
                            <m:e>
                              <m:r>
                                <a:rPr lang="en-US" altLang="el-GR" sz="2000" i="1">
                                  <a:latin typeface="Cambria Math"/>
                                  <a:ea typeface="Cambria Math"/>
                                </a:rPr>
                                <m:t>2</m:t>
                              </m:r>
                              <m:r>
                                <a:rPr lang="el-GR" altLang="el-GR" sz="2000" i="1">
                                  <a:latin typeface="Cambria Math"/>
                                  <a:ea typeface="Cambria Math"/>
                                </a:rPr>
                                <m:t>𝜋</m:t>
                              </m:r>
                              <m:sSub>
                                <m:sSubPr>
                                  <m:ctrlPr>
                                    <a:rPr lang="en-US" altLang="el-GR" sz="2000" i="1">
                                      <a:latin typeface="Cambria Math" panose="02040503050406030204" pitchFamily="18" charset="0"/>
                                      <a:ea typeface="Cambria Math"/>
                                    </a:rPr>
                                  </m:ctrlPr>
                                </m:sSubPr>
                                <m:e>
                                  <m:r>
                                    <a:rPr lang="en-US" altLang="el-GR" sz="2000" i="1">
                                      <a:latin typeface="Cambria Math"/>
                                      <a:ea typeface="Cambria Math"/>
                                    </a:rPr>
                                    <m:t>𝑓</m:t>
                                  </m:r>
                                </m:e>
                                <m:sub>
                                  <m:r>
                                    <a:rPr lang="en-US" altLang="el-GR" sz="2000" b="0" i="1" smtClean="0">
                                      <a:latin typeface="Cambria Math"/>
                                      <a:ea typeface="Cambria Math"/>
                                    </a:rPr>
                                    <m:t>𝑐</m:t>
                                  </m:r>
                                </m:sub>
                              </m:sSub>
                              <m:r>
                                <a:rPr lang="en-US" altLang="el-GR" sz="2000" i="1">
                                  <a:latin typeface="Cambria Math"/>
                                  <a:ea typeface="Cambria Math"/>
                                </a:rPr>
                                <m:t>𝑡</m:t>
                              </m:r>
                            </m:e>
                          </m:d>
                        </m:e>
                      </m:d>
                      <m:r>
                        <a:rPr lang="en-US" altLang="el-GR" sz="2000" i="1">
                          <a:latin typeface="Cambria Math"/>
                          <a:ea typeface="Cambria Math"/>
                        </a:rPr>
                        <m:t>=</m:t>
                      </m:r>
                      <m:f>
                        <m:fPr>
                          <m:ctrlPr>
                            <a:rPr lang="en-US" altLang="el-GR" sz="2000" i="1" smtClean="0">
                              <a:latin typeface="Cambria Math" panose="02040503050406030204" pitchFamily="18" charset="0"/>
                              <a:ea typeface="Cambria Math"/>
                            </a:rPr>
                          </m:ctrlPr>
                        </m:fPr>
                        <m:num>
                          <m:r>
                            <a:rPr lang="en-US" altLang="el-GR" sz="2000" b="0" i="1" smtClean="0">
                              <a:latin typeface="Cambria Math"/>
                              <a:ea typeface="Cambria Math"/>
                            </a:rPr>
                            <m:t>1</m:t>
                          </m:r>
                        </m:num>
                        <m:den>
                          <m:r>
                            <a:rPr lang="en-US" altLang="el-GR" sz="2000" b="0" i="1" smtClean="0">
                              <a:latin typeface="Cambria Math"/>
                              <a:ea typeface="Cambria Math"/>
                            </a:rPr>
                            <m:t>2</m:t>
                          </m:r>
                        </m:den>
                      </m:f>
                      <m:d>
                        <m:dPr>
                          <m:begChr m:val="["/>
                          <m:endChr m:val="]"/>
                          <m:ctrlPr>
                            <a:rPr lang="en-US" altLang="el-GR" sz="2000" i="1" smtClean="0">
                              <a:latin typeface="Cambria Math" panose="02040503050406030204" pitchFamily="18" charset="0"/>
                              <a:ea typeface="Cambria Math"/>
                            </a:rPr>
                          </m:ctrlPr>
                        </m:dPr>
                        <m:e>
                          <m:r>
                            <m:rPr>
                              <m:sty m:val="p"/>
                            </m:rPr>
                            <a:rPr lang="el-GR" altLang="el-GR" sz="2000">
                              <a:latin typeface="Cambria Math"/>
                              <a:ea typeface="Cambria Math"/>
                            </a:rPr>
                            <m:t>Χ</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r>
                                <a:rPr lang="en-US" altLang="el-GR" sz="2000" i="1">
                                  <a:latin typeface="Cambria Math"/>
                                  <a:ea typeface="Cambria Math"/>
                                </a:rPr>
                                <m:t>−</m:t>
                              </m:r>
                              <m:sSub>
                                <m:sSubPr>
                                  <m:ctrlPr>
                                    <a:rPr lang="en-US" altLang="el-GR" sz="2000" i="1">
                                      <a:latin typeface="Cambria Math" panose="02040503050406030204" pitchFamily="18" charset="0"/>
                                      <a:ea typeface="Cambria Math"/>
                                    </a:rPr>
                                  </m:ctrlPr>
                                </m:sSubPr>
                                <m:e>
                                  <m:r>
                                    <a:rPr lang="en-US" altLang="el-GR" sz="2000" i="1">
                                      <a:latin typeface="Cambria Math"/>
                                      <a:ea typeface="Cambria Math"/>
                                    </a:rPr>
                                    <m:t>𝑓</m:t>
                                  </m:r>
                                </m:e>
                                <m:sub>
                                  <m:r>
                                    <a:rPr lang="en-US" altLang="el-GR" sz="2000" b="0" i="1" smtClean="0">
                                      <a:latin typeface="Cambria Math"/>
                                      <a:ea typeface="Cambria Math"/>
                                    </a:rPr>
                                    <m:t>𝑐</m:t>
                                  </m:r>
                                </m:sub>
                              </m:sSub>
                            </m:e>
                          </m:d>
                          <m:r>
                            <a:rPr lang="en-US" altLang="el-GR" sz="2000" b="0" i="1" smtClean="0">
                              <a:latin typeface="Cambria Math"/>
                              <a:ea typeface="Cambria Math"/>
                            </a:rPr>
                            <m:t>+</m:t>
                          </m:r>
                          <m:r>
                            <m:rPr>
                              <m:sty m:val="p"/>
                            </m:rPr>
                            <a:rPr lang="el-GR" altLang="el-GR" sz="2000">
                              <a:latin typeface="Cambria Math"/>
                              <a:ea typeface="Cambria Math"/>
                            </a:rPr>
                            <m:t>Χ</m:t>
                          </m:r>
                          <m:d>
                            <m:dPr>
                              <m:ctrlPr>
                                <a:rPr lang="el-GR" altLang="el-GR" sz="2000" i="1">
                                  <a:latin typeface="Cambria Math" panose="02040503050406030204" pitchFamily="18" charset="0"/>
                                  <a:ea typeface="Cambria Math"/>
                                </a:rPr>
                              </m:ctrlPr>
                            </m:dPr>
                            <m:e>
                              <m:r>
                                <a:rPr lang="en-US" altLang="el-GR" sz="2000" i="1">
                                  <a:latin typeface="Cambria Math"/>
                                  <a:ea typeface="Cambria Math"/>
                                </a:rPr>
                                <m:t>𝑓</m:t>
                              </m:r>
                              <m:r>
                                <a:rPr lang="en-US" altLang="el-GR" sz="2000" b="0" i="1" smtClean="0">
                                  <a:latin typeface="Cambria Math"/>
                                  <a:ea typeface="Cambria Math"/>
                                </a:rPr>
                                <m:t>+</m:t>
                              </m:r>
                              <m:sSub>
                                <m:sSubPr>
                                  <m:ctrlPr>
                                    <a:rPr lang="en-US" altLang="el-GR" sz="2000" i="1">
                                      <a:latin typeface="Cambria Math" panose="02040503050406030204" pitchFamily="18" charset="0"/>
                                      <a:ea typeface="Cambria Math"/>
                                    </a:rPr>
                                  </m:ctrlPr>
                                </m:sSubPr>
                                <m:e>
                                  <m:r>
                                    <a:rPr lang="en-US" altLang="el-GR" sz="2000" i="1">
                                      <a:latin typeface="Cambria Math"/>
                                      <a:ea typeface="Cambria Math"/>
                                    </a:rPr>
                                    <m:t>𝑓</m:t>
                                  </m:r>
                                </m:e>
                                <m:sub>
                                  <m:r>
                                    <a:rPr lang="en-US" altLang="el-GR" sz="2000" b="0" i="1" smtClean="0">
                                      <a:latin typeface="Cambria Math"/>
                                      <a:ea typeface="Cambria Math"/>
                                    </a:rPr>
                                    <m:t>𝑐</m:t>
                                  </m:r>
                                </m:sub>
                              </m:sSub>
                            </m:e>
                          </m:d>
                        </m:e>
                      </m:d>
                    </m:oMath>
                  </m:oMathPara>
                </a14:m>
                <a:endParaRPr lang="en-US" altLang="el-GR" sz="2000" b="1" u="sng" dirty="0"/>
              </a:p>
            </p:txBody>
          </p:sp>
        </mc:Choice>
        <mc:Fallback xmlns="">
          <p:sp>
            <p:nvSpPr>
              <p:cNvPr id="42" name="Rectangle 41"/>
              <p:cNvSpPr>
                <a:spLocks noRot="1" noChangeAspect="1" noMove="1" noResize="1" noEditPoints="1" noAdjustHandles="1" noChangeArrowheads="1" noChangeShapeType="1" noTextEdit="1"/>
              </p:cNvSpPr>
              <p:nvPr/>
            </p:nvSpPr>
            <p:spPr>
              <a:xfrm>
                <a:off x="3555022" y="1679258"/>
                <a:ext cx="5512777" cy="668516"/>
              </a:xfrm>
              <a:prstGeom prst="rect">
                <a:avLst/>
              </a:prstGeom>
              <a:blipFill rotWithShape="1">
                <a:blip r:embed="rId5"/>
                <a:stretch>
                  <a:fillRect/>
                </a:stretch>
              </a:blipFill>
              <a:ln w="25400">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3096415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43800" cy="430887"/>
          </a:xfrm>
        </p:spPr>
        <p:txBody>
          <a:bodyPr/>
          <a:lstStyle/>
          <a:p>
            <a:pPr algn="ctr"/>
            <a:r>
              <a:rPr lang="el-GR" sz="2800" b="1" dirty="0">
                <a:latin typeface="+mn-lt"/>
              </a:rPr>
              <a:t>Ένας διαμορφωμένος παλμός και το φάσμα του</a:t>
            </a:r>
          </a:p>
        </p:txBody>
      </p:sp>
      <p:sp>
        <p:nvSpPr>
          <p:cNvPr id="3" name="Text Placeholder 2"/>
          <p:cNvSpPr>
            <a:spLocks noGrp="1"/>
          </p:cNvSpPr>
          <p:nvPr>
            <p:ph type="body" idx="1"/>
          </p:nvPr>
        </p:nvSpPr>
        <p:spPr>
          <a:xfrm>
            <a:off x="457200" y="1371600"/>
            <a:ext cx="8305800" cy="2895600"/>
          </a:xfrm>
        </p:spPr>
        <p:txBody>
          <a:bodyPr/>
          <a:lstStyle/>
          <a:p>
            <a:endParaRPr lang="el-GR" dirty="0"/>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17</a:t>
            </a:fld>
            <a:endParaRPr lang="el-GR" spc="-60" dirty="0">
              <a:solidFill>
                <a:srgbClr val="000000"/>
              </a:solidFill>
            </a:endParaRP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36268"/>
            <a:ext cx="6019800" cy="327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58590"/>
            <a:ext cx="7325360" cy="274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40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43800" cy="533400"/>
          </a:xfrm>
        </p:spPr>
        <p:txBody>
          <a:bodyPr/>
          <a:lstStyle/>
          <a:p>
            <a:pPr algn="ctr"/>
            <a:r>
              <a:rPr lang="el-GR" sz="2800" b="1" dirty="0">
                <a:latin typeface="+mn-lt"/>
              </a:rPr>
              <a:t>Το φάσμα του παλμού στις θετικές συχνότητες</a:t>
            </a:r>
          </a:p>
        </p:txBody>
      </p:sp>
      <p:sp>
        <p:nvSpPr>
          <p:cNvPr id="3" name="Text Placeholder 2"/>
          <p:cNvSpPr>
            <a:spLocks noGrp="1"/>
          </p:cNvSpPr>
          <p:nvPr>
            <p:ph type="body" idx="1"/>
          </p:nvPr>
        </p:nvSpPr>
        <p:spPr>
          <a:xfrm>
            <a:off x="457200" y="1371600"/>
            <a:ext cx="8305800" cy="2895600"/>
          </a:xfrm>
        </p:spPr>
        <p:txBody>
          <a:bodyPr/>
          <a:lstStyle/>
          <a:p>
            <a:endParaRPr lang="el-GR" dirty="0"/>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18</a:t>
            </a:fld>
            <a:endParaRPr lang="el-GR" spc="-60" dirty="0">
              <a:solidFill>
                <a:srgbClr val="000000"/>
              </a:solidFill>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90975"/>
            <a:ext cx="3530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6553200" cy="341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5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7923212" cy="579438"/>
          </a:xfrm>
        </p:spPr>
        <p:txBody>
          <a:bodyPr>
            <a:normAutofit/>
          </a:bodyPr>
          <a:lstStyle/>
          <a:p>
            <a:pPr algn="ctr">
              <a:defRPr/>
            </a:pPr>
            <a:r>
              <a:rPr lang="el-GR" sz="2800" b="1" dirty="0">
                <a:latin typeface="+mn-lt"/>
              </a:rPr>
              <a:t>Ο αναλυτής φάσματος (</a:t>
            </a:r>
            <a:r>
              <a:rPr lang="en-US" sz="2800" b="1" dirty="0">
                <a:latin typeface="+mn-lt"/>
              </a:rPr>
              <a:t>spectrum analyzer</a:t>
            </a:r>
            <a:r>
              <a:rPr lang="el-GR" sz="2800" b="1" dirty="0">
                <a:latin typeface="+mn-lt"/>
              </a:rPr>
              <a:t>)</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marL="114300">
              <a:lnSpc>
                <a:spcPts val="1240"/>
              </a:lnSpc>
              <a:defRPr/>
            </a:pPr>
            <a:fld id="{571A6996-B37D-46F4-B63F-1AEA16375231}" type="slidenum">
              <a:rPr lang="el-GR" spc="-60" smtClean="0">
                <a:solidFill>
                  <a:srgbClr val="000000"/>
                </a:solidFill>
              </a:rPr>
              <a:pPr marL="114300">
                <a:lnSpc>
                  <a:spcPts val="1240"/>
                </a:lnSpc>
                <a:defRPr/>
              </a:pPr>
              <a:t>19</a:t>
            </a:fld>
            <a:endParaRPr lang="el-GR" spc="-60" dirty="0">
              <a:solidFill>
                <a:srgbClr val="000000"/>
              </a:solidFill>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l="38344" t="-2" r="14178" b="55379"/>
          <a:stretch>
            <a:fillRect/>
          </a:stretch>
        </p:blipFill>
        <p:spPr bwMode="auto">
          <a:xfrm>
            <a:off x="282380" y="2034436"/>
            <a:ext cx="42814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Placeholder 2"/>
          <p:cNvSpPr>
            <a:spLocks noGrp="1"/>
          </p:cNvSpPr>
          <p:nvPr>
            <p:ph idx="1"/>
          </p:nvPr>
        </p:nvSpPr>
        <p:spPr>
          <a:xfrm>
            <a:off x="511175" y="857925"/>
            <a:ext cx="8305800" cy="923330"/>
          </a:xfrm>
        </p:spPr>
        <p:txBody>
          <a:bodyPr/>
          <a:lstStyle/>
          <a:p>
            <a:pPr algn="l"/>
            <a:r>
              <a:rPr lang="el-GR" altLang="el-GR" sz="2000" dirty="0">
                <a:latin typeface="+mn-lt"/>
              </a:rPr>
              <a:t>Είναι όργανο που απεικονίζει το </a:t>
            </a:r>
            <a:r>
              <a:rPr lang="el-GR" altLang="el-GR" sz="2000" b="1" u="sng" dirty="0">
                <a:latin typeface="+mn-lt"/>
              </a:rPr>
              <a:t>φάσμα</a:t>
            </a:r>
            <a:r>
              <a:rPr lang="el-GR" altLang="el-GR" sz="2000" dirty="0">
                <a:latin typeface="+mn-lt"/>
              </a:rPr>
              <a:t> πλάτους και (ίσως) φάσης, δηλ. τον </a:t>
            </a:r>
            <a:r>
              <a:rPr lang="el-GR" altLang="el-GR" sz="2000" u="sng" dirty="0">
                <a:latin typeface="+mn-lt"/>
              </a:rPr>
              <a:t>μετασχηματισμό </a:t>
            </a:r>
            <a:r>
              <a:rPr lang="el-GR" altLang="el-GR" sz="2000" u="sng" dirty="0" err="1">
                <a:latin typeface="+mn-lt"/>
              </a:rPr>
              <a:t>Fourier</a:t>
            </a:r>
            <a:r>
              <a:rPr lang="el-GR" altLang="el-GR" sz="2000" dirty="0">
                <a:latin typeface="+mn-lt"/>
              </a:rPr>
              <a:t> κατά μέτρο και (ίσως) φάση, ή (</a:t>
            </a:r>
            <a:r>
              <a:rPr lang="el-GR" altLang="el-GR" sz="2000" i="1" dirty="0">
                <a:latin typeface="+mn-lt"/>
              </a:rPr>
              <a:t>συνήθως</a:t>
            </a:r>
            <a:r>
              <a:rPr lang="el-GR" altLang="el-GR" sz="2000" dirty="0">
                <a:latin typeface="+mn-lt"/>
              </a:rPr>
              <a:t>) το </a:t>
            </a:r>
            <a:r>
              <a:rPr lang="el-GR" altLang="el-GR" sz="2000" b="1" dirty="0">
                <a:latin typeface="+mn-lt"/>
              </a:rPr>
              <a:t>φάσμα ισχύος</a:t>
            </a:r>
            <a:r>
              <a:rPr lang="el-GR" altLang="el-GR" sz="2000" dirty="0">
                <a:latin typeface="+mn-lt"/>
              </a:rPr>
              <a:t> δηλ. το τετράγωνο του μέτρου του φάσματος</a:t>
            </a:r>
          </a:p>
        </p:txBody>
      </p:sp>
      <p:pic>
        <p:nvPicPr>
          <p:cNvPr id="20482" name="Picture 2" descr="G:\1_texts_SND\04_papers+reviews\2018-12(2019-07)_Nausibios2018\2_full_papers\analyzer_measurements\2019-01-31_etc_YIG_synthesizer\FILE0010.JPG"/>
          <p:cNvPicPr>
            <a:picLocks noChangeAspect="1" noChangeArrowheads="1"/>
          </p:cNvPicPr>
          <p:nvPr/>
        </p:nvPicPr>
        <p:blipFill>
          <a:blip r:embed="rId3">
            <a:extLst>
              <a:ext uri="{28A0092B-C50C-407E-A947-70E740481C1C}">
                <a14:useLocalDpi xmlns:a14="http://schemas.microsoft.com/office/drawing/2010/main" val="0"/>
              </a:ext>
            </a:extLst>
          </a:blip>
          <a:srcRect t="4547" r="17970" b="4239"/>
          <a:stretch>
            <a:fillRect/>
          </a:stretch>
        </p:blipFill>
        <p:spPr bwMode="auto">
          <a:xfrm>
            <a:off x="4122542" y="2601174"/>
            <a:ext cx="46164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rot="10800000" flipH="1">
            <a:off x="3616130" y="2034436"/>
            <a:ext cx="5427662" cy="4648200"/>
          </a:xfrm>
          <a:prstGeom prst="wedgeEllipseCallout">
            <a:avLst>
              <a:gd name="adj1" fmla="val -97893"/>
              <a:gd name="adj2" fmla="val 26844"/>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394975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239000" cy="1107996"/>
          </a:xfrm>
        </p:spPr>
        <p:txBody>
          <a:bodyPr/>
          <a:lstStyle/>
          <a:p>
            <a:pPr algn="ctr"/>
            <a:r>
              <a:rPr lang="el-GR" sz="3600" b="1" dirty="0">
                <a:latin typeface="+mn-lt"/>
              </a:rPr>
              <a:t>Η </a:t>
            </a:r>
            <a:r>
              <a:rPr lang="el-GR" sz="3600" b="1" dirty="0" err="1">
                <a:latin typeface="+mn-lt"/>
              </a:rPr>
              <a:t>ραδιοδιατομή</a:t>
            </a:r>
            <a:r>
              <a:rPr lang="el-GR" sz="3600" b="1" dirty="0">
                <a:latin typeface="+mn-lt"/>
              </a:rPr>
              <a:t> στόχου και η εξίσωση </a:t>
            </a:r>
            <a:r>
              <a:rPr lang="en-US" sz="3600" b="1" dirty="0">
                <a:latin typeface="+mn-lt"/>
              </a:rPr>
              <a:t>RADAR</a:t>
            </a:r>
            <a:endParaRPr lang="el-GR" sz="3600" b="1" dirty="0">
              <a:latin typeface="+mn-lt"/>
            </a:endParaRPr>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2</a:t>
            </a:fld>
            <a:endParaRPr lang="el-GR" spc="-60" dirty="0">
              <a:solidFill>
                <a:srgbClr val="000000"/>
              </a:solidFill>
            </a:endParaRPr>
          </a:p>
        </p:txBody>
      </p:sp>
    </p:spTree>
    <p:extLst>
      <p:ext uri="{BB962C8B-B14F-4D97-AF65-F5344CB8AC3E}">
        <p14:creationId xmlns:p14="http://schemas.microsoft.com/office/powerpoint/2010/main" val="186257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75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304800"/>
            <a:ext cx="6781800" cy="430887"/>
          </a:xfrm>
        </p:spPr>
        <p:txBody>
          <a:bodyPr/>
          <a:lstStyle/>
          <a:p>
            <a:pPr algn="ctr"/>
            <a:r>
              <a:rPr lang="el-GR" sz="2800" b="1" dirty="0">
                <a:latin typeface="+mn-lt"/>
              </a:rPr>
              <a:t>Το φάσμα ενός πραγματικού σήματος</a:t>
            </a:r>
          </a:p>
        </p:txBody>
      </p:sp>
      <p:sp>
        <p:nvSpPr>
          <p:cNvPr id="3" name="Text Placeholder 2"/>
          <p:cNvSpPr>
            <a:spLocks noGrp="1"/>
          </p:cNvSpPr>
          <p:nvPr>
            <p:ph type="body" idx="1"/>
          </p:nvPr>
        </p:nvSpPr>
        <p:spPr>
          <a:xfrm>
            <a:off x="609600" y="990600"/>
            <a:ext cx="8305800" cy="307777"/>
          </a:xfrm>
        </p:spPr>
        <p:txBody>
          <a:bodyPr/>
          <a:lstStyle/>
          <a:p>
            <a:pPr algn="ctr"/>
            <a:r>
              <a:rPr lang="el-GR" sz="2000" b="1" dirty="0">
                <a:latin typeface="+mn-lt"/>
              </a:rPr>
              <a:t>Μήπως μαντεύετε τι σήμα είναι αυτό;</a:t>
            </a:r>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20</a:t>
            </a:fld>
            <a:endParaRPr lang="el-GR" spc="-60" dirty="0">
              <a:solidFill>
                <a:srgbClr val="000000"/>
              </a:solidFill>
            </a:endParaRPr>
          </a:p>
        </p:txBody>
      </p:sp>
      <p:sp>
        <p:nvSpPr>
          <p:cNvPr id="7" name="Oval 6"/>
          <p:cNvSpPr/>
          <p:nvPr/>
        </p:nvSpPr>
        <p:spPr>
          <a:xfrm>
            <a:off x="6187440" y="1524000"/>
            <a:ext cx="609600" cy="4616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9643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781800" cy="430887"/>
          </a:xfrm>
        </p:spPr>
        <p:txBody>
          <a:bodyPr/>
          <a:lstStyle/>
          <a:p>
            <a:pPr algn="ctr"/>
            <a:r>
              <a:rPr lang="el-GR" sz="2800" b="1" dirty="0">
                <a:latin typeface="+mn-lt"/>
              </a:rPr>
              <a:t>Το φάσμα ενός πραγματικού σήματος</a:t>
            </a:r>
          </a:p>
        </p:txBody>
      </p:sp>
      <p:sp>
        <p:nvSpPr>
          <p:cNvPr id="3" name="Text Placeholder 2"/>
          <p:cNvSpPr>
            <a:spLocks noGrp="1"/>
          </p:cNvSpPr>
          <p:nvPr>
            <p:ph type="body" idx="1"/>
          </p:nvPr>
        </p:nvSpPr>
        <p:spPr>
          <a:xfrm>
            <a:off x="457200" y="990600"/>
            <a:ext cx="8305800" cy="304800"/>
          </a:xfrm>
        </p:spPr>
        <p:txBody>
          <a:bodyPr/>
          <a:lstStyle/>
          <a:p>
            <a:pPr algn="ctr"/>
            <a:r>
              <a:rPr lang="el-GR" sz="2000" b="1" dirty="0">
                <a:latin typeface="+mn-lt"/>
              </a:rPr>
              <a:t>Το «ίδιο» σήμα με μέσο όρο περισσότερων επαναλήψεων (50 αντί 10)</a:t>
            </a:r>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21</a:t>
            </a:fld>
            <a:endParaRPr lang="el-GR" spc="-60" dirty="0">
              <a:solidFill>
                <a:srgbClr val="00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08760"/>
            <a:ext cx="731281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217920" y="1508760"/>
            <a:ext cx="609600" cy="44639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31285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781800" cy="430887"/>
          </a:xfrm>
        </p:spPr>
        <p:txBody>
          <a:bodyPr/>
          <a:lstStyle/>
          <a:p>
            <a:pPr algn="ctr"/>
            <a:r>
              <a:rPr lang="el-GR" sz="2800" b="1" dirty="0">
                <a:latin typeface="+mn-lt"/>
              </a:rPr>
              <a:t>Ο θόρυβος (χωρίς ωφέλιμο σήμα)</a:t>
            </a:r>
          </a:p>
        </p:txBody>
      </p:sp>
      <p:sp>
        <p:nvSpPr>
          <p:cNvPr id="5" name="Text Placeholder 4"/>
          <p:cNvSpPr>
            <a:spLocks noGrp="1"/>
          </p:cNvSpPr>
          <p:nvPr>
            <p:ph type="body" idx="1"/>
          </p:nvPr>
        </p:nvSpPr>
        <p:spPr/>
        <p:txBody>
          <a:bodyPr/>
          <a:lstStyle/>
          <a:p>
            <a:endParaRPr lang="el-GR"/>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22</a:t>
            </a:fld>
            <a:endParaRPr lang="el-GR" spc="-60" dirty="0">
              <a:solidFill>
                <a:srgbClr val="000000"/>
              </a:solidFill>
            </a:endParaRPr>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000"/>
          <a:stretch/>
        </p:blipFill>
        <p:spPr bwMode="auto">
          <a:xfrm>
            <a:off x="914400" y="762000"/>
            <a:ext cx="7315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914400" y="3566160"/>
            <a:ext cx="7315200" cy="306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126480" y="655320"/>
            <a:ext cx="609600" cy="4365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Oval 7"/>
          <p:cNvSpPr/>
          <p:nvPr/>
        </p:nvSpPr>
        <p:spPr>
          <a:xfrm>
            <a:off x="6126480" y="3505200"/>
            <a:ext cx="609600" cy="39083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68692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7"/>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121BF7-C731-4144-99A1-C3CC55B01742}" type="slidenum">
              <a:rPr lang="en-US" altLang="el-GR" sz="1800" smtClean="0">
                <a:latin typeface="+mn-lt"/>
              </a:rPr>
              <a:pPr eaLnBrk="1" hangingPunct="1">
                <a:spcBef>
                  <a:spcPct val="0"/>
                </a:spcBef>
                <a:buFontTx/>
                <a:buNone/>
              </a:pPr>
              <a:t>23</a:t>
            </a:fld>
            <a:endParaRPr lang="en-US" altLang="el-GR" sz="1800">
              <a:latin typeface="+mn-lt"/>
            </a:endParaRPr>
          </a:p>
        </p:txBody>
      </p:sp>
      <p:sp>
        <p:nvSpPr>
          <p:cNvPr id="19459" name="Rectangle 2"/>
          <p:cNvSpPr>
            <a:spLocks noChangeArrowheads="1"/>
          </p:cNvSpPr>
          <p:nvPr/>
        </p:nvSpPr>
        <p:spPr bwMode="auto">
          <a:xfrm>
            <a:off x="0" y="7461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Σήματα ενέργειας και σήματα ισχύος</a:t>
            </a:r>
            <a:endParaRPr lang="en-US" altLang="el-GR" sz="2800" b="1" dirty="0">
              <a:latin typeface="+mj-lt"/>
            </a:endParaRPr>
          </a:p>
        </p:txBody>
      </p:sp>
      <p:sp>
        <p:nvSpPr>
          <p:cNvPr id="19460" name="Text Box 12"/>
          <p:cNvSpPr txBox="1">
            <a:spLocks noChangeArrowheads="1"/>
          </p:cNvSpPr>
          <p:nvPr/>
        </p:nvSpPr>
        <p:spPr bwMode="auto">
          <a:xfrm>
            <a:off x="250825" y="863600"/>
            <a:ext cx="8597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l-GR" altLang="el-GR" sz="2000">
                <a:latin typeface="+mn-lt"/>
              </a:rPr>
              <a:t>Ενδεικτική εικόνα σημάτων ενέργειας και ισχύος:</a:t>
            </a:r>
            <a:endParaRPr lang="en-US" altLang="el-GR" sz="2000">
              <a:latin typeface="+mn-lt"/>
            </a:endParaRPr>
          </a:p>
        </p:txBody>
      </p:sp>
      <p:pic>
        <p:nvPicPr>
          <p:cNvPr id="194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1628775"/>
            <a:ext cx="6977063"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8672" name="Group 16"/>
          <p:cNvGrpSpPr>
            <a:grpSpLocks/>
          </p:cNvGrpSpPr>
          <p:nvPr/>
        </p:nvGrpSpPr>
        <p:grpSpPr bwMode="auto">
          <a:xfrm>
            <a:off x="685800" y="2743200"/>
            <a:ext cx="7391400" cy="1828800"/>
            <a:chOff x="432" y="1728"/>
            <a:chExt cx="4656" cy="1152"/>
          </a:xfrm>
        </p:grpSpPr>
        <p:sp>
          <p:nvSpPr>
            <p:cNvPr id="19463" name="Oval 14"/>
            <p:cNvSpPr>
              <a:spLocks noChangeArrowheads="1"/>
            </p:cNvSpPr>
            <p:nvPr/>
          </p:nvSpPr>
          <p:spPr bwMode="auto">
            <a:xfrm>
              <a:off x="432" y="1728"/>
              <a:ext cx="624" cy="115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mn-lt"/>
              </a:endParaRPr>
            </a:p>
          </p:txBody>
        </p:sp>
        <p:sp>
          <p:nvSpPr>
            <p:cNvPr id="19464" name="Oval 15"/>
            <p:cNvSpPr>
              <a:spLocks noChangeArrowheads="1"/>
            </p:cNvSpPr>
            <p:nvPr/>
          </p:nvSpPr>
          <p:spPr bwMode="auto">
            <a:xfrm>
              <a:off x="4464" y="1728"/>
              <a:ext cx="624" cy="115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mn-lt"/>
              </a:endParaRPr>
            </a:p>
          </p:txBody>
        </p:sp>
      </p:grpSp>
    </p:spTree>
    <p:extLst>
      <p:ext uri="{BB962C8B-B14F-4D97-AF65-F5344CB8AC3E}">
        <p14:creationId xmlns:p14="http://schemas.microsoft.com/office/powerpoint/2010/main" val="236365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8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7"/>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2724A64-CEE2-40FC-BED2-C5FA3C271CFC}" type="slidenum">
              <a:rPr lang="en-US" altLang="el-GR" sz="1800" smtClean="0">
                <a:latin typeface="+mn-lt"/>
              </a:rPr>
              <a:pPr eaLnBrk="1" hangingPunct="1">
                <a:spcBef>
                  <a:spcPct val="0"/>
                </a:spcBef>
                <a:buFontTx/>
                <a:buNone/>
              </a:pPr>
              <a:t>24</a:t>
            </a:fld>
            <a:endParaRPr lang="en-US" altLang="el-GR" sz="1800">
              <a:latin typeface="+mn-lt"/>
            </a:endParaRPr>
          </a:p>
        </p:txBody>
      </p:sp>
      <p:sp>
        <p:nvSpPr>
          <p:cNvPr id="20483" name="Rectangle 2"/>
          <p:cNvSpPr>
            <a:spLocks noChangeArrowheads="1"/>
          </p:cNvSpPr>
          <p:nvPr/>
        </p:nvSpPr>
        <p:spPr bwMode="auto">
          <a:xfrm>
            <a:off x="0" y="7461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Σήματα ενέργειας και ισχύος: χρονικές μέσες τιμές</a:t>
            </a:r>
            <a:endParaRPr lang="en-US" altLang="el-GR" sz="2800" b="1" dirty="0">
              <a:latin typeface="+mj-lt"/>
            </a:endParaRPr>
          </a:p>
        </p:txBody>
      </p:sp>
      <p:sp>
        <p:nvSpPr>
          <p:cNvPr id="20484" name="Rectangle 4"/>
          <p:cNvSpPr>
            <a:spLocks noChangeArrowheads="1"/>
          </p:cNvSpPr>
          <p:nvPr/>
        </p:nvSpPr>
        <p:spPr bwMode="auto">
          <a:xfrm>
            <a:off x="198120" y="838200"/>
            <a:ext cx="856011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81000" indent="-381000" eaLnBrk="0" hangingPunct="0">
              <a:spcBef>
                <a:spcPct val="20000"/>
              </a:spcBef>
              <a:buChar char="•"/>
              <a:defRPr sz="3200">
                <a:solidFill>
                  <a:schemeClr val="tx1"/>
                </a:solidFill>
                <a:latin typeface="Arial" charset="0"/>
              </a:defRPr>
            </a:lvl1pPr>
            <a:lvl2pPr marL="838200" indent="-381000" eaLnBrk="0" hangingPunct="0">
              <a:spcBef>
                <a:spcPct val="20000"/>
              </a:spcBef>
              <a:buChar char="–"/>
              <a:defRPr sz="2800">
                <a:solidFill>
                  <a:schemeClr val="tx1"/>
                </a:solidFill>
                <a:latin typeface="Arial" charset="0"/>
              </a:defRPr>
            </a:lvl2pPr>
            <a:lvl3pPr marL="1409700" indent="-381000" eaLnBrk="0" hangingPunct="0">
              <a:spcBef>
                <a:spcPct val="20000"/>
              </a:spcBef>
              <a:buChar char="•"/>
              <a:defRPr sz="2400">
                <a:solidFill>
                  <a:schemeClr val="tx1"/>
                </a:solidFill>
                <a:latin typeface="Arial" charset="0"/>
              </a:defRPr>
            </a:lvl3pPr>
            <a:lvl4pPr marL="1943100" indent="-342900" eaLnBrk="0" hangingPunct="0">
              <a:spcBef>
                <a:spcPct val="20000"/>
              </a:spcBef>
              <a:buChar char="–"/>
              <a:defRPr sz="2000">
                <a:solidFill>
                  <a:schemeClr val="tx1"/>
                </a:solidFill>
                <a:latin typeface="Arial" charset="0"/>
              </a:defRPr>
            </a:lvl4pPr>
            <a:lvl5pPr marL="3492500" indent="-609600" eaLnBrk="0" hangingPunct="0">
              <a:spcBef>
                <a:spcPct val="20000"/>
              </a:spcBef>
              <a:buChar char="»"/>
              <a:defRPr sz="2000">
                <a:solidFill>
                  <a:schemeClr val="tx1"/>
                </a:solidFill>
                <a:latin typeface="Arial" charset="0"/>
              </a:defRPr>
            </a:lvl5pPr>
            <a:lvl6pPr marL="3949700" indent="-609600" eaLnBrk="0" fontAlgn="base" hangingPunct="0">
              <a:spcBef>
                <a:spcPct val="20000"/>
              </a:spcBef>
              <a:spcAft>
                <a:spcPct val="0"/>
              </a:spcAft>
              <a:buChar char="»"/>
              <a:defRPr sz="2000">
                <a:solidFill>
                  <a:schemeClr val="tx1"/>
                </a:solidFill>
                <a:latin typeface="Arial" charset="0"/>
              </a:defRPr>
            </a:lvl6pPr>
            <a:lvl7pPr marL="4406900" indent="-609600" eaLnBrk="0" fontAlgn="base" hangingPunct="0">
              <a:spcBef>
                <a:spcPct val="20000"/>
              </a:spcBef>
              <a:spcAft>
                <a:spcPct val="0"/>
              </a:spcAft>
              <a:buChar char="»"/>
              <a:defRPr sz="2000">
                <a:solidFill>
                  <a:schemeClr val="tx1"/>
                </a:solidFill>
                <a:latin typeface="Arial" charset="0"/>
              </a:defRPr>
            </a:lvl7pPr>
            <a:lvl8pPr marL="4864100" indent="-609600" eaLnBrk="0" fontAlgn="base" hangingPunct="0">
              <a:spcBef>
                <a:spcPct val="20000"/>
              </a:spcBef>
              <a:spcAft>
                <a:spcPct val="0"/>
              </a:spcAft>
              <a:buChar char="»"/>
              <a:defRPr sz="2000">
                <a:solidFill>
                  <a:schemeClr val="tx1"/>
                </a:solidFill>
                <a:latin typeface="Arial" charset="0"/>
              </a:defRPr>
            </a:lvl8pPr>
            <a:lvl9pPr marL="5321300" indent="-609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2000" dirty="0">
                <a:latin typeface="+mn-lt"/>
              </a:rPr>
              <a:t>Η </a:t>
            </a:r>
            <a:r>
              <a:rPr lang="el-GR" altLang="el-GR" sz="2000" b="1" u="sng" dirty="0">
                <a:latin typeface="+mn-lt"/>
              </a:rPr>
              <a:t>ενέργεια</a:t>
            </a:r>
            <a:r>
              <a:rPr lang="el-GR" altLang="el-GR" sz="2000" dirty="0">
                <a:latin typeface="+mn-lt"/>
              </a:rPr>
              <a:t> του σήματος σε διάστημα (-Τ/2, Τ/2) :</a:t>
            </a:r>
          </a:p>
          <a:p>
            <a:pPr eaLnBrk="1" hangingPunct="1">
              <a:buFontTx/>
              <a:buNone/>
            </a:pPr>
            <a:endParaRPr lang="el-GR" altLang="el-GR" sz="2000" dirty="0">
              <a:latin typeface="+mn-lt"/>
            </a:endParaRPr>
          </a:p>
          <a:p>
            <a:pPr eaLnBrk="1" hangingPunct="1">
              <a:spcBef>
                <a:spcPts val="600"/>
              </a:spcBef>
              <a:buFontTx/>
              <a:buNone/>
            </a:pPr>
            <a:r>
              <a:rPr lang="el-GR" altLang="el-GR" sz="2000" dirty="0">
                <a:latin typeface="+mn-lt"/>
              </a:rPr>
              <a:t>και η </a:t>
            </a:r>
            <a:r>
              <a:rPr lang="el-GR" altLang="el-GR" sz="2000" b="1" u="sng" dirty="0">
                <a:latin typeface="+mn-lt"/>
              </a:rPr>
              <a:t>μέση ισχύς</a:t>
            </a:r>
            <a:r>
              <a:rPr lang="el-GR" altLang="el-GR" sz="2000" dirty="0">
                <a:latin typeface="+mn-lt"/>
              </a:rPr>
              <a:t> του σήματος :</a:t>
            </a:r>
          </a:p>
          <a:p>
            <a:pPr eaLnBrk="1" hangingPunct="1">
              <a:buFontTx/>
              <a:buNone/>
            </a:pPr>
            <a:endParaRPr lang="el-GR" altLang="el-GR" sz="2000" dirty="0">
              <a:latin typeface="+mn-lt"/>
            </a:endParaRPr>
          </a:p>
          <a:p>
            <a:pPr eaLnBrk="1" hangingPunct="1">
              <a:spcBef>
                <a:spcPct val="40000"/>
              </a:spcBef>
              <a:buFontTx/>
              <a:buNone/>
            </a:pPr>
            <a:r>
              <a:rPr lang="el-GR" altLang="el-GR" sz="2000" dirty="0">
                <a:latin typeface="+mn-lt"/>
              </a:rPr>
              <a:t>Όταν Τ </a:t>
            </a:r>
            <a:r>
              <a:rPr lang="el-GR" altLang="el-GR" sz="2000" dirty="0">
                <a:latin typeface="+mn-lt"/>
                <a:sym typeface="Symbol" pitchFamily="18" charset="2"/>
              </a:rPr>
              <a:t></a:t>
            </a:r>
            <a:r>
              <a:rPr lang="el-GR" altLang="el-GR" sz="2000" dirty="0">
                <a:latin typeface="+mn-lt"/>
              </a:rPr>
              <a:t> </a:t>
            </a:r>
            <a:r>
              <a:rPr lang="el-GR" altLang="el-GR" sz="2000" dirty="0">
                <a:latin typeface="+mn-lt"/>
                <a:sym typeface="Symbol"/>
              </a:rPr>
              <a:t></a:t>
            </a:r>
            <a:r>
              <a:rPr lang="el-GR" altLang="el-GR" sz="2000" dirty="0">
                <a:latin typeface="+mn-lt"/>
              </a:rPr>
              <a:t>  το  σήμα είναι </a:t>
            </a:r>
            <a:r>
              <a:rPr lang="el-GR" altLang="el-GR" sz="2000" b="1" i="1" dirty="0">
                <a:solidFill>
                  <a:schemeClr val="accent2"/>
                </a:solidFill>
                <a:latin typeface="+mn-lt"/>
              </a:rPr>
              <a:t>σήμα ενέργειας</a:t>
            </a:r>
            <a:r>
              <a:rPr lang="el-GR" altLang="el-GR" sz="2000" dirty="0">
                <a:latin typeface="+mn-lt"/>
              </a:rPr>
              <a:t> αν :</a:t>
            </a:r>
          </a:p>
          <a:p>
            <a:pPr eaLnBrk="1" hangingPunct="1">
              <a:buFontTx/>
              <a:buNone/>
            </a:pPr>
            <a:endParaRPr lang="el-GR" altLang="el-GR" sz="2000" dirty="0">
              <a:latin typeface="+mn-lt"/>
            </a:endParaRPr>
          </a:p>
          <a:p>
            <a:pPr eaLnBrk="1" hangingPunct="1">
              <a:buFontTx/>
              <a:buNone/>
            </a:pPr>
            <a:r>
              <a:rPr lang="el-GR" altLang="el-GR" sz="2000" dirty="0">
                <a:latin typeface="+mn-lt"/>
              </a:rPr>
              <a:t>και είναι </a:t>
            </a:r>
            <a:r>
              <a:rPr lang="el-GR" altLang="el-GR" sz="2000" b="1" i="1" dirty="0">
                <a:solidFill>
                  <a:schemeClr val="accent2"/>
                </a:solidFill>
                <a:latin typeface="+mn-lt"/>
              </a:rPr>
              <a:t>σήμα ισχύος</a:t>
            </a:r>
            <a:r>
              <a:rPr lang="el-GR" altLang="el-GR" sz="2000" dirty="0">
                <a:latin typeface="+mn-lt"/>
              </a:rPr>
              <a:t> αν :</a:t>
            </a:r>
            <a:endParaRPr lang="en-US" altLang="el-GR" sz="2000" b="1" dirty="0">
              <a:latin typeface="+mn-lt"/>
            </a:endParaRPr>
          </a:p>
        </p:txBody>
      </p:sp>
      <p:sp>
        <p:nvSpPr>
          <p:cNvPr id="20485" name="Text Box 12"/>
          <p:cNvSpPr txBox="1">
            <a:spLocks noChangeArrowheads="1"/>
          </p:cNvSpPr>
          <p:nvPr/>
        </p:nvSpPr>
        <p:spPr bwMode="auto">
          <a:xfrm>
            <a:off x="198120" y="3942556"/>
            <a:ext cx="859631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l-GR" altLang="el-GR" sz="2000" dirty="0">
                <a:latin typeface="+mn-lt"/>
              </a:rPr>
              <a:t>Οι ιδιότητες αυτές είναι </a:t>
            </a:r>
            <a:r>
              <a:rPr lang="el-GR" altLang="el-GR" sz="2000" b="1" u="sng" dirty="0">
                <a:latin typeface="+mn-lt"/>
              </a:rPr>
              <a:t>αμοιβαία αποκλειστικές</a:t>
            </a:r>
            <a:r>
              <a:rPr lang="el-GR" altLang="el-GR" sz="2000" dirty="0">
                <a:latin typeface="+mn-lt"/>
              </a:rPr>
              <a:t> επειδή ένα σήμα ενέργειας έχει </a:t>
            </a:r>
            <a:r>
              <a:rPr lang="el-GR" altLang="el-GR" sz="2000" b="1" u="sng" dirty="0">
                <a:latin typeface="+mn-lt"/>
              </a:rPr>
              <a:t>μηδενική</a:t>
            </a:r>
            <a:r>
              <a:rPr lang="el-GR" altLang="el-GR" sz="2000" dirty="0">
                <a:latin typeface="+mn-lt"/>
              </a:rPr>
              <a:t> μέση ισχύ, ενώ ένα σήμα ισχύος έχει </a:t>
            </a:r>
            <a:r>
              <a:rPr lang="el-GR" altLang="el-GR" sz="2000" b="1" u="sng" dirty="0">
                <a:latin typeface="+mn-lt"/>
              </a:rPr>
              <a:t>άπειρη</a:t>
            </a:r>
            <a:r>
              <a:rPr lang="el-GR" altLang="el-GR" sz="2000" dirty="0">
                <a:latin typeface="+mn-lt"/>
              </a:rPr>
              <a:t> ενέργεια. Π.χ. ένα περιοδικό σήμα είναι σήμα ισχύος, ενώ ένα σήμα ενέργειας είναι απεριοδικό.</a:t>
            </a:r>
          </a:p>
          <a:p>
            <a:pPr algn="just" eaLnBrk="1" hangingPunct="1">
              <a:spcBef>
                <a:spcPct val="50000"/>
              </a:spcBef>
              <a:buFontTx/>
              <a:buNone/>
            </a:pPr>
            <a:r>
              <a:rPr lang="el-GR" altLang="el-GR" sz="2000" dirty="0">
                <a:latin typeface="+mn-lt"/>
              </a:rPr>
              <a:t>ΠΡΟΣΟΧΗ: Ο μετασχηματισμός </a:t>
            </a:r>
            <a:r>
              <a:rPr lang="en-US" altLang="el-GR" sz="2000" dirty="0">
                <a:latin typeface="+mn-lt"/>
              </a:rPr>
              <a:t>Fourier </a:t>
            </a:r>
            <a:r>
              <a:rPr lang="el-GR" altLang="el-GR" sz="2000" dirty="0">
                <a:latin typeface="+mn-lt"/>
              </a:rPr>
              <a:t>που γνωρίζουμε ορίζεται για σήματα ενέργειας ενώ </a:t>
            </a:r>
            <a:r>
              <a:rPr lang="el-GR" altLang="el-GR" sz="2000" b="1" u="sng" dirty="0">
                <a:latin typeface="+mn-lt"/>
              </a:rPr>
              <a:t>δεν ορίζεται</a:t>
            </a:r>
            <a:r>
              <a:rPr lang="el-GR" altLang="el-GR" sz="2000" dirty="0">
                <a:latin typeface="+mn-lt"/>
              </a:rPr>
              <a:t> για σήματα ισχύος.</a:t>
            </a:r>
            <a:endParaRPr lang="en-US" altLang="el-GR" sz="2000" dirty="0">
              <a:latin typeface="+mn-lt"/>
            </a:endParaRPr>
          </a:p>
          <a:p>
            <a:pPr algn="ctr" eaLnBrk="1" hangingPunct="1">
              <a:spcBef>
                <a:spcPct val="50000"/>
              </a:spcBef>
              <a:buFontTx/>
              <a:buNone/>
            </a:pPr>
            <a:r>
              <a:rPr lang="el-GR" altLang="el-GR" sz="2000" b="1" dirty="0">
                <a:solidFill>
                  <a:srgbClr val="FF0000"/>
                </a:solidFill>
                <a:latin typeface="+mn-lt"/>
              </a:rPr>
              <a:t>Τι κάνουμε στην περίπτωση αυτή ;</a:t>
            </a:r>
            <a:endParaRPr lang="en-US" altLang="el-GR" sz="2000" b="1" dirty="0">
              <a:solidFill>
                <a:srgbClr val="FF0000"/>
              </a:solidFill>
              <a:latin typeface="+mn-lt"/>
            </a:endParaRPr>
          </a:p>
        </p:txBody>
      </p:sp>
      <p:graphicFrame>
        <p:nvGraphicFramePr>
          <p:cNvPr id="20486" name="Object 13"/>
          <p:cNvGraphicFramePr>
            <a:graphicFrameLocks noChangeAspect="1"/>
          </p:cNvGraphicFramePr>
          <p:nvPr>
            <p:extLst>
              <p:ext uri="{D42A27DB-BD31-4B8C-83A1-F6EECF244321}">
                <p14:modId xmlns:p14="http://schemas.microsoft.com/office/powerpoint/2010/main" val="1738840360"/>
              </p:ext>
            </p:extLst>
          </p:nvPr>
        </p:nvGraphicFramePr>
        <p:xfrm>
          <a:off x="5562600" y="684213"/>
          <a:ext cx="1562100" cy="860425"/>
        </p:xfrm>
        <a:graphic>
          <a:graphicData uri="http://schemas.openxmlformats.org/presentationml/2006/ole">
            <mc:AlternateContent xmlns:mc="http://schemas.openxmlformats.org/markup-compatibility/2006">
              <mc:Choice xmlns:v="urn:schemas-microsoft-com:vml" Requires="v">
                <p:oleObj name="Equation" r:id="rId2" imgW="1054100" imgH="584200" progId="Equation.3">
                  <p:embed/>
                </p:oleObj>
              </mc:Choice>
              <mc:Fallback>
                <p:oleObj name="Equation" r:id="rId2" imgW="1054100" imgH="584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4213"/>
                        <a:ext cx="15621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7" name="Object 15"/>
          <p:cNvGraphicFramePr>
            <a:graphicFrameLocks noChangeAspect="1"/>
          </p:cNvGraphicFramePr>
          <p:nvPr>
            <p:extLst>
              <p:ext uri="{D42A27DB-BD31-4B8C-83A1-F6EECF244321}">
                <p14:modId xmlns:p14="http://schemas.microsoft.com/office/powerpoint/2010/main" val="745351265"/>
              </p:ext>
            </p:extLst>
          </p:nvPr>
        </p:nvGraphicFramePr>
        <p:xfrm>
          <a:off x="5490845" y="2286000"/>
          <a:ext cx="3236913" cy="822325"/>
        </p:xfrm>
        <a:graphic>
          <a:graphicData uri="http://schemas.openxmlformats.org/presentationml/2006/ole">
            <mc:AlternateContent xmlns:mc="http://schemas.openxmlformats.org/markup-compatibility/2006">
              <mc:Choice xmlns:v="urn:schemas-microsoft-com:vml" Requires="v">
                <p:oleObj name="Equation" r:id="rId4" imgW="2184120" imgH="558720" progId="Equation.3">
                  <p:embed/>
                </p:oleObj>
              </mc:Choice>
              <mc:Fallback>
                <p:oleObj name="Equation" r:id="rId4" imgW="2184120" imgH="558720" progId="Equation.3">
                  <p:embed/>
                  <p:pic>
                    <p:nvPicPr>
                      <p:cNvPr id="0" name=""/>
                      <p:cNvPicPr>
                        <a:picLocks noChangeAspect="1" noChangeArrowheads="1"/>
                      </p:cNvPicPr>
                      <p:nvPr/>
                    </p:nvPicPr>
                    <p:blipFill>
                      <a:blip r:embed="rId5"/>
                      <a:srcRect/>
                      <a:stretch>
                        <a:fillRect/>
                      </a:stretch>
                    </p:blipFill>
                    <p:spPr bwMode="auto">
                      <a:xfrm>
                        <a:off x="5490845" y="2286000"/>
                        <a:ext cx="3236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8" name="Object 16"/>
          <p:cNvGraphicFramePr>
            <a:graphicFrameLocks noChangeAspect="1"/>
          </p:cNvGraphicFramePr>
          <p:nvPr>
            <p:extLst>
              <p:ext uri="{D42A27DB-BD31-4B8C-83A1-F6EECF244321}">
                <p14:modId xmlns:p14="http://schemas.microsoft.com/office/powerpoint/2010/main" val="3325141707"/>
              </p:ext>
            </p:extLst>
          </p:nvPr>
        </p:nvGraphicFramePr>
        <p:xfrm>
          <a:off x="4038600" y="1371600"/>
          <a:ext cx="2563812" cy="862013"/>
        </p:xfrm>
        <a:graphic>
          <a:graphicData uri="http://schemas.openxmlformats.org/presentationml/2006/ole">
            <mc:AlternateContent xmlns:mc="http://schemas.openxmlformats.org/markup-compatibility/2006">
              <mc:Choice xmlns:v="urn:schemas-microsoft-com:vml" Requires="v">
                <p:oleObj name="Equation" r:id="rId6" imgW="1726451" imgH="583947" progId="Equation.3">
                  <p:embed/>
                </p:oleObj>
              </mc:Choice>
              <mc:Fallback>
                <p:oleObj name="Equation" r:id="rId6" imgW="1726451" imgH="58394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371600"/>
                        <a:ext cx="25638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9" name="Object 18"/>
          <p:cNvGraphicFramePr>
            <a:graphicFrameLocks noChangeAspect="1"/>
          </p:cNvGraphicFramePr>
          <p:nvPr>
            <p:extLst>
              <p:ext uri="{D42A27DB-BD31-4B8C-83A1-F6EECF244321}">
                <p14:modId xmlns:p14="http://schemas.microsoft.com/office/powerpoint/2010/main" val="2759790430"/>
              </p:ext>
            </p:extLst>
          </p:nvPr>
        </p:nvGraphicFramePr>
        <p:xfrm>
          <a:off x="3290887" y="3042126"/>
          <a:ext cx="2562225" cy="869950"/>
        </p:xfrm>
        <a:graphic>
          <a:graphicData uri="http://schemas.openxmlformats.org/presentationml/2006/ole">
            <mc:AlternateContent xmlns:mc="http://schemas.openxmlformats.org/markup-compatibility/2006">
              <mc:Choice xmlns:v="urn:schemas-microsoft-com:vml" Requires="v">
                <p:oleObj name="Equation" r:id="rId8" imgW="1638000" imgH="558720" progId="Equation.3">
                  <p:embed/>
                </p:oleObj>
              </mc:Choice>
              <mc:Fallback>
                <p:oleObj name="Equation" r:id="rId8" imgW="1638000" imgH="558720" progId="Equation.3">
                  <p:embed/>
                  <p:pic>
                    <p:nvPicPr>
                      <p:cNvPr id="0" name=""/>
                      <p:cNvPicPr>
                        <a:picLocks noChangeAspect="1" noChangeArrowheads="1"/>
                      </p:cNvPicPr>
                      <p:nvPr/>
                    </p:nvPicPr>
                    <p:blipFill>
                      <a:blip r:embed="rId9"/>
                      <a:srcRect/>
                      <a:stretch>
                        <a:fillRect/>
                      </a:stretch>
                    </p:blipFill>
                    <p:spPr bwMode="auto">
                      <a:xfrm>
                        <a:off x="3290887" y="3042126"/>
                        <a:ext cx="25622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455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7"/>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05BBE26-8537-49E1-9BD2-00F5B8F32C7F}" type="slidenum">
              <a:rPr lang="en-US" altLang="el-GR" sz="1800" smtClean="0">
                <a:latin typeface="+mn-lt"/>
              </a:rPr>
              <a:pPr eaLnBrk="1" hangingPunct="1">
                <a:spcBef>
                  <a:spcPct val="0"/>
                </a:spcBef>
                <a:buFontTx/>
                <a:buNone/>
              </a:pPr>
              <a:t>25</a:t>
            </a:fld>
            <a:endParaRPr lang="en-US" altLang="el-GR" sz="1800">
              <a:latin typeface="+mn-lt"/>
            </a:endParaRPr>
          </a:p>
        </p:txBody>
      </p:sp>
      <p:sp>
        <p:nvSpPr>
          <p:cNvPr id="23555" name="Rectangle 1026"/>
          <p:cNvSpPr>
            <a:spLocks noChangeArrowheads="1"/>
          </p:cNvSpPr>
          <p:nvPr/>
        </p:nvSpPr>
        <p:spPr bwMode="auto">
          <a:xfrm>
            <a:off x="0" y="7461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Φασματική πυκνότητα ισχύος</a:t>
            </a:r>
            <a:endParaRPr lang="en-US" altLang="el-GR" sz="2800" b="1" dirty="0">
              <a:latin typeface="+mj-lt"/>
            </a:endParaRPr>
          </a:p>
        </p:txBody>
      </p:sp>
      <mc:AlternateContent xmlns:mc="http://schemas.openxmlformats.org/markup-compatibility/2006" xmlns:a14="http://schemas.microsoft.com/office/drawing/2010/main">
        <mc:Choice Requires="a14">
          <p:sp>
            <p:nvSpPr>
              <p:cNvPr id="23556" name="Rectangle 1027"/>
              <p:cNvSpPr>
                <a:spLocks noChangeArrowheads="1"/>
              </p:cNvSpPr>
              <p:nvPr/>
            </p:nvSpPr>
            <p:spPr bwMode="auto">
              <a:xfrm>
                <a:off x="180975" y="762000"/>
                <a:ext cx="8577263" cy="58674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40000"/>
                  </a:spcBef>
                  <a:buFontTx/>
                  <a:buNone/>
                </a:pPr>
                <a:r>
                  <a:rPr lang="el-GR" altLang="el-GR" sz="2000" dirty="0">
                    <a:latin typeface="+mn-lt"/>
                  </a:rPr>
                  <a:t>Χρησιμοποιούμε την </a:t>
                </a:r>
                <a:r>
                  <a:rPr lang="el-GR" altLang="el-GR" sz="2000" b="1" u="sng" dirty="0">
                    <a:latin typeface="+mn-lt"/>
                  </a:rPr>
                  <a:t>φασματική πυκνότητα ισχύος</a:t>
                </a:r>
                <a:r>
                  <a:rPr lang="el-GR" altLang="el-GR" sz="2000" dirty="0">
                    <a:latin typeface="+mn-lt"/>
                  </a:rPr>
                  <a:t> για την περιγραφή στο πεδίο συχνοτήτων.</a:t>
                </a:r>
              </a:p>
              <a:p>
                <a:pPr algn="just" eaLnBrk="1" hangingPunct="1">
                  <a:spcBef>
                    <a:spcPct val="40000"/>
                  </a:spcBef>
                  <a:buFontTx/>
                  <a:buNone/>
                </a:pPr>
                <a:r>
                  <a:rPr lang="el-GR" altLang="el-GR" sz="2000" dirty="0">
                    <a:latin typeface="+mn-lt"/>
                  </a:rPr>
                  <a:t>Θεωρούμε </a:t>
                </a:r>
                <a:r>
                  <a:rPr lang="el-GR" altLang="el-GR" sz="2000" u="sng" dirty="0">
                    <a:latin typeface="+mn-lt"/>
                  </a:rPr>
                  <a:t>ένα τμήμα</a:t>
                </a:r>
                <a:r>
                  <a:rPr lang="el-GR" altLang="el-GR" sz="2000" dirty="0">
                    <a:latin typeface="+mn-lt"/>
                  </a:rPr>
                  <a:t> </a:t>
                </a:r>
                <a:r>
                  <a:rPr lang="en-US" altLang="el-GR" sz="2000" dirty="0">
                    <a:latin typeface="+mn-lt"/>
                  </a:rPr>
                  <a:t>  </a:t>
                </a:r>
                <a:r>
                  <a:rPr lang="en-US" altLang="el-GR" sz="2000" dirty="0" err="1">
                    <a:latin typeface="+mn-lt"/>
                  </a:rPr>
                  <a:t>x</a:t>
                </a:r>
                <a:r>
                  <a:rPr lang="en-US" altLang="el-GR" sz="2000" baseline="-25000" dirty="0" err="1">
                    <a:latin typeface="+mn-lt"/>
                  </a:rPr>
                  <a:t>T</a:t>
                </a:r>
                <a:r>
                  <a:rPr lang="en-US" altLang="el-GR" sz="2000" dirty="0">
                    <a:latin typeface="+mn-lt"/>
                  </a:rPr>
                  <a:t>(t) </a:t>
                </a:r>
                <a:r>
                  <a:rPr lang="el-GR" altLang="el-GR" sz="2000" dirty="0">
                    <a:latin typeface="+mn-lt"/>
                  </a:rPr>
                  <a:t>του σήματος στο διάστημα ±Τ/2:</a:t>
                </a:r>
              </a:p>
              <a:p>
                <a:pPr algn="just" eaLnBrk="1" hangingPunct="1">
                  <a:buFontTx/>
                  <a:buNone/>
                </a:pPr>
                <a:endParaRPr lang="el-GR" altLang="el-GR" sz="2000" dirty="0">
                  <a:latin typeface="+mn-lt"/>
                </a:endParaRPr>
              </a:p>
              <a:p>
                <a:pPr algn="just" eaLnBrk="1" hangingPunct="1">
                  <a:buFontTx/>
                  <a:buNone/>
                </a:pPr>
                <a:endParaRPr lang="el-GR" altLang="el-GR" sz="2000" dirty="0">
                  <a:latin typeface="+mn-lt"/>
                </a:endParaRPr>
              </a:p>
              <a:p>
                <a:pPr algn="just" eaLnBrk="1" hangingPunct="1">
                  <a:buFontTx/>
                  <a:buNone/>
                </a:pPr>
                <a:r>
                  <a:rPr lang="el-GR" altLang="el-GR" sz="2000" dirty="0">
                    <a:latin typeface="+mn-lt"/>
                  </a:rPr>
                  <a:t>Η (μέση) ισχύς του τμήματος αυτού:</a:t>
                </a:r>
                <a:endParaRPr lang="en-US" altLang="el-GR" sz="2000" dirty="0">
                  <a:latin typeface="+mn-lt"/>
                </a:endParaRPr>
              </a:p>
              <a:p>
                <a:pPr algn="just" eaLnBrk="1" hangingPunct="1">
                  <a:buFontTx/>
                  <a:buNone/>
                </a:pPr>
                <a:endParaRPr lang="el-GR" altLang="el-GR" sz="2000" dirty="0">
                  <a:latin typeface="+mn-lt"/>
                </a:endParaRPr>
              </a:p>
              <a:p>
                <a:pPr algn="just" eaLnBrk="1" hangingPunct="1">
                  <a:buFontTx/>
                  <a:buNone/>
                </a:pPr>
                <a:endParaRPr lang="el-GR" altLang="el-GR" sz="2000" dirty="0">
                  <a:latin typeface="+mn-lt"/>
                </a:endParaRPr>
              </a:p>
              <a:p>
                <a:pPr algn="just" eaLnBrk="1" hangingPunct="1">
                  <a:buFontTx/>
                  <a:buNone/>
                </a:pPr>
                <a:endParaRPr lang="el-GR" altLang="el-GR" sz="2000" dirty="0">
                  <a:latin typeface="+mn-lt"/>
                </a:endParaRPr>
              </a:p>
              <a:p>
                <a:pPr algn="just" eaLnBrk="1" hangingPunct="1">
                  <a:buFontTx/>
                  <a:buNone/>
                </a:pPr>
                <a:endParaRPr lang="el-GR" altLang="el-GR" sz="2000" dirty="0">
                  <a:latin typeface="+mn-lt"/>
                </a:endParaRPr>
              </a:p>
              <a:p>
                <a:pPr algn="just" eaLnBrk="1" hangingPunct="1">
                  <a:buFontTx/>
                  <a:buNone/>
                </a:pPr>
                <a:r>
                  <a:rPr lang="el-GR" altLang="el-GR" sz="2000" dirty="0">
                    <a:latin typeface="+mn-lt"/>
                  </a:rPr>
                  <a:t>Μετασχηματίζουμε κατά </a:t>
                </a:r>
                <a:r>
                  <a:rPr lang="en-US" altLang="el-GR" sz="2000" dirty="0">
                    <a:latin typeface="+mn-lt"/>
                  </a:rPr>
                  <a:t>Fourier</a:t>
                </a:r>
                <a:endParaRPr lang="el-GR" altLang="el-GR" sz="2000" dirty="0">
                  <a:latin typeface="+mn-lt"/>
                </a:endParaRPr>
              </a:p>
              <a:p>
                <a:pPr algn="just" eaLnBrk="1" hangingPunct="1">
                  <a:buNone/>
                </a:pPr>
                <a:r>
                  <a:rPr lang="el-GR" altLang="el-GR" sz="2000" dirty="0">
                    <a:latin typeface="+mn-lt"/>
                  </a:rPr>
                  <a:t>Υπολογίζουμε το φάσμα ισχύος </a:t>
                </a:r>
                <a:r>
                  <a:rPr lang="en-US" altLang="el-GR" sz="2000" dirty="0">
                    <a:latin typeface="+mn-lt"/>
                  </a:rPr>
                  <a:t> </a:t>
                </a:r>
                <a14:m>
                  <m:oMath xmlns:m="http://schemas.openxmlformats.org/officeDocument/2006/math">
                    <m:f>
                      <m:fPr>
                        <m:ctrlPr>
                          <a:rPr lang="en-US" altLang="el-GR" sz="2400" i="1" smtClean="0">
                            <a:latin typeface="Cambria Math" panose="02040503050406030204" pitchFamily="18" charset="0"/>
                          </a:rPr>
                        </m:ctrlPr>
                      </m:fPr>
                      <m:num>
                        <m:sSup>
                          <m:sSupPr>
                            <m:ctrlPr>
                              <a:rPr lang="en-US" altLang="el-GR" sz="2400" i="1">
                                <a:latin typeface="Cambria Math" panose="02040503050406030204" pitchFamily="18" charset="0"/>
                              </a:rPr>
                            </m:ctrlPr>
                          </m:sSupPr>
                          <m:e>
                            <m:d>
                              <m:dPr>
                                <m:begChr m:val="|"/>
                                <m:endChr m:val="|"/>
                                <m:ctrlPr>
                                  <a:rPr lang="en-US" altLang="el-GR" sz="2400" i="1" smtClean="0">
                                    <a:latin typeface="Cambria Math" panose="02040503050406030204" pitchFamily="18" charset="0"/>
                                  </a:rPr>
                                </m:ctrlPr>
                              </m:dPr>
                              <m:e>
                                <m:r>
                                  <a:rPr lang="en-US" altLang="el-GR" sz="2400" b="0" i="1" smtClean="0">
                                    <a:latin typeface="Cambria Math"/>
                                  </a:rPr>
                                  <m:t>𝑋</m:t>
                                </m:r>
                                <m:d>
                                  <m:dPr>
                                    <m:ctrlPr>
                                      <a:rPr lang="en-US" altLang="el-GR" sz="2400" b="0" i="1" smtClean="0">
                                        <a:latin typeface="Cambria Math" panose="02040503050406030204" pitchFamily="18" charset="0"/>
                                      </a:rPr>
                                    </m:ctrlPr>
                                  </m:dPr>
                                  <m:e>
                                    <m:r>
                                      <a:rPr lang="en-US" altLang="el-GR" sz="2400" b="0" i="1" smtClean="0">
                                        <a:latin typeface="Cambria Math"/>
                                      </a:rPr>
                                      <m:t>𝑓</m:t>
                                    </m:r>
                                  </m:e>
                                </m:d>
                              </m:e>
                            </m:d>
                          </m:e>
                          <m:sup>
                            <m:r>
                              <a:rPr lang="en-US" altLang="el-GR" sz="2400" b="0" i="1" smtClean="0">
                                <a:latin typeface="Cambria Math"/>
                              </a:rPr>
                              <m:t>2</m:t>
                            </m:r>
                          </m:sup>
                        </m:sSup>
                      </m:num>
                      <m:den>
                        <m:r>
                          <a:rPr lang="en-US" altLang="el-GR" sz="2400" b="0" i="1" smtClean="0">
                            <a:latin typeface="Cambria Math"/>
                          </a:rPr>
                          <m:t>𝑇</m:t>
                        </m:r>
                      </m:den>
                    </m:f>
                  </m:oMath>
                </a14:m>
                <a:endParaRPr lang="en-US" altLang="el-GR" sz="2400" dirty="0">
                  <a:latin typeface="+mn-lt"/>
                </a:endParaRPr>
              </a:p>
              <a:p>
                <a:pPr algn="just" eaLnBrk="1" hangingPunct="1">
                  <a:buNone/>
                </a:pPr>
                <a:r>
                  <a:rPr lang="el-GR" altLang="el-GR" sz="2000" dirty="0">
                    <a:latin typeface="+mn-lt"/>
                  </a:rPr>
                  <a:t>Και επαναλαμβάνουμε για πολλά διαδοχικά τμήματα σχηματίζοντας τον μέσο όρο (= το «μέσο» φάσμα ισχύος).</a:t>
                </a:r>
              </a:p>
            </p:txBody>
          </p:sp>
        </mc:Choice>
        <mc:Fallback xmlns="">
          <p:sp>
            <p:nvSpPr>
              <p:cNvPr id="23556" name="Rectangle 1027"/>
              <p:cNvSpPr>
                <a:spLocks noRot="1" noChangeAspect="1" noMove="1" noResize="1" noEditPoints="1" noAdjustHandles="1" noChangeArrowheads="1" noChangeShapeType="1" noTextEdit="1"/>
              </p:cNvSpPr>
              <p:nvPr/>
            </p:nvSpPr>
            <p:spPr bwMode="auto">
              <a:xfrm>
                <a:off x="180975" y="762000"/>
                <a:ext cx="8577263" cy="5867400"/>
              </a:xfrm>
              <a:prstGeom prst="rect">
                <a:avLst/>
              </a:prstGeom>
              <a:blipFill rotWithShape="1">
                <a:blip r:embed="rId3"/>
                <a:stretch>
                  <a:fillRect l="-782" t="-519" r="-7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23557" name="Picture 1030" descr="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2" y="2043113"/>
            <a:ext cx="405447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8"/>
          <p:cNvSpPr>
            <a:spLocks noChangeShapeType="1"/>
          </p:cNvSpPr>
          <p:nvPr/>
        </p:nvSpPr>
        <p:spPr bwMode="auto">
          <a:xfrm>
            <a:off x="2143124" y="1952625"/>
            <a:ext cx="3867150" cy="121602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60" name="Line 9"/>
          <p:cNvSpPr>
            <a:spLocks noChangeShapeType="1"/>
          </p:cNvSpPr>
          <p:nvPr/>
        </p:nvSpPr>
        <p:spPr bwMode="auto">
          <a:xfrm>
            <a:off x="2187574" y="1952625"/>
            <a:ext cx="5849938" cy="1439863"/>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23561" name="Object 10"/>
          <p:cNvGraphicFramePr>
            <a:graphicFrameLocks noChangeAspect="1"/>
          </p:cNvGraphicFramePr>
          <p:nvPr>
            <p:extLst>
              <p:ext uri="{D42A27DB-BD31-4B8C-83A1-F6EECF244321}">
                <p14:modId xmlns:p14="http://schemas.microsoft.com/office/powerpoint/2010/main" val="3943598056"/>
              </p:ext>
            </p:extLst>
          </p:nvPr>
        </p:nvGraphicFramePr>
        <p:xfrm>
          <a:off x="1066800" y="3194844"/>
          <a:ext cx="2565400" cy="862012"/>
        </p:xfrm>
        <a:graphic>
          <a:graphicData uri="http://schemas.openxmlformats.org/presentationml/2006/ole">
            <mc:AlternateContent xmlns:mc="http://schemas.openxmlformats.org/markup-compatibility/2006">
              <mc:Choice xmlns:v="urn:schemas-microsoft-com:vml" Requires="v">
                <p:oleObj name="Equation" r:id="rId5" imgW="1726451" imgH="583947" progId="Equation.3">
                  <p:embed/>
                </p:oleObj>
              </mc:Choice>
              <mc:Fallback>
                <p:oleObj name="Equation" r:id="rId5" imgW="1726451" imgH="58394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94844"/>
                        <a:ext cx="2565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882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7"/>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B2DA30F-1885-4A62-BFFB-07A3489727C1}" type="slidenum">
              <a:rPr lang="en-US" altLang="el-GR" sz="1800" smtClean="0">
                <a:latin typeface="+mn-lt"/>
              </a:rPr>
              <a:pPr eaLnBrk="1" hangingPunct="1">
                <a:spcBef>
                  <a:spcPct val="0"/>
                </a:spcBef>
                <a:buFontTx/>
                <a:buNone/>
              </a:pPr>
              <a:t>26</a:t>
            </a:fld>
            <a:endParaRPr lang="en-US" altLang="el-GR" sz="1800" dirty="0">
              <a:latin typeface="+mn-lt"/>
            </a:endParaRPr>
          </a:p>
        </p:txBody>
      </p:sp>
      <mc:AlternateContent xmlns:mc="http://schemas.openxmlformats.org/markup-compatibility/2006" xmlns:a14="http://schemas.microsoft.com/office/drawing/2010/main">
        <mc:Choice Requires="a14">
          <p:sp>
            <p:nvSpPr>
              <p:cNvPr id="33795" name="Rectangle 2"/>
              <p:cNvSpPr>
                <a:spLocks noChangeArrowheads="1"/>
              </p:cNvSpPr>
              <p:nvPr/>
            </p:nvSpPr>
            <p:spPr bwMode="auto">
              <a:xfrm>
                <a:off x="315913" y="3276600"/>
                <a:ext cx="8081962" cy="301752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 typeface="Arial" pitchFamily="34" charset="0"/>
                  <a:buChar char="•"/>
                </a:pPr>
                <a:r>
                  <a:rPr lang="el-GR" altLang="el-GR" sz="2000" dirty="0">
                    <a:latin typeface="+mn-lt"/>
                  </a:rPr>
                  <a:t>Ο λευκός θόρυβος</a:t>
                </a:r>
                <a:r>
                  <a:rPr lang="en-US" altLang="el-GR" sz="2000" b="1" dirty="0">
                    <a:latin typeface="+mn-lt"/>
                  </a:rPr>
                  <a:t> </a:t>
                </a:r>
                <a:r>
                  <a:rPr lang="el-GR" altLang="el-GR" sz="2000" dirty="0">
                    <a:latin typeface="+mn-lt"/>
                  </a:rPr>
                  <a:t>είναι</a:t>
                </a:r>
                <a:r>
                  <a:rPr lang="en-US" altLang="el-GR" sz="2000" dirty="0">
                    <a:latin typeface="+mn-lt"/>
                  </a:rPr>
                  <a:t> </a:t>
                </a:r>
                <a:r>
                  <a:rPr lang="el-GR" altLang="el-GR" sz="2000" dirty="0">
                    <a:latin typeface="+mn-lt"/>
                  </a:rPr>
                  <a:t>σήμα με επίπεδη</a:t>
                </a:r>
                <a:r>
                  <a:rPr lang="en-US" altLang="el-GR" sz="2000" dirty="0">
                    <a:latin typeface="+mn-lt"/>
                  </a:rPr>
                  <a:t> (</a:t>
                </a:r>
                <a:r>
                  <a:rPr lang="el-GR" altLang="el-GR" sz="2000" u="sng" dirty="0">
                    <a:latin typeface="+mn-lt"/>
                  </a:rPr>
                  <a:t>σταθερή</a:t>
                </a:r>
                <a:r>
                  <a:rPr lang="en-US" altLang="el-GR" sz="2000" dirty="0">
                    <a:latin typeface="+mn-lt"/>
                  </a:rPr>
                  <a:t>) </a:t>
                </a:r>
                <a:r>
                  <a:rPr lang="el-GR" altLang="el-GR" sz="2000" dirty="0">
                    <a:latin typeface="+mn-lt"/>
                  </a:rPr>
                  <a:t>φασματική πυκνότητα ισχύος</a:t>
                </a:r>
                <a:r>
                  <a:rPr lang="en-US" altLang="el-GR" sz="2000" dirty="0">
                    <a:latin typeface="+mn-lt"/>
                  </a:rPr>
                  <a:t> S</a:t>
                </a:r>
                <a:r>
                  <a:rPr lang="en-US" altLang="el-GR" sz="2000" baseline="-25000" dirty="0">
                    <a:latin typeface="+mn-lt"/>
                  </a:rPr>
                  <a:t>n</a:t>
                </a:r>
                <a:r>
                  <a:rPr lang="en-US" altLang="el-GR" sz="2000" dirty="0">
                    <a:latin typeface="+mn-lt"/>
                  </a:rPr>
                  <a:t>(f) </a:t>
                </a:r>
                <a:r>
                  <a:rPr lang="el-GR" altLang="el-GR" sz="2000" u="sng" dirty="0">
                    <a:latin typeface="+mn-lt"/>
                  </a:rPr>
                  <a:t>σε όλο το φάσμα συχνοτήτων</a:t>
                </a:r>
                <a:endParaRPr lang="en-US" altLang="el-GR" sz="2000" u="sng" dirty="0">
                  <a:latin typeface="+mn-lt"/>
                </a:endParaRPr>
              </a:p>
              <a:p>
                <a:pPr lvl="1" eaLnBrk="1" hangingPunct="1"/>
                <a:r>
                  <a:rPr lang="el-GR" altLang="el-GR" sz="2000" dirty="0">
                    <a:latin typeface="+mn-lt"/>
                  </a:rPr>
                  <a:t>Λευκός</a:t>
                </a:r>
                <a:r>
                  <a:rPr lang="en-US" altLang="el-GR" sz="2000" dirty="0">
                    <a:latin typeface="+mn-lt"/>
                  </a:rPr>
                  <a:t> </a:t>
                </a:r>
                <a:r>
                  <a:rPr lang="el-GR" altLang="el-GR" sz="2000" dirty="0">
                    <a:latin typeface="+mn-lt"/>
                  </a:rPr>
                  <a:t>σε αναλογία με το</a:t>
                </a:r>
                <a:r>
                  <a:rPr lang="en-US" altLang="el-GR" sz="2000" dirty="0">
                    <a:latin typeface="+mn-lt"/>
                  </a:rPr>
                  <a:t> </a:t>
                </a:r>
                <a:r>
                  <a:rPr lang="el-GR" altLang="el-GR" sz="2000" dirty="0">
                    <a:latin typeface="+mn-lt"/>
                  </a:rPr>
                  <a:t>λευκό</a:t>
                </a:r>
                <a:r>
                  <a:rPr lang="en-US" altLang="el-GR" sz="2000" dirty="0">
                    <a:latin typeface="+mn-lt"/>
                  </a:rPr>
                  <a:t> </a:t>
                </a:r>
                <a:r>
                  <a:rPr lang="el-GR" altLang="el-GR" sz="2000" dirty="0">
                    <a:latin typeface="+mn-lt"/>
                  </a:rPr>
                  <a:t>φως</a:t>
                </a:r>
                <a:endParaRPr lang="en-US" altLang="el-GR" sz="2000" dirty="0">
                  <a:latin typeface="+mn-lt"/>
                </a:endParaRPr>
              </a:p>
              <a:p>
                <a:pPr lvl="1" eaLnBrk="1" hangingPunct="1"/>
                <a:r>
                  <a:rPr lang="el-GR" altLang="el-GR" sz="2000" dirty="0">
                    <a:latin typeface="+mn-lt"/>
                  </a:rPr>
                  <a:t>Ακολουθεί την κατανομή</a:t>
                </a:r>
                <a:r>
                  <a:rPr lang="en-US" altLang="el-GR" sz="2000" dirty="0">
                    <a:latin typeface="+mn-lt"/>
                  </a:rPr>
                  <a:t> Gauss</a:t>
                </a:r>
              </a:p>
              <a:p>
                <a:pPr eaLnBrk="1" hangingPunct="1">
                  <a:buFont typeface="Arial" pitchFamily="34" charset="0"/>
                  <a:buChar char="•"/>
                </a:pPr>
                <a:r>
                  <a:rPr lang="el-GR" altLang="el-GR" sz="2000" dirty="0">
                    <a:latin typeface="+mn-lt"/>
                  </a:rPr>
                  <a:t>Είναι ένα </a:t>
                </a:r>
                <a:r>
                  <a:rPr lang="el-GR" altLang="el-GR" sz="2000" b="1" u="sng" dirty="0">
                    <a:latin typeface="+mn-lt"/>
                  </a:rPr>
                  <a:t>γενικό μοντέλο</a:t>
                </a:r>
                <a:r>
                  <a:rPr lang="el-GR" altLang="el-GR" sz="2000" dirty="0">
                    <a:latin typeface="+mn-lt"/>
                  </a:rPr>
                  <a:t> (ειδική περίπτωση ο θερμικός θόρυβος)</a:t>
                </a:r>
              </a:p>
              <a:p>
                <a:pPr eaLnBrk="1" hangingPunct="1">
                  <a:buFont typeface="Arial" pitchFamily="34" charset="0"/>
                  <a:buChar char="•"/>
                </a:pPr>
                <a:r>
                  <a:rPr lang="el-GR" altLang="el-GR" sz="2000" dirty="0">
                    <a:latin typeface="+mn-lt"/>
                  </a:rPr>
                  <a:t>Η φασματική πυκνότητα ισχύος</a:t>
                </a:r>
                <a:r>
                  <a:rPr lang="en-US" altLang="el-GR" sz="2000" dirty="0">
                    <a:latin typeface="+mn-lt"/>
                  </a:rPr>
                  <a:t> </a:t>
                </a:r>
                <a:r>
                  <a:rPr lang="el-GR" altLang="el-GR" sz="2000" dirty="0">
                    <a:latin typeface="+mn-lt"/>
                  </a:rPr>
                  <a:t>του λευκού θορύβου είναι  </a:t>
                </a:r>
                <a14:m>
                  <m:oMath xmlns:m="http://schemas.openxmlformats.org/officeDocument/2006/math">
                    <m:f>
                      <m:fPr>
                        <m:type m:val="lin"/>
                        <m:ctrlPr>
                          <a:rPr lang="el-GR" altLang="el-GR" sz="2000" i="1" smtClean="0">
                            <a:latin typeface="Cambria Math" panose="02040503050406030204" pitchFamily="18" charset="0"/>
                          </a:rPr>
                        </m:ctrlPr>
                      </m:fPr>
                      <m:num>
                        <m:r>
                          <a:rPr lang="el-GR" altLang="el-GR" sz="2000" b="0" i="1" smtClean="0">
                            <a:latin typeface="Cambria Math"/>
                          </a:rPr>
                          <m:t>𝜂</m:t>
                        </m:r>
                      </m:num>
                      <m:den>
                        <m:r>
                          <a:rPr lang="el-GR" altLang="el-GR" sz="2000" b="0" i="1" smtClean="0">
                            <a:latin typeface="Cambria Math"/>
                          </a:rPr>
                          <m:t>2</m:t>
                        </m:r>
                      </m:den>
                    </m:f>
                  </m:oMath>
                </a14:m>
                <a:endParaRPr lang="el-GR" altLang="el-GR" sz="2000" dirty="0">
                  <a:latin typeface="+mn-lt"/>
                </a:endParaRPr>
              </a:p>
              <a:p>
                <a:pPr eaLnBrk="1" hangingPunct="1">
                  <a:buFont typeface="Wingdings" pitchFamily="2" charset="2"/>
                  <a:buNone/>
                </a:pPr>
                <a:r>
                  <a:rPr lang="el-GR" altLang="el-GR" sz="2000" dirty="0">
                    <a:latin typeface="+mn-lt"/>
                  </a:rPr>
                  <a:t>    Αν είναι θερμικός θόρυβος, τότε </a:t>
                </a:r>
                <a14:m>
                  <m:oMath xmlns:m="http://schemas.openxmlformats.org/officeDocument/2006/math">
                    <m:r>
                      <a:rPr lang="el-GR" altLang="el-GR" sz="2000" b="0" i="1" smtClean="0">
                        <a:latin typeface="Cambria Math"/>
                      </a:rPr>
                      <m:t>𝜂</m:t>
                    </m:r>
                    <m:r>
                      <a:rPr lang="el-GR" altLang="el-GR" sz="2000" b="0" i="1" smtClean="0">
                        <a:latin typeface="Cambria Math"/>
                      </a:rPr>
                      <m:t>=</m:t>
                    </m:r>
                    <m:r>
                      <a:rPr lang="en-US" altLang="el-GR" sz="2000" b="0" i="1" smtClean="0">
                        <a:latin typeface="Cambria Math"/>
                      </a:rPr>
                      <m:t>𝑘𝑇</m:t>
                    </m:r>
                  </m:oMath>
                </a14:m>
                <a:r>
                  <a:rPr lang="en-US" altLang="el-GR" sz="2000" dirty="0">
                    <a:latin typeface="+mn-lt"/>
                  </a:rPr>
                  <a:t> </a:t>
                </a:r>
                <a:endParaRPr lang="el-GR" altLang="el-GR" sz="2000" dirty="0">
                  <a:latin typeface="+mn-lt"/>
                </a:endParaRPr>
              </a:p>
              <a:p>
                <a:pPr algn="ctr" eaLnBrk="1" hangingPunct="1">
                  <a:buFont typeface="Wingdings" pitchFamily="2" charset="2"/>
                  <a:buNone/>
                </a:pPr>
                <a:r>
                  <a:rPr lang="en-US" altLang="el-GR" sz="2000" dirty="0">
                    <a:latin typeface="+mn-lt"/>
                  </a:rPr>
                  <a:t>(k: </a:t>
                </a:r>
                <a:r>
                  <a:rPr lang="el-GR" altLang="el-GR" sz="2000" dirty="0">
                    <a:latin typeface="+mn-lt"/>
                  </a:rPr>
                  <a:t>σταθερά </a:t>
                </a:r>
                <a:r>
                  <a:rPr lang="en-US" altLang="el-GR" sz="2000" dirty="0">
                    <a:latin typeface="+mn-lt"/>
                  </a:rPr>
                  <a:t>Boltzmann</a:t>
                </a:r>
                <a:r>
                  <a:rPr lang="el-GR" altLang="el-GR" sz="2000" dirty="0">
                    <a:latin typeface="+mn-lt"/>
                  </a:rPr>
                  <a:t> 1,38 </a:t>
                </a:r>
                <a:r>
                  <a:rPr lang="el-GR" altLang="el-GR" sz="2000" dirty="0">
                    <a:latin typeface="+mn-lt"/>
                    <a:sym typeface="Symbol"/>
                  </a:rPr>
                  <a:t> 10</a:t>
                </a:r>
                <a:r>
                  <a:rPr lang="el-GR" altLang="el-GR" sz="2000" baseline="30000" dirty="0">
                    <a:latin typeface="+mn-lt"/>
                    <a:sym typeface="Symbol"/>
                  </a:rPr>
                  <a:t>23</a:t>
                </a:r>
                <a:r>
                  <a:rPr lang="el-GR" altLang="el-GR" sz="2000" dirty="0">
                    <a:latin typeface="+mn-lt"/>
                    <a:sym typeface="Symbol"/>
                  </a:rPr>
                  <a:t> </a:t>
                </a:r>
                <a:r>
                  <a:rPr lang="en-US" altLang="el-GR" sz="2000" dirty="0" err="1">
                    <a:latin typeface="+mn-lt"/>
                    <a:sym typeface="Symbol"/>
                  </a:rPr>
                  <a:t>Wsec</a:t>
                </a:r>
                <a:r>
                  <a:rPr lang="en-US" altLang="el-GR" sz="2000" dirty="0">
                    <a:latin typeface="+mn-lt"/>
                    <a:sym typeface="Symbol"/>
                  </a:rPr>
                  <a:t>/K</a:t>
                </a:r>
                <a:r>
                  <a:rPr lang="el-GR" altLang="el-GR" sz="2000" dirty="0">
                    <a:latin typeface="+mn-lt"/>
                  </a:rPr>
                  <a:t>)</a:t>
                </a:r>
                <a:endParaRPr lang="en-US" altLang="el-GR" sz="2000" dirty="0">
                  <a:latin typeface="+mn-lt"/>
                </a:endParaRPr>
              </a:p>
            </p:txBody>
          </p:sp>
        </mc:Choice>
        <mc:Fallback xmlns="">
          <p:sp>
            <p:nvSpPr>
              <p:cNvPr id="33795" name="Rectangle 2"/>
              <p:cNvSpPr>
                <a:spLocks noRot="1" noChangeAspect="1" noMove="1" noResize="1" noEditPoints="1" noAdjustHandles="1" noChangeArrowheads="1" noChangeShapeType="1" noTextEdit="1"/>
              </p:cNvSpPr>
              <p:nvPr/>
            </p:nvSpPr>
            <p:spPr bwMode="auto">
              <a:xfrm>
                <a:off x="315913" y="3276600"/>
                <a:ext cx="8081962" cy="3017520"/>
              </a:xfrm>
              <a:prstGeom prst="rect">
                <a:avLst/>
              </a:prstGeom>
              <a:blipFill rotWithShape="1">
                <a:blip r:embed="rId2"/>
                <a:stretch>
                  <a:fillRect l="-679" t="-10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3796" name="Rectangle 4"/>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Θόρυβος – Λευκός Θόρυβος</a:t>
            </a:r>
            <a:endParaRPr lang="en-US" altLang="el-GR" sz="2800" b="1" dirty="0">
              <a:latin typeface="+mj-lt"/>
            </a:endParaRPr>
          </a:p>
        </p:txBody>
      </p:sp>
      <p:sp>
        <p:nvSpPr>
          <p:cNvPr id="33797" name="Rectangle 6"/>
          <p:cNvSpPr>
            <a:spLocks noChangeArrowheads="1"/>
          </p:cNvSpPr>
          <p:nvPr/>
        </p:nvSpPr>
        <p:spPr bwMode="auto">
          <a:xfrm>
            <a:off x="6553200" y="662940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el-GR" altLang="el-GR" sz="1800">
              <a:latin typeface="+mn-lt"/>
            </a:endParaRPr>
          </a:p>
        </p:txBody>
      </p:sp>
      <p:grpSp>
        <p:nvGrpSpPr>
          <p:cNvPr id="33798" name="Group 11"/>
          <p:cNvGrpSpPr>
            <a:grpSpLocks/>
          </p:cNvGrpSpPr>
          <p:nvPr/>
        </p:nvGrpSpPr>
        <p:grpSpPr bwMode="auto">
          <a:xfrm>
            <a:off x="5037240" y="1382388"/>
            <a:ext cx="3886200" cy="1738313"/>
            <a:chOff x="1392" y="2544"/>
            <a:chExt cx="2448" cy="1095"/>
          </a:xfrm>
        </p:grpSpPr>
        <p:sp>
          <p:nvSpPr>
            <p:cNvPr id="33801" name="Line 0"/>
            <p:cNvSpPr>
              <a:spLocks noChangeShapeType="1"/>
            </p:cNvSpPr>
            <p:nvPr/>
          </p:nvSpPr>
          <p:spPr bwMode="auto">
            <a:xfrm>
              <a:off x="1392" y="3408"/>
              <a:ext cx="2256"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802" name="Line 1"/>
            <p:cNvSpPr>
              <a:spLocks noChangeShapeType="1"/>
            </p:cNvSpPr>
            <p:nvPr/>
          </p:nvSpPr>
          <p:spPr bwMode="auto">
            <a:xfrm flipV="1">
              <a:off x="2544" y="2688"/>
              <a:ext cx="0" cy="864"/>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803" name="Text Box 2"/>
            <p:cNvSpPr txBox="1">
              <a:spLocks noChangeArrowheads="1"/>
            </p:cNvSpPr>
            <p:nvPr/>
          </p:nvSpPr>
          <p:spPr bwMode="auto">
            <a:xfrm>
              <a:off x="3648" y="326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l-GR" sz="1800">
                  <a:latin typeface="+mn-lt"/>
                </a:rPr>
                <a:t>f</a:t>
              </a:r>
              <a:endParaRPr lang="en-GB" altLang="el-GR" sz="1800">
                <a:latin typeface="+mn-lt"/>
              </a:endParaRPr>
            </a:p>
          </p:txBody>
        </p:sp>
        <p:sp>
          <p:nvSpPr>
            <p:cNvPr id="33804" name="Text Box 3"/>
            <p:cNvSpPr txBox="1">
              <a:spLocks noChangeArrowheads="1"/>
            </p:cNvSpPr>
            <p:nvPr/>
          </p:nvSpPr>
          <p:spPr bwMode="auto">
            <a:xfrm>
              <a:off x="2592" y="2544"/>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l-GR" sz="1800">
                  <a:latin typeface="+mn-lt"/>
                </a:rPr>
                <a:t>S</a:t>
              </a:r>
              <a:r>
                <a:rPr lang="en-US" altLang="el-GR" sz="1800" baseline="-25000">
                  <a:latin typeface="+mn-lt"/>
                </a:rPr>
                <a:t>n</a:t>
              </a:r>
              <a:r>
                <a:rPr lang="en-US" altLang="el-GR" sz="1800">
                  <a:latin typeface="+mn-lt"/>
                </a:rPr>
                <a:t>(f)</a:t>
              </a:r>
              <a:endParaRPr lang="en-GB" altLang="el-GR" sz="1800">
                <a:latin typeface="+mn-lt"/>
              </a:endParaRPr>
            </a:p>
          </p:txBody>
        </p:sp>
        <p:sp>
          <p:nvSpPr>
            <p:cNvPr id="33805" name="Line 4"/>
            <p:cNvSpPr>
              <a:spLocks noChangeShapeType="1"/>
            </p:cNvSpPr>
            <p:nvPr/>
          </p:nvSpPr>
          <p:spPr bwMode="auto">
            <a:xfrm>
              <a:off x="1584" y="3072"/>
              <a:ext cx="1824"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806" name="Text Box 5"/>
            <p:cNvSpPr txBox="1">
              <a:spLocks noChangeArrowheads="1"/>
            </p:cNvSpPr>
            <p:nvPr/>
          </p:nvSpPr>
          <p:spPr bwMode="auto">
            <a:xfrm>
              <a:off x="3456" y="292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latin typeface="+mn-lt"/>
                </a:rPr>
                <a:t>η/2</a:t>
              </a:r>
              <a:endParaRPr lang="en-GB" altLang="el-GR" sz="1800">
                <a:latin typeface="+mn-lt"/>
              </a:endParaRPr>
            </a:p>
          </p:txBody>
        </p:sp>
        <p:sp>
          <p:nvSpPr>
            <p:cNvPr id="33807" name="Text Box 6"/>
            <p:cNvSpPr txBox="1">
              <a:spLocks noChangeArrowheads="1"/>
            </p:cNvSpPr>
            <p:nvPr/>
          </p:nvSpPr>
          <p:spPr bwMode="auto">
            <a:xfrm>
              <a:off x="2544" y="3408"/>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800">
                  <a:latin typeface="+mn-lt"/>
                </a:rPr>
                <a:t>0</a:t>
              </a:r>
              <a:endParaRPr lang="en-GB" altLang="el-GR" sz="1800">
                <a:latin typeface="+mn-lt"/>
              </a:endParaRPr>
            </a:p>
          </p:txBody>
        </p:sp>
      </p:grpSp>
      <p:grpSp>
        <p:nvGrpSpPr>
          <p:cNvPr id="16" name="Group 7"/>
          <p:cNvGrpSpPr>
            <a:grpSpLocks/>
          </p:cNvGrpSpPr>
          <p:nvPr/>
        </p:nvGrpSpPr>
        <p:grpSpPr bwMode="auto">
          <a:xfrm>
            <a:off x="315913" y="911063"/>
            <a:ext cx="4903787" cy="1714500"/>
            <a:chOff x="300" y="2157"/>
            <a:chExt cx="3090" cy="1080"/>
          </a:xfrm>
          <a:solidFill>
            <a:schemeClr val="bg1"/>
          </a:solidFill>
        </p:grpSpPr>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 y="2157"/>
              <a:ext cx="2886" cy="10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9"/>
            <p:cNvSpPr txBox="1">
              <a:spLocks noChangeArrowheads="1"/>
            </p:cNvSpPr>
            <p:nvPr/>
          </p:nvSpPr>
          <p:spPr bwMode="auto">
            <a:xfrm>
              <a:off x="2795" y="2157"/>
              <a:ext cx="595" cy="17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200">
                  <a:latin typeface="Comic Sans MS" pitchFamily="66" charset="0"/>
                </a:rPr>
                <a:t>Θόρυβος</a:t>
              </a:r>
              <a:endParaRPr lang="en-US" altLang="el-GR" sz="1200">
                <a:latin typeface="Comic Sans MS" pitchFamily="66" charset="0"/>
              </a:endParaRPr>
            </a:p>
          </p:txBody>
        </p:sp>
      </p:grpSp>
    </p:spTree>
    <p:extLst>
      <p:ext uri="{BB962C8B-B14F-4D97-AF65-F5344CB8AC3E}">
        <p14:creationId xmlns:p14="http://schemas.microsoft.com/office/powerpoint/2010/main" val="15518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7"/>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1E9F0C2-441E-41FC-ADA9-1ED742CCBC39}" type="slidenum">
              <a:rPr lang="en-US" altLang="el-GR" sz="1800" smtClean="0">
                <a:latin typeface="+mj-lt"/>
              </a:rPr>
              <a:pPr eaLnBrk="1" hangingPunct="1">
                <a:spcBef>
                  <a:spcPct val="0"/>
                </a:spcBef>
                <a:buFontTx/>
                <a:buNone/>
              </a:pPr>
              <a:t>27</a:t>
            </a:fld>
            <a:endParaRPr lang="en-US" altLang="el-GR" sz="1800">
              <a:latin typeface="+mj-lt"/>
            </a:endParaRPr>
          </a:p>
        </p:txBody>
      </p:sp>
      <p:sp>
        <p:nvSpPr>
          <p:cNvPr id="35843" name="Rectangle 2"/>
          <p:cNvSpPr>
            <a:spLocks noChangeArrowheads="1"/>
          </p:cNvSpPr>
          <p:nvPr/>
        </p:nvSpPr>
        <p:spPr bwMode="auto">
          <a:xfrm>
            <a:off x="304800" y="838200"/>
            <a:ext cx="8442325" cy="536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l-GR" altLang="el-GR" sz="2000" dirty="0">
                <a:latin typeface="+mn-lt"/>
              </a:rPr>
              <a:t>Αν ο λευκός θόρυβος περάσει από φίλτρο / σύστημα με εύρος ζώνης Β, η απόκριση θα είναι και αυτή </a:t>
            </a:r>
            <a:r>
              <a:rPr lang="el-GR" altLang="el-GR" sz="2000" u="sng" dirty="0" err="1">
                <a:latin typeface="+mn-lt"/>
              </a:rPr>
              <a:t>ζωνοπερατή</a:t>
            </a:r>
            <a:r>
              <a:rPr lang="el-GR" altLang="el-GR" sz="2000" dirty="0">
                <a:latin typeface="+mn-lt"/>
              </a:rPr>
              <a:t>, δηλ. ένας </a:t>
            </a:r>
            <a:r>
              <a:rPr lang="el-GR" altLang="el-GR" sz="2000" u="sng" dirty="0" err="1">
                <a:latin typeface="+mn-lt"/>
              </a:rPr>
              <a:t>ζωνοπερατός</a:t>
            </a:r>
            <a:r>
              <a:rPr lang="el-GR" altLang="el-GR" sz="2000" u="sng" dirty="0">
                <a:latin typeface="+mn-lt"/>
              </a:rPr>
              <a:t> θόρυβος</a:t>
            </a:r>
            <a:r>
              <a:rPr lang="el-GR" altLang="el-GR" sz="2000" dirty="0">
                <a:latin typeface="+mn-lt"/>
              </a:rPr>
              <a:t>:</a:t>
            </a:r>
            <a:endParaRPr lang="en-US" altLang="el-GR" sz="2000" dirty="0">
              <a:latin typeface="+mn-lt"/>
            </a:endParaRPr>
          </a:p>
          <a:p>
            <a:pPr eaLnBrk="1" hangingPunct="1"/>
            <a:endParaRPr lang="en-US" altLang="el-GR" sz="2000" dirty="0">
              <a:latin typeface="+mn-lt"/>
            </a:endParaRPr>
          </a:p>
          <a:p>
            <a:pPr eaLnBrk="1" hangingPunct="1"/>
            <a:endParaRPr lang="en-US" altLang="el-GR" sz="2000" dirty="0">
              <a:latin typeface="+mn-lt"/>
            </a:endParaRPr>
          </a:p>
          <a:p>
            <a:pPr eaLnBrk="1" hangingPunct="1"/>
            <a:endParaRPr lang="en-US" altLang="el-GR" sz="2000" dirty="0">
              <a:latin typeface="+mn-lt"/>
            </a:endParaRPr>
          </a:p>
          <a:p>
            <a:pPr eaLnBrk="1" hangingPunct="1"/>
            <a:endParaRPr lang="el-GR" altLang="el-GR" sz="2000" dirty="0">
              <a:latin typeface="+mn-lt"/>
            </a:endParaRPr>
          </a:p>
          <a:p>
            <a:pPr eaLnBrk="1" hangingPunct="1"/>
            <a:endParaRPr lang="el-GR" altLang="el-GR" sz="2000" dirty="0">
              <a:latin typeface="+mn-lt"/>
            </a:endParaRPr>
          </a:p>
          <a:p>
            <a:pPr eaLnBrk="1" hangingPunct="1"/>
            <a:endParaRPr lang="el-GR" altLang="el-GR" sz="2000" dirty="0">
              <a:latin typeface="+mn-lt"/>
            </a:endParaRPr>
          </a:p>
          <a:p>
            <a:pPr marL="0" indent="0" eaLnBrk="1" hangingPunct="1">
              <a:buNone/>
            </a:pPr>
            <a:endParaRPr lang="el-GR" altLang="el-GR" sz="2000" dirty="0">
              <a:latin typeface="+mn-lt"/>
            </a:endParaRPr>
          </a:p>
          <a:p>
            <a:pPr marL="0" indent="0" eaLnBrk="1" hangingPunct="1">
              <a:buNone/>
            </a:pPr>
            <a:r>
              <a:rPr lang="el-GR" altLang="el-GR" sz="2000" dirty="0">
                <a:latin typeface="+mn-lt"/>
              </a:rPr>
              <a:t>	Η ισχύς του θορύβου εξόδου:  </a:t>
            </a:r>
          </a:p>
          <a:p>
            <a:pPr marL="0" indent="0" eaLnBrk="1" hangingPunct="1">
              <a:buNone/>
            </a:pPr>
            <a:r>
              <a:rPr lang="el-GR" altLang="el-GR" sz="2000" b="1" u="sng" dirty="0">
                <a:latin typeface="+mn-lt"/>
              </a:rPr>
              <a:t>Συμπέρασμα</a:t>
            </a:r>
            <a:r>
              <a:rPr lang="el-GR" altLang="el-GR" sz="2000" dirty="0">
                <a:latin typeface="+mn-lt"/>
              </a:rPr>
              <a:t>:</a:t>
            </a:r>
          </a:p>
          <a:p>
            <a:pPr marL="0" indent="0" eaLnBrk="1" hangingPunct="1">
              <a:buNone/>
            </a:pPr>
            <a:r>
              <a:rPr lang="el-GR" altLang="el-GR" sz="2000" dirty="0">
                <a:latin typeface="+mn-lt"/>
              </a:rPr>
              <a:t>Το εύρος ζώνης του δέκτη ιδανικά πρέπει να είναι </a:t>
            </a:r>
            <a:r>
              <a:rPr lang="el-GR" altLang="el-GR" sz="2000" u="sng" dirty="0">
                <a:latin typeface="+mn-lt"/>
              </a:rPr>
              <a:t>όσο του σήματος</a:t>
            </a:r>
            <a:r>
              <a:rPr lang="el-GR" altLang="el-GR" sz="2000" dirty="0">
                <a:latin typeface="+mn-lt"/>
              </a:rPr>
              <a:t> (παλμών).</a:t>
            </a:r>
          </a:p>
          <a:p>
            <a:pPr marL="0" indent="0" eaLnBrk="1" hangingPunct="1">
              <a:buNone/>
            </a:pPr>
            <a:r>
              <a:rPr lang="el-GR" altLang="el-GR" sz="2000" dirty="0">
                <a:latin typeface="+mn-lt"/>
              </a:rPr>
              <a:t>Μικρότερο 	</a:t>
            </a:r>
            <a:r>
              <a:rPr lang="el-GR" altLang="el-GR" sz="2000" dirty="0">
                <a:latin typeface="+mn-lt"/>
                <a:sym typeface="Symbol"/>
              </a:rPr>
              <a:t> 	χάνουμε ωφέλιμο σήμα</a:t>
            </a:r>
          </a:p>
          <a:p>
            <a:pPr marL="0" indent="0" eaLnBrk="1" hangingPunct="1">
              <a:buNone/>
            </a:pPr>
            <a:r>
              <a:rPr lang="el-GR" altLang="el-GR" sz="2000" dirty="0">
                <a:latin typeface="+mn-lt"/>
                <a:sym typeface="Symbol"/>
              </a:rPr>
              <a:t>Μεγαλύτερο</a:t>
            </a:r>
            <a:r>
              <a:rPr lang="el-GR" altLang="el-GR" sz="2000" dirty="0">
                <a:latin typeface="+mn-lt"/>
              </a:rPr>
              <a:t> 	</a:t>
            </a:r>
            <a:r>
              <a:rPr lang="el-GR" altLang="el-GR" sz="2000" dirty="0">
                <a:latin typeface="+mn-lt"/>
                <a:sym typeface="Symbol"/>
              </a:rPr>
              <a:t> 	αυξάνεται ο θόρυβος</a:t>
            </a:r>
            <a:endParaRPr lang="en-US" altLang="el-GR" sz="2000" dirty="0">
              <a:latin typeface="+mn-lt"/>
            </a:endParaRPr>
          </a:p>
          <a:p>
            <a:pPr marL="0" indent="0" eaLnBrk="1" hangingPunct="1">
              <a:buNone/>
            </a:pPr>
            <a:endParaRPr lang="en-US" altLang="el-GR" sz="2000" dirty="0">
              <a:latin typeface="+mn-lt"/>
            </a:endParaRPr>
          </a:p>
        </p:txBody>
      </p:sp>
      <p:sp>
        <p:nvSpPr>
          <p:cNvPr id="35844"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err="1">
                <a:latin typeface="+mj-lt"/>
              </a:rPr>
              <a:t>Ζωνοπερατός</a:t>
            </a:r>
            <a:r>
              <a:rPr lang="el-GR" altLang="el-GR" sz="2800" b="1" dirty="0">
                <a:latin typeface="+mj-lt"/>
              </a:rPr>
              <a:t> θόρυβος</a:t>
            </a:r>
            <a:endParaRPr lang="en-US" altLang="el-GR" sz="2800" b="1" dirty="0">
              <a:latin typeface="+mj-lt"/>
            </a:endParaRPr>
          </a:p>
        </p:txBody>
      </p:sp>
      <p:pic>
        <p:nvPicPr>
          <p:cNvPr id="3584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611313"/>
            <a:ext cx="6400800" cy="2168525"/>
          </a:xfrm>
          <a:prstGeom prst="rect">
            <a:avLst/>
          </a:prstGeom>
          <a:solidFill>
            <a:schemeClr val="bg1"/>
          </a:solidFill>
          <a:ln>
            <a:noFill/>
          </a:ln>
          <a:effectLst/>
        </p:spPr>
      </p:pic>
      <p:graphicFrame>
        <p:nvGraphicFramePr>
          <p:cNvPr id="35847" name="Object 6"/>
          <p:cNvGraphicFramePr>
            <a:graphicFrameLocks noChangeAspect="1"/>
          </p:cNvGraphicFramePr>
          <p:nvPr>
            <p:extLst>
              <p:ext uri="{D42A27DB-BD31-4B8C-83A1-F6EECF244321}">
                <p14:modId xmlns:p14="http://schemas.microsoft.com/office/powerpoint/2010/main" val="1883473045"/>
              </p:ext>
            </p:extLst>
          </p:nvPr>
        </p:nvGraphicFramePr>
        <p:xfrm>
          <a:off x="4495800" y="3868737"/>
          <a:ext cx="3513138" cy="796925"/>
        </p:xfrm>
        <a:graphic>
          <a:graphicData uri="http://schemas.openxmlformats.org/presentationml/2006/ole">
            <mc:AlternateContent xmlns:mc="http://schemas.openxmlformats.org/markup-compatibility/2006">
              <mc:Choice xmlns:v="urn:schemas-microsoft-com:vml" Requires="v">
                <p:oleObj name="Equation" r:id="rId4" imgW="2311200" imgH="520560" progId="Equation.3">
                  <p:embed/>
                </p:oleObj>
              </mc:Choice>
              <mc:Fallback>
                <p:oleObj name="Equation" r:id="rId4" imgW="2311200" imgH="520560" progId="Equation.3">
                  <p:embed/>
                  <p:pic>
                    <p:nvPicPr>
                      <p:cNvPr id="0" name=""/>
                      <p:cNvPicPr>
                        <a:picLocks noChangeAspect="1" noChangeArrowheads="1"/>
                      </p:cNvPicPr>
                      <p:nvPr/>
                    </p:nvPicPr>
                    <p:blipFill>
                      <a:blip r:embed="rId5"/>
                      <a:srcRect/>
                      <a:stretch>
                        <a:fillRect/>
                      </a:stretch>
                    </p:blipFill>
                    <p:spPr bwMode="auto">
                      <a:xfrm>
                        <a:off x="4495800" y="3868737"/>
                        <a:ext cx="35131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Line 7"/>
          <p:cNvSpPr>
            <a:spLocks noChangeShapeType="1"/>
          </p:cNvSpPr>
          <p:nvPr/>
        </p:nvSpPr>
        <p:spPr bwMode="auto">
          <a:xfrm flipH="1" flipV="1">
            <a:off x="4038600" y="2771775"/>
            <a:ext cx="457200" cy="1295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latin typeface="+mj-lt"/>
            </a:endParaRPr>
          </a:p>
        </p:txBody>
      </p:sp>
      <p:sp>
        <p:nvSpPr>
          <p:cNvPr id="35849" name="Line 8"/>
          <p:cNvSpPr>
            <a:spLocks noChangeShapeType="1"/>
          </p:cNvSpPr>
          <p:nvPr/>
        </p:nvSpPr>
        <p:spPr bwMode="auto">
          <a:xfrm flipV="1">
            <a:off x="4572000" y="2695575"/>
            <a:ext cx="2057400" cy="13716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latin typeface="+mj-lt"/>
            </a:endParaRPr>
          </a:p>
        </p:txBody>
      </p:sp>
    </p:spTree>
    <p:extLst>
      <p:ext uri="{BB962C8B-B14F-4D97-AF65-F5344CB8AC3E}">
        <p14:creationId xmlns:p14="http://schemas.microsoft.com/office/powerpoint/2010/main" val="274249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685800"/>
            <a:ext cx="8531860" cy="4770537"/>
          </a:xfrm>
        </p:spPr>
        <p:txBody>
          <a:bodyPr/>
          <a:lstStyle/>
          <a:p>
            <a:pPr algn="just"/>
            <a:r>
              <a:rPr lang="el-GR" sz="2000" b="1" u="sng" dirty="0">
                <a:latin typeface="+mn-lt"/>
              </a:rPr>
              <a:t>Κεραία</a:t>
            </a:r>
            <a:r>
              <a:rPr lang="el-GR" sz="2000" dirty="0">
                <a:latin typeface="+mn-lt"/>
              </a:rPr>
              <a:t>:</a:t>
            </a:r>
          </a:p>
          <a:p>
            <a:pPr marL="342900" indent="-342900" algn="just">
              <a:buFont typeface="Arial" panose="020B0604020202020204" pitchFamily="34" charset="0"/>
              <a:buChar char="•"/>
            </a:pPr>
            <a:r>
              <a:rPr lang="el-GR" sz="2000" dirty="0">
                <a:latin typeface="+mn-lt"/>
              </a:rPr>
              <a:t>Γαλαξιακός θόρυβος από το διάστημα (κυρίως σε συχνότητες </a:t>
            </a:r>
            <a:r>
              <a:rPr lang="el-GR" sz="2000" dirty="0">
                <a:latin typeface="+mn-lt"/>
                <a:sym typeface="Symbol"/>
              </a:rPr>
              <a:t></a:t>
            </a:r>
            <a:r>
              <a:rPr lang="el-GR" sz="2000" dirty="0">
                <a:latin typeface="+mn-lt"/>
              </a:rPr>
              <a:t> 1 </a:t>
            </a:r>
            <a:r>
              <a:rPr lang="el-GR" sz="2000" dirty="0" err="1">
                <a:latin typeface="+mn-lt"/>
              </a:rPr>
              <a:t>GHz</a:t>
            </a:r>
            <a:r>
              <a:rPr lang="el-GR" sz="2000" dirty="0">
                <a:latin typeface="+mn-lt"/>
              </a:rPr>
              <a:t>, λιγότερο για &gt; 1 </a:t>
            </a:r>
            <a:r>
              <a:rPr lang="el-GR" sz="2000" dirty="0" err="1">
                <a:latin typeface="+mn-lt"/>
              </a:rPr>
              <a:t>GHz</a:t>
            </a:r>
            <a:r>
              <a:rPr lang="el-GR" sz="2000" dirty="0">
                <a:latin typeface="+mn-lt"/>
              </a:rPr>
              <a:t>)</a:t>
            </a:r>
          </a:p>
          <a:p>
            <a:pPr marL="342900" indent="-342900" algn="just">
              <a:buFont typeface="Arial" panose="020B0604020202020204" pitchFamily="34" charset="0"/>
              <a:buChar char="•"/>
            </a:pPr>
            <a:r>
              <a:rPr lang="el-GR" sz="2000" dirty="0">
                <a:latin typeface="+mn-lt"/>
              </a:rPr>
              <a:t>Ηλιακός θόρυβος από τον ήλιο (ιδιαίτερα εάν η κύρια δέσμη της κεραίας είναι στραμμένη απευθείας προς τον ήλιο)</a:t>
            </a:r>
          </a:p>
          <a:p>
            <a:pPr marL="342900" indent="-342900" algn="just">
              <a:buFont typeface="Arial" panose="020B0604020202020204" pitchFamily="34" charset="0"/>
              <a:buChar char="•"/>
            </a:pPr>
            <a:r>
              <a:rPr lang="el-GR" sz="2000" dirty="0">
                <a:latin typeface="+mn-lt"/>
              </a:rPr>
              <a:t>Θόρυβος από το έδαφος (μικρότερος από τον ηλιακό, συνήθως μέσω των πλευρικών λοβών της κεραίας)</a:t>
            </a:r>
          </a:p>
          <a:p>
            <a:pPr marL="342900" indent="-342900" algn="just">
              <a:buFont typeface="Arial" panose="020B0604020202020204" pitchFamily="34" charset="0"/>
              <a:buChar char="•"/>
            </a:pPr>
            <a:r>
              <a:rPr lang="el-GR" sz="2000" dirty="0">
                <a:latin typeface="+mn-lt"/>
              </a:rPr>
              <a:t>Επιστροφές από διάφορους τυχαίους </a:t>
            </a:r>
            <a:r>
              <a:rPr lang="el-GR" sz="2000" dirty="0" err="1">
                <a:latin typeface="+mn-lt"/>
              </a:rPr>
              <a:t>σκεδαστές</a:t>
            </a:r>
            <a:r>
              <a:rPr lang="el-GR" sz="2000" dirty="0">
                <a:latin typeface="+mn-lt"/>
              </a:rPr>
              <a:t> </a:t>
            </a:r>
            <a:r>
              <a:rPr lang="en-US" sz="2000" dirty="0">
                <a:latin typeface="+mn-lt"/>
              </a:rPr>
              <a:t>(clutter)</a:t>
            </a:r>
            <a:endParaRPr lang="el-GR" sz="2000" dirty="0">
              <a:latin typeface="+mn-lt"/>
            </a:endParaRPr>
          </a:p>
          <a:p>
            <a:pPr marL="342900" indent="-342900" algn="just">
              <a:buFont typeface="Arial" panose="020B0604020202020204" pitchFamily="34" charset="0"/>
              <a:buChar char="•"/>
            </a:pPr>
            <a:r>
              <a:rPr lang="el-GR" sz="2000" dirty="0">
                <a:latin typeface="+mn-lt"/>
              </a:rPr>
              <a:t>Άλλα ανεπιθύμητα ηλεκτρομαγνητικά σήματα στην κεραία (παρεμβολές)</a:t>
            </a:r>
          </a:p>
          <a:p>
            <a:pPr algn="just"/>
            <a:r>
              <a:rPr lang="el-GR" sz="2000" b="1" u="sng" dirty="0">
                <a:latin typeface="+mn-lt"/>
              </a:rPr>
              <a:t>Δέκτης</a:t>
            </a:r>
            <a:r>
              <a:rPr lang="el-GR" sz="2000" dirty="0">
                <a:latin typeface="+mn-lt"/>
              </a:rPr>
              <a:t>:</a:t>
            </a:r>
          </a:p>
          <a:p>
            <a:pPr marL="342900" indent="-342900" algn="just">
              <a:buFont typeface="Arial" panose="020B0604020202020204" pitchFamily="34" charset="0"/>
              <a:buChar char="•"/>
            </a:pPr>
            <a:r>
              <a:rPr lang="el-GR" sz="2000" u="sng" dirty="0">
                <a:latin typeface="+mn-lt"/>
              </a:rPr>
              <a:t>Θερμικός θόρυβος</a:t>
            </a:r>
            <a:r>
              <a:rPr lang="el-GR" sz="2000" dirty="0">
                <a:latin typeface="+mn-lt"/>
              </a:rPr>
              <a:t> από τα ωμικά στοιχεία</a:t>
            </a:r>
          </a:p>
          <a:p>
            <a:pPr marL="342900" indent="-342900" algn="just">
              <a:buFont typeface="Arial" panose="020B0604020202020204" pitchFamily="34" charset="0"/>
              <a:buChar char="•"/>
            </a:pPr>
            <a:r>
              <a:rPr lang="el-GR" sz="2000" u="sng" dirty="0">
                <a:latin typeface="+mn-lt"/>
              </a:rPr>
              <a:t>Θόρυβος βολής</a:t>
            </a:r>
            <a:r>
              <a:rPr lang="el-GR" sz="2000" dirty="0">
                <a:latin typeface="+mn-lt"/>
              </a:rPr>
              <a:t> από τα ενεργά στοιχεία (λυχνίες – τρανζίστορ)</a:t>
            </a:r>
          </a:p>
          <a:p>
            <a:pPr algn="just">
              <a:spcAft>
                <a:spcPts val="1200"/>
              </a:spcAft>
            </a:pPr>
            <a:endParaRPr lang="el-GR" sz="2000" dirty="0">
              <a:latin typeface="+mn-lt"/>
            </a:endParaRPr>
          </a:p>
          <a:p>
            <a:pPr algn="just">
              <a:spcAft>
                <a:spcPts val="1200"/>
              </a:spcAft>
            </a:pPr>
            <a:r>
              <a:rPr lang="el-GR" sz="2000" dirty="0">
                <a:latin typeface="+mn-lt"/>
              </a:rPr>
              <a:t>Για οποιεσδήποτε (σχεδόν) από τις παραπάνω πηγές μπορεί να ορισθεί μια </a:t>
            </a:r>
            <a:r>
              <a:rPr lang="el-GR" sz="2000" b="1" u="sng" dirty="0">
                <a:latin typeface="+mn-lt"/>
              </a:rPr>
              <a:t>θερμοκρασία θορύβου</a:t>
            </a:r>
            <a:r>
              <a:rPr lang="el-GR" sz="2000" dirty="0">
                <a:latin typeface="+mn-lt"/>
              </a:rPr>
              <a:t> </a:t>
            </a:r>
            <a:r>
              <a:rPr lang="en-US" sz="2000" dirty="0">
                <a:latin typeface="+mn-lt"/>
              </a:rPr>
              <a:t>T </a:t>
            </a:r>
            <a:r>
              <a:rPr lang="el-GR" sz="2000" dirty="0">
                <a:latin typeface="+mn-lt"/>
              </a:rPr>
              <a:t>η οποία δίνει την ισχύ θορύβου:</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28</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Πηγές θορύβου</a:t>
            </a:r>
            <a:r>
              <a:rPr lang="en-US" altLang="el-GR" sz="2800" b="1" dirty="0">
                <a:latin typeface="+mj-lt"/>
              </a:rPr>
              <a:t> </a:t>
            </a:r>
            <a:r>
              <a:rPr lang="el-GR" altLang="el-GR" sz="2800" b="1" dirty="0">
                <a:latin typeface="+mj-lt"/>
              </a:rPr>
              <a:t>– Θερμοκρασία θορύβου</a:t>
            </a:r>
            <a:endParaRPr lang="en-US" altLang="el-GR" sz="2800" b="1" dirty="0">
              <a:latin typeface="+mj-lt"/>
            </a:endParaRPr>
          </a:p>
        </p:txBody>
      </p:sp>
      <mc:AlternateContent xmlns:mc="http://schemas.openxmlformats.org/markup-compatibility/2006" xmlns:a14="http://schemas.microsoft.com/office/drawing/2010/main">
        <mc:Choice Requires="a14">
          <p:sp>
            <p:nvSpPr>
              <p:cNvPr id="6" name="Text Box 1027"/>
              <p:cNvSpPr txBox="1">
                <a:spLocks noChangeArrowheads="1"/>
              </p:cNvSpPr>
              <p:nvPr/>
            </p:nvSpPr>
            <p:spPr bwMode="auto">
              <a:xfrm>
                <a:off x="3200400" y="5546581"/>
                <a:ext cx="2438400" cy="400110"/>
              </a:xfrm>
              <a:prstGeom prst="rect">
                <a:avLst/>
              </a:prstGeom>
              <a:noFill/>
              <a:ln w="19050">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𝑛</m:t>
                          </m:r>
                        </m:sub>
                      </m:sSub>
                      <m:r>
                        <a:rPr lang="en-US" sz="2000" i="1">
                          <a:latin typeface="Cambria Math"/>
                        </a:rPr>
                        <m:t>=</m:t>
                      </m:r>
                      <m:r>
                        <a:rPr lang="en-US" sz="2000" i="1">
                          <a:latin typeface="Cambria Math"/>
                        </a:rPr>
                        <m:t>𝑘𝑇𝐵</m:t>
                      </m:r>
                    </m:oMath>
                  </m:oMathPara>
                </a14:m>
                <a:endParaRPr lang="el-GR" sz="2000" dirty="0"/>
              </a:p>
            </p:txBody>
          </p:sp>
        </mc:Choice>
        <mc:Fallback xmlns="">
          <p:sp>
            <p:nvSpPr>
              <p:cNvPr id="6" name="Text Box 1027"/>
              <p:cNvSpPr txBox="1">
                <a:spLocks noRot="1" noChangeAspect="1" noMove="1" noResize="1" noEditPoints="1" noAdjustHandles="1" noChangeArrowheads="1" noChangeShapeType="1" noTextEdit="1"/>
              </p:cNvSpPr>
              <p:nvPr/>
            </p:nvSpPr>
            <p:spPr bwMode="auto">
              <a:xfrm>
                <a:off x="3200400" y="5546581"/>
                <a:ext cx="2438400" cy="400110"/>
              </a:xfrm>
              <a:prstGeom prst="rect">
                <a:avLst/>
              </a:prstGeom>
              <a:blipFill rotWithShape="1">
                <a:blip r:embed="rId2"/>
                <a:stretch>
                  <a:fillRect/>
                </a:stretch>
              </a:blip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07617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838200"/>
                <a:ext cx="8531860" cy="5935086"/>
              </a:xfrm>
            </p:spPr>
            <p:txBody>
              <a:bodyPr/>
              <a:lstStyle/>
              <a:p>
                <a:pPr algn="just"/>
                <a:r>
                  <a:rPr lang="el-GR" sz="2000" b="1" u="sng" dirty="0">
                    <a:latin typeface="+mn-lt"/>
                  </a:rPr>
                  <a:t>Σηματοθορυβικός λόγος (</a:t>
                </a:r>
                <a:r>
                  <a:rPr lang="en-US" sz="2000" b="1" u="sng" dirty="0">
                    <a:latin typeface="+mn-lt"/>
                  </a:rPr>
                  <a:t>SNR: Signal-to-Noise Ratio</a:t>
                </a:r>
                <a:r>
                  <a:rPr lang="el-GR" sz="2000" b="1" u="sng" dirty="0">
                    <a:latin typeface="+mn-lt"/>
                  </a:rPr>
                  <a:t>)</a:t>
                </a:r>
                <a:endParaRPr lang="el-GR" sz="2000" dirty="0">
                  <a:latin typeface="+mn-lt"/>
                </a:endParaRPr>
              </a:p>
              <a:p>
                <a:pPr algn="just"/>
                <a:r>
                  <a:rPr lang="el-GR" sz="2000" dirty="0">
                    <a:latin typeface="+mn-lt"/>
                  </a:rPr>
                  <a:t>Είναι ο λόγος της (ωφέλιμης) ισχύος σήματος</a:t>
                </a:r>
                <a:endParaRPr lang="en-US" sz="2000" dirty="0">
                  <a:latin typeface="+mn-lt"/>
                </a:endParaRPr>
              </a:p>
              <a:p>
                <a:pPr algn="just"/>
                <a:r>
                  <a:rPr lang="el-GR" sz="2000" dirty="0">
                    <a:latin typeface="+mn-lt"/>
                  </a:rPr>
                  <a:t> προς την ισχύ θορύβου</a:t>
                </a:r>
              </a:p>
              <a:p>
                <a:pPr algn="just"/>
                <a:endParaRPr lang="el-GR" sz="2000" dirty="0">
                  <a:latin typeface="+mn-lt"/>
                </a:endParaRPr>
              </a:p>
              <a:p>
                <a:pPr algn="just"/>
                <a:r>
                  <a:rPr lang="el-GR" sz="2000" b="1" u="sng" dirty="0">
                    <a:latin typeface="+mn-lt"/>
                  </a:rPr>
                  <a:t>Συντελεστής θορύβου (</a:t>
                </a:r>
                <a:r>
                  <a:rPr lang="en-US" sz="2000" b="1" u="sng" dirty="0">
                    <a:latin typeface="+mn-lt"/>
                  </a:rPr>
                  <a:t>Noise Factor </a:t>
                </a:r>
                <a:r>
                  <a:rPr lang="el-GR" sz="2000" b="1" u="sng" dirty="0">
                    <a:latin typeface="+mn-lt"/>
                  </a:rPr>
                  <a:t>ή </a:t>
                </a:r>
                <a:r>
                  <a:rPr lang="en-US" sz="2000" b="1" u="sng" dirty="0">
                    <a:latin typeface="+mn-lt"/>
                  </a:rPr>
                  <a:t>Noise Figure</a:t>
                </a:r>
                <a:r>
                  <a:rPr lang="el-GR" sz="2000" b="1" u="sng" dirty="0">
                    <a:latin typeface="+mn-lt"/>
                  </a:rPr>
                  <a:t>)</a:t>
                </a:r>
                <a:endParaRPr lang="el-GR" sz="2000" dirty="0">
                  <a:latin typeface="+mn-lt"/>
                </a:endParaRPr>
              </a:p>
              <a:p>
                <a:pPr algn="just">
                  <a:spcAft>
                    <a:spcPts val="1200"/>
                  </a:spcAft>
                </a:pPr>
                <a:endParaRPr lang="en-US" sz="2000" dirty="0">
                  <a:latin typeface="+mn-lt"/>
                </a:endParaRPr>
              </a:p>
              <a:p>
                <a:pPr algn="just">
                  <a:spcAft>
                    <a:spcPts val="1200"/>
                  </a:spcAft>
                </a:pPr>
                <a:endParaRPr lang="en-US" sz="2000" dirty="0">
                  <a:latin typeface="+mn-lt"/>
                </a:endParaRPr>
              </a:p>
              <a:p>
                <a:pPr algn="just">
                  <a:spcAft>
                    <a:spcPts val="1200"/>
                  </a:spcAft>
                </a:pPr>
                <a:endParaRPr lang="en-US" sz="2000" dirty="0">
                  <a:latin typeface="+mn-lt"/>
                </a:endParaRPr>
              </a:p>
              <a:p>
                <a:pPr algn="just">
                  <a:spcAft>
                    <a:spcPts val="1200"/>
                  </a:spcAft>
                </a:pPr>
                <a:r>
                  <a:rPr lang="el-GR" sz="2000" dirty="0">
                    <a:latin typeface="+mn-lt"/>
                  </a:rPr>
                  <a:t>Στην είσοδο: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a:rPr>
                          <m:t>𝑊</m:t>
                        </m:r>
                      </m:e>
                      <m:sub>
                        <m:r>
                          <a:rPr lang="en-US" sz="2000" b="0" i="1" smtClean="0">
                            <a:latin typeface="Cambria Math"/>
                          </a:rPr>
                          <m:t>𝑆</m:t>
                        </m:r>
                        <m:r>
                          <a:rPr lang="en-US" sz="2000" b="0" i="1" smtClean="0">
                            <a:latin typeface="Cambria Math"/>
                          </a:rPr>
                          <m:t>,</m:t>
                        </m:r>
                        <m:r>
                          <a:rPr lang="en-US" sz="2000" b="0" i="1" smtClean="0">
                            <a:latin typeface="Cambria Math"/>
                          </a:rPr>
                          <m:t>𝑖𝑛</m:t>
                        </m:r>
                      </m:sub>
                    </m:sSub>
                  </m:oMath>
                </a14:m>
                <a:r>
                  <a:rPr lang="en-US" sz="2000" dirty="0">
                    <a:latin typeface="+mn-lt"/>
                  </a:rPr>
                  <a:t> ,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𝑊</m:t>
                        </m:r>
                      </m:e>
                      <m:sub>
                        <m:r>
                          <a:rPr lang="en-US" sz="2000" b="0" i="1" smtClean="0">
                            <a:latin typeface="Cambria Math"/>
                          </a:rPr>
                          <m:t>𝑁</m:t>
                        </m:r>
                        <m:r>
                          <a:rPr lang="en-US" sz="2000" i="1">
                            <a:latin typeface="Cambria Math"/>
                          </a:rPr>
                          <m:t>,</m:t>
                        </m:r>
                        <m:r>
                          <a:rPr lang="en-US" sz="2000" i="1">
                            <a:latin typeface="Cambria Math"/>
                          </a:rPr>
                          <m:t>𝑖𝑛</m:t>
                        </m:r>
                      </m:sub>
                    </m:sSub>
                  </m:oMath>
                </a14:m>
                <a:r>
                  <a:rPr lang="en-US" sz="2000" dirty="0">
                    <a:latin typeface="+mn-lt"/>
                  </a:rPr>
                  <a:t> </a:t>
                </a:r>
              </a:p>
              <a:p>
                <a:pPr algn="just">
                  <a:spcAft>
                    <a:spcPts val="1200"/>
                  </a:spcAft>
                </a:pPr>
                <a:r>
                  <a:rPr lang="el-GR" sz="2000" dirty="0">
                    <a:latin typeface="+mn-lt"/>
                  </a:rPr>
                  <a:t>Στην έξοδο: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𝑆</m:t>
                        </m:r>
                        <m:r>
                          <a:rPr lang="en-US" sz="2000" i="1">
                            <a:latin typeface="Cambria Math"/>
                          </a:rPr>
                          <m:t>,</m:t>
                        </m:r>
                        <m:r>
                          <a:rPr lang="en-US" sz="2000" b="0" i="1" smtClean="0">
                            <a:latin typeface="Cambria Math"/>
                          </a:rPr>
                          <m:t>𝑜𝑢𝑡</m:t>
                        </m:r>
                      </m:sub>
                    </m:sSub>
                    <m:r>
                      <a:rPr lang="en-US" sz="2000" b="0" i="1" smtClean="0">
                        <a:latin typeface="Cambria Math"/>
                      </a:rPr>
                      <m:t>=</m:t>
                    </m:r>
                    <m:r>
                      <a:rPr lang="en-US" sz="2000" b="0" i="1" smtClean="0">
                        <a:latin typeface="Cambria Math"/>
                      </a:rPr>
                      <m:t>𝐺</m:t>
                    </m:r>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𝑆</m:t>
                        </m:r>
                        <m:r>
                          <a:rPr lang="en-US" sz="2000" i="1">
                            <a:latin typeface="Cambria Math"/>
                          </a:rPr>
                          <m:t>,</m:t>
                        </m:r>
                        <m:r>
                          <a:rPr lang="en-US" sz="2000" b="0" i="1" smtClean="0">
                            <a:latin typeface="Cambria Math"/>
                          </a:rPr>
                          <m:t>𝑖𝑛</m:t>
                        </m:r>
                      </m:sub>
                    </m:sSub>
                  </m:oMath>
                </a14:m>
                <a:r>
                  <a:rPr lang="en-US" sz="2000" dirty="0">
                    <a:latin typeface="+mn-lt"/>
                  </a:rPr>
                  <a:t> ,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b="0" i="1" smtClean="0">
                            <a:latin typeface="Cambria Math"/>
                          </a:rPr>
                          <m:t>𝑜𝑢𝑡</m:t>
                        </m:r>
                      </m:sub>
                    </m:sSub>
                    <m:r>
                      <a:rPr lang="en-US" sz="2000" i="1">
                        <a:latin typeface="Cambria Math"/>
                      </a:rPr>
                      <m:t>=</m:t>
                    </m:r>
                    <m:r>
                      <a:rPr lang="en-US" sz="2000" i="1">
                        <a:latin typeface="Cambria Math"/>
                      </a:rPr>
                      <m:t>𝐺</m:t>
                    </m:r>
                    <m:sSub>
                      <m:sSubPr>
                        <m:ctrlPr>
                          <a:rPr lang="el-GR" sz="2000" i="1">
                            <a:latin typeface="Cambria Math" panose="02040503050406030204" pitchFamily="18" charset="0"/>
                          </a:rPr>
                        </m:ctrlPr>
                      </m:sSubPr>
                      <m:e>
                        <m:r>
                          <a:rPr lang="en-US" sz="2000" i="1">
                            <a:latin typeface="Cambria Math"/>
                          </a:rPr>
                          <m:t>𝑊</m:t>
                        </m:r>
                      </m:e>
                      <m:sub>
                        <m:r>
                          <a:rPr lang="en-US" sz="2000" b="0" i="1" smtClean="0">
                            <a:latin typeface="Cambria Math"/>
                          </a:rPr>
                          <m:t>𝑁</m:t>
                        </m:r>
                        <m:r>
                          <a:rPr lang="en-US" sz="2000" i="1">
                            <a:latin typeface="Cambria Math"/>
                          </a:rPr>
                          <m:t>,</m:t>
                        </m:r>
                        <m:r>
                          <a:rPr lang="en-US" sz="2000" i="1">
                            <a:latin typeface="Cambria Math"/>
                          </a:rPr>
                          <m:t>𝑖𝑛</m:t>
                        </m:r>
                      </m:sub>
                    </m:sSub>
                    <m:r>
                      <a:rPr lang="en-US" sz="2000" b="0" i="1" smtClean="0">
                        <a:latin typeface="Cambria Math"/>
                      </a:rPr>
                      <m:t>+</m:t>
                    </m:r>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b="0" i="1" smtClean="0">
                            <a:latin typeface="Cambria Math"/>
                          </a:rPr>
                          <m:t>𝐼</m:t>
                        </m:r>
                      </m:sub>
                    </m:sSub>
                    <m:r>
                      <a:rPr lang="en-US" sz="2000" b="0" i="1" smtClean="0">
                        <a:latin typeface="Cambria Math"/>
                      </a:rPr>
                      <m:t>&gt;</m:t>
                    </m:r>
                    <m:r>
                      <a:rPr lang="en-US" sz="2000" i="1">
                        <a:latin typeface="Cambria Math"/>
                      </a:rPr>
                      <m:t>𝐺</m:t>
                    </m:r>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i="1">
                            <a:latin typeface="Cambria Math"/>
                          </a:rPr>
                          <m:t>𝑖𝑛</m:t>
                        </m:r>
                      </m:sub>
                    </m:sSub>
                  </m:oMath>
                </a14:m>
                <a:endParaRPr lang="en-US" sz="2000" dirty="0">
                  <a:latin typeface="+mn-lt"/>
                </a:endParaRPr>
              </a:p>
              <a:p>
                <a:pPr algn="just">
                  <a:spcAft>
                    <a:spcPts val="1200"/>
                  </a:spcAft>
                </a:pPr>
                <a:r>
                  <a:rPr lang="el-GR" sz="2000" dirty="0">
                    <a:latin typeface="+mn-lt"/>
                  </a:rPr>
                  <a:t>επειδή προστίθεται και </a:t>
                </a:r>
                <a:r>
                  <a:rPr lang="el-GR" sz="2000" b="1" u="sng" dirty="0">
                    <a:latin typeface="+mn-lt"/>
                  </a:rPr>
                  <a:t>εσωτερικός θόρυβος</a:t>
                </a:r>
                <a:r>
                  <a:rPr lang="el-GR" sz="2000" dirty="0">
                    <a:latin typeface="+mn-lt"/>
                  </a:rPr>
                  <a:t>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i="1">
                            <a:latin typeface="Cambria Math"/>
                          </a:rPr>
                          <m:t>𝐼</m:t>
                        </m:r>
                      </m:sub>
                    </m:sSub>
                  </m:oMath>
                </a14:m>
                <a:r>
                  <a:rPr lang="el-GR" sz="2000" dirty="0">
                    <a:latin typeface="+mn-lt"/>
                  </a:rPr>
                  <a:t> από το σύστημα</a:t>
                </a:r>
              </a:p>
              <a:p>
                <a:pPr algn="just">
                  <a:spcAft>
                    <a:spcPts val="1200"/>
                  </a:spcAft>
                </a:pPr>
                <a:r>
                  <a:rPr lang="el-GR" sz="2000" dirty="0">
                    <a:latin typeface="+mn-lt"/>
                  </a:rPr>
                  <a:t>Επομένως</a:t>
                </a:r>
                <a:r>
                  <a:rPr lang="en-US" sz="2000" dirty="0">
                    <a:latin typeface="+mn-lt"/>
                  </a:rPr>
                  <a:t>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i="1">
                            <a:latin typeface="Cambria Math"/>
                          </a:rPr>
                          <m:t>𝑜𝑢𝑡</m:t>
                        </m:r>
                      </m:sub>
                    </m:sSub>
                    <m:r>
                      <a:rPr lang="en-US" sz="2000" b="0" i="1" smtClean="0">
                        <a:latin typeface="Cambria Math"/>
                      </a:rPr>
                      <m:t>=</m:t>
                    </m:r>
                    <m:r>
                      <a:rPr lang="en-US" sz="2000" b="0" i="1" smtClean="0">
                        <a:latin typeface="Cambria Math"/>
                      </a:rPr>
                      <m:t>𝐹𝐺</m:t>
                    </m:r>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i="1">
                            <a:latin typeface="Cambria Math"/>
                          </a:rPr>
                          <m:t>𝑖𝑛</m:t>
                        </m:r>
                      </m:sub>
                    </m:sSub>
                  </m:oMath>
                </a14:m>
                <a:r>
                  <a:rPr lang="en-US" sz="2000" dirty="0">
                    <a:latin typeface="+mn-lt"/>
                  </a:rPr>
                  <a:t> </a:t>
                </a:r>
                <a:r>
                  <a:rPr lang="el-GR" sz="2000" dirty="0">
                    <a:latin typeface="+mn-lt"/>
                  </a:rPr>
                  <a:t>με </a:t>
                </a:r>
                <a14:m>
                  <m:oMath xmlns:m="http://schemas.openxmlformats.org/officeDocument/2006/math">
                    <m:r>
                      <a:rPr lang="en-US" sz="2000" b="0" i="1" smtClean="0">
                        <a:latin typeface="Cambria Math"/>
                      </a:rPr>
                      <m:t>𝐹</m:t>
                    </m:r>
                    <m:r>
                      <a:rPr lang="en-US" sz="2000" b="0" i="1" smtClean="0">
                        <a:latin typeface="Cambria Math"/>
                      </a:rPr>
                      <m:t>&gt;1</m:t>
                    </m:r>
                  </m:oMath>
                </a14:m>
                <a:r>
                  <a:rPr lang="en-US" sz="2000" dirty="0">
                    <a:latin typeface="+mn-lt"/>
                  </a:rPr>
                  <a:t> </a:t>
                </a:r>
                <a:r>
                  <a:rPr lang="el-GR" sz="2000" dirty="0">
                    <a:latin typeface="+mn-lt"/>
                  </a:rPr>
                  <a:t>(</a:t>
                </a:r>
                <a:r>
                  <a:rPr lang="el-GR" sz="2000" b="1" i="1" dirty="0">
                    <a:latin typeface="+mn-lt"/>
                  </a:rPr>
                  <a:t>δυστυχώς</a:t>
                </a:r>
                <a:r>
                  <a:rPr lang="el-GR" sz="2000" dirty="0">
                    <a:latin typeface="+mn-lt"/>
                  </a:rPr>
                  <a:t>!) και έτσι</a:t>
                </a:r>
              </a:p>
              <a:p>
                <a:pPr algn="just">
                  <a:spcAft>
                    <a:spcPts val="12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l-GR"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i="1">
                                  <a:latin typeface="Cambria Math"/>
                                </a:rPr>
                                <m:t>𝑖𝑛</m:t>
                              </m:r>
                            </m:sub>
                          </m:sSub>
                        </m:num>
                        <m:den>
                          <m:sSub>
                            <m:sSubPr>
                              <m:ctrlPr>
                                <a:rPr lang="el-GR"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i="1">
                                  <a:latin typeface="Cambria Math"/>
                                </a:rPr>
                                <m:t>𝑜𝑢𝑡</m:t>
                              </m:r>
                            </m:sub>
                          </m:sSub>
                        </m:den>
                      </m:f>
                      <m:r>
                        <a:rPr lang="el-GR" sz="2000" b="0" i="1" smtClean="0">
                          <a:latin typeface="Cambria Math"/>
                        </a:rPr>
                        <m:t>=</m:t>
                      </m:r>
                      <m:f>
                        <m:fPr>
                          <m:ctrlPr>
                            <a:rPr lang="el-GR" sz="2000" b="0" i="1" smtClean="0">
                              <a:latin typeface="Cambria Math" panose="02040503050406030204" pitchFamily="18" charset="0"/>
                            </a:rPr>
                          </m:ctrlPr>
                        </m:fPr>
                        <m:num>
                          <m:f>
                            <m:fPr>
                              <m:type m:val="lin"/>
                              <m:ctrlPr>
                                <a:rPr lang="el-GR" sz="2000" b="0" i="1" smtClean="0">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𝑆</m:t>
                                  </m:r>
                                  <m:r>
                                    <a:rPr lang="en-US" sz="2000" i="1">
                                      <a:latin typeface="Cambria Math"/>
                                    </a:rPr>
                                    <m:t>,</m:t>
                                  </m:r>
                                  <m:r>
                                    <a:rPr lang="en-US" sz="2000" b="0" i="1" smtClean="0">
                                      <a:latin typeface="Cambria Math"/>
                                    </a:rPr>
                                    <m:t>𝑖𝑛</m:t>
                                  </m:r>
                                </m:sub>
                              </m:sSub>
                            </m:num>
                            <m:den>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i="1">
                                      <a:latin typeface="Cambria Math"/>
                                    </a:rPr>
                                    <m:t>𝑖𝑛</m:t>
                                  </m:r>
                                </m:sub>
                              </m:sSub>
                            </m:den>
                          </m:f>
                        </m:num>
                        <m:den>
                          <m:f>
                            <m:fPr>
                              <m:type m:val="lin"/>
                              <m:ctrlPr>
                                <a:rPr lang="el-GR" sz="2000" b="0" i="1" smtClean="0">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𝑆</m:t>
                                  </m:r>
                                  <m:r>
                                    <a:rPr lang="en-US" sz="2000" i="1">
                                      <a:latin typeface="Cambria Math"/>
                                    </a:rPr>
                                    <m:t>,</m:t>
                                  </m:r>
                                  <m:r>
                                    <a:rPr lang="en-US" sz="2000" i="1">
                                      <a:latin typeface="Cambria Math"/>
                                    </a:rPr>
                                    <m:t>𝑜𝑢𝑡</m:t>
                                  </m:r>
                                </m:sub>
                              </m:sSub>
                            </m:num>
                            <m:den>
                              <m:sSub>
                                <m:sSubPr>
                                  <m:ctrlPr>
                                    <a:rPr lang="el-GR" sz="2000" i="1">
                                      <a:latin typeface="Cambria Math" panose="02040503050406030204" pitchFamily="18" charset="0"/>
                                    </a:rPr>
                                  </m:ctrlPr>
                                </m:sSubPr>
                                <m:e>
                                  <m:r>
                                    <a:rPr lang="en-US" sz="2000" i="1">
                                      <a:latin typeface="Cambria Math"/>
                                    </a:rPr>
                                    <m:t>𝑊</m:t>
                                  </m:r>
                                </m:e>
                                <m:sub>
                                  <m:r>
                                    <m:rPr>
                                      <m:sty m:val="p"/>
                                    </m:rPr>
                                    <a:rPr lang="el-GR" sz="2000" b="0" i="0" smtClean="0">
                                      <a:latin typeface="Cambria Math"/>
                                    </a:rPr>
                                    <m:t>Ν</m:t>
                                  </m:r>
                                  <m:r>
                                    <a:rPr lang="en-US" sz="2000" i="1">
                                      <a:latin typeface="Cambria Math"/>
                                    </a:rPr>
                                    <m:t>,</m:t>
                                  </m:r>
                                  <m:r>
                                    <a:rPr lang="en-US" sz="2000" i="1">
                                      <a:latin typeface="Cambria Math"/>
                                    </a:rPr>
                                    <m:t>𝑜𝑢𝑡</m:t>
                                  </m:r>
                                </m:sub>
                              </m:sSub>
                            </m:den>
                          </m:f>
                        </m:den>
                      </m:f>
                      <m:r>
                        <a:rPr lang="en-US" sz="2000" b="0" i="1" smtClean="0">
                          <a:latin typeface="Cambria Math"/>
                        </a:rPr>
                        <m:t>=</m:t>
                      </m:r>
                      <m:f>
                        <m:fPr>
                          <m:ctrlPr>
                            <a:rPr lang="el-GR" sz="2000" i="1">
                              <a:latin typeface="Cambria Math" panose="02040503050406030204" pitchFamily="18" charset="0"/>
                            </a:rPr>
                          </m:ctrlPr>
                        </m:fPr>
                        <m:num>
                          <m:f>
                            <m:fPr>
                              <m:type m:val="lin"/>
                              <m:ctrlPr>
                                <a:rPr lang="el-GR" sz="2000" i="1">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𝑆</m:t>
                                  </m:r>
                                  <m:r>
                                    <a:rPr lang="en-US" sz="2000" i="1">
                                      <a:latin typeface="Cambria Math"/>
                                    </a:rPr>
                                    <m:t>,</m:t>
                                  </m:r>
                                  <m:r>
                                    <a:rPr lang="en-US" sz="2000" i="1">
                                      <a:latin typeface="Cambria Math"/>
                                    </a:rPr>
                                    <m:t>𝑖𝑛</m:t>
                                  </m:r>
                                </m:sub>
                              </m:sSub>
                            </m:num>
                            <m:den>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i="1">
                                      <a:latin typeface="Cambria Math"/>
                                    </a:rPr>
                                    <m:t>,</m:t>
                                  </m:r>
                                  <m:r>
                                    <a:rPr lang="en-US" sz="2000" i="1">
                                      <a:latin typeface="Cambria Math"/>
                                    </a:rPr>
                                    <m:t>𝑖𝑛</m:t>
                                  </m:r>
                                </m:sub>
                              </m:sSub>
                            </m:den>
                          </m:f>
                        </m:num>
                        <m:den>
                          <m:f>
                            <m:fPr>
                              <m:type m:val="lin"/>
                              <m:ctrlPr>
                                <a:rPr lang="el-GR" sz="2000" i="1">
                                  <a:latin typeface="Cambria Math" panose="02040503050406030204" pitchFamily="18" charset="0"/>
                                </a:rPr>
                              </m:ctrlPr>
                            </m:fPr>
                            <m:num>
                              <m:r>
                                <a:rPr lang="en-US" sz="2000" b="0" i="1" smtClean="0">
                                  <a:latin typeface="Cambria Math"/>
                                </a:rPr>
                                <m:t>𝐺</m:t>
                              </m:r>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𝑆</m:t>
                                  </m:r>
                                  <m:r>
                                    <a:rPr lang="en-US" sz="2000" i="1">
                                      <a:latin typeface="Cambria Math"/>
                                    </a:rPr>
                                    <m:t>,</m:t>
                                  </m:r>
                                  <m:r>
                                    <a:rPr lang="en-US" sz="2000" b="0" i="1" smtClean="0">
                                      <a:latin typeface="Cambria Math"/>
                                    </a:rPr>
                                    <m:t>𝑖𝑛</m:t>
                                  </m:r>
                                </m:sub>
                              </m:sSub>
                            </m:num>
                            <m:den>
                              <m:r>
                                <a:rPr lang="en-US" sz="2000" b="0" i="1" smtClean="0">
                                  <a:latin typeface="Cambria Math"/>
                                </a:rPr>
                                <m:t>𝐹𝐺</m:t>
                              </m:r>
                              <m:sSub>
                                <m:sSubPr>
                                  <m:ctrlPr>
                                    <a:rPr lang="el-GR" sz="2000" i="1">
                                      <a:latin typeface="Cambria Math" panose="02040503050406030204" pitchFamily="18" charset="0"/>
                                    </a:rPr>
                                  </m:ctrlPr>
                                </m:sSubPr>
                                <m:e>
                                  <m:r>
                                    <a:rPr lang="en-US" sz="2000" i="1">
                                      <a:latin typeface="Cambria Math"/>
                                    </a:rPr>
                                    <m:t>𝑊</m:t>
                                  </m:r>
                                </m:e>
                                <m:sub>
                                  <m:r>
                                    <m:rPr>
                                      <m:sty m:val="p"/>
                                    </m:rPr>
                                    <a:rPr lang="el-GR" sz="2000">
                                      <a:latin typeface="Cambria Math"/>
                                    </a:rPr>
                                    <m:t>Ν</m:t>
                                  </m:r>
                                  <m:r>
                                    <a:rPr lang="en-US" sz="2000" i="1">
                                      <a:latin typeface="Cambria Math"/>
                                    </a:rPr>
                                    <m:t>,</m:t>
                                  </m:r>
                                  <m:r>
                                    <a:rPr lang="en-US" sz="2000" b="0" i="1" smtClean="0">
                                      <a:latin typeface="Cambria Math"/>
                                    </a:rPr>
                                    <m:t>𝑖𝑛</m:t>
                                  </m:r>
                                </m:sub>
                              </m:sSub>
                            </m:den>
                          </m:f>
                        </m:den>
                      </m:f>
                      <m:r>
                        <a:rPr lang="en-US" sz="2000" b="0" i="1" smtClean="0">
                          <a:latin typeface="Cambria Math"/>
                        </a:rPr>
                        <m:t>=</m:t>
                      </m:r>
                      <m:r>
                        <a:rPr lang="en-US" sz="2000" b="0" i="1" smtClean="0">
                          <a:latin typeface="Cambria Math"/>
                        </a:rPr>
                        <m:t>𝐹</m:t>
                      </m:r>
                    </m:oMath>
                  </m:oMathPara>
                </a14:m>
                <a:endParaRPr lang="en-US" sz="2000" dirty="0">
                  <a:latin typeface="+mn-lt"/>
                </a:endParaRPr>
              </a:p>
              <a:p>
                <a:pPr algn="just">
                  <a:spcAft>
                    <a:spcPts val="1200"/>
                  </a:spcAft>
                </a:pPr>
                <a:endParaRPr lang="el-GR" sz="2000" dirty="0">
                  <a:latin typeface="+mn-lt"/>
                </a:endParaRP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838200"/>
                <a:ext cx="8531860" cy="5935086"/>
              </a:xfrm>
              <a:blipFill rotWithShape="1">
                <a:blip r:embed="rId2"/>
                <a:stretch>
                  <a:fillRect l="-1786" t="-13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29</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err="1">
                <a:latin typeface="+mj-lt"/>
              </a:rPr>
              <a:t>Σηματοθορυβικός</a:t>
            </a:r>
            <a:r>
              <a:rPr lang="el-GR" altLang="el-GR" sz="2800" b="1" dirty="0">
                <a:latin typeface="+mj-lt"/>
              </a:rPr>
              <a:t> λόγος – Συντελεστής θορύβου</a:t>
            </a:r>
            <a:endParaRPr lang="en-US" altLang="el-GR" sz="2800" b="1" dirty="0">
              <a:latin typeface="+mj-lt"/>
            </a:endParaRPr>
          </a:p>
        </p:txBody>
      </p:sp>
      <mc:AlternateContent xmlns:mc="http://schemas.openxmlformats.org/markup-compatibility/2006" xmlns:a14="http://schemas.microsoft.com/office/drawing/2010/main">
        <mc:Choice Requires="a14">
          <p:sp>
            <p:nvSpPr>
              <p:cNvPr id="7" name="Text Box 1027"/>
              <p:cNvSpPr txBox="1">
                <a:spLocks noChangeArrowheads="1"/>
              </p:cNvSpPr>
              <p:nvPr/>
            </p:nvSpPr>
            <p:spPr bwMode="auto">
              <a:xfrm>
                <a:off x="5577840" y="1271426"/>
                <a:ext cx="2438400" cy="718851"/>
              </a:xfrm>
              <a:prstGeom prst="rect">
                <a:avLst/>
              </a:prstGeom>
              <a:noFill/>
              <a:ln w="19050">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m:rPr>
                              <m:sty m:val="p"/>
                            </m:rPr>
                            <a:rPr lang="en-US" sz="2000" b="0" i="0" smtClean="0">
                              <a:latin typeface="Cambria Math"/>
                            </a:rPr>
                            <m:t>S</m:t>
                          </m:r>
                          <m:r>
                            <a:rPr lang="en-US" sz="2000" b="0" i="1" smtClean="0">
                              <a:latin typeface="Cambria Math"/>
                            </a:rPr>
                            <m:t>𝑁𝑅</m:t>
                          </m:r>
                        </m:e>
                      </m:d>
                      <m:r>
                        <a:rPr lang="en-US" sz="2000" b="0" i="1" smtClean="0">
                          <a:latin typeface="Cambria Math"/>
                        </a:rPr>
                        <m:t>=</m:t>
                      </m:r>
                      <m:f>
                        <m:fPr>
                          <m:ctrlPr>
                            <a:rPr lang="en-US" sz="2000" i="1" smtClean="0">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b="0" i="1" smtClean="0">
                                  <a:latin typeface="Cambria Math"/>
                                </a:rPr>
                                <m:t>𝑆</m:t>
                              </m:r>
                            </m:sub>
                          </m:sSub>
                        </m:num>
                        <m:den>
                          <m:sSub>
                            <m:sSubPr>
                              <m:ctrlPr>
                                <a:rPr lang="el-GR" sz="2000" i="1">
                                  <a:latin typeface="Cambria Math" panose="02040503050406030204" pitchFamily="18" charset="0"/>
                                </a:rPr>
                              </m:ctrlPr>
                            </m:sSubPr>
                            <m:e>
                              <m:r>
                                <a:rPr lang="en-US" sz="2000" i="1">
                                  <a:latin typeface="Cambria Math"/>
                                </a:rPr>
                                <m:t>𝑊</m:t>
                              </m:r>
                            </m:e>
                            <m:sub>
                              <m:r>
                                <a:rPr lang="en-US" sz="2000" b="0" i="1" smtClean="0">
                                  <a:latin typeface="Cambria Math"/>
                                </a:rPr>
                                <m:t>𝑁</m:t>
                              </m:r>
                            </m:sub>
                          </m:sSub>
                        </m:den>
                      </m:f>
                    </m:oMath>
                  </m:oMathPara>
                </a14:m>
                <a:endParaRPr lang="el-GR" sz="2000" dirty="0"/>
              </a:p>
            </p:txBody>
          </p:sp>
        </mc:Choice>
        <mc:Fallback xmlns="">
          <p:sp>
            <p:nvSpPr>
              <p:cNvPr id="7" name="Text Box 1027"/>
              <p:cNvSpPr txBox="1">
                <a:spLocks noRot="1" noChangeAspect="1" noMove="1" noResize="1" noEditPoints="1" noAdjustHandles="1" noChangeArrowheads="1" noChangeShapeType="1" noTextEdit="1"/>
              </p:cNvSpPr>
              <p:nvPr/>
            </p:nvSpPr>
            <p:spPr bwMode="auto">
              <a:xfrm>
                <a:off x="5577840" y="1271426"/>
                <a:ext cx="2438400" cy="718851"/>
              </a:xfrm>
              <a:prstGeom prst="rect">
                <a:avLst/>
              </a:prstGeom>
              <a:blipFill rotWithShape="1">
                <a:blip r:embed="rId3"/>
                <a:stretch>
                  <a:fillRect/>
                </a:stretch>
              </a:blip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41" name="Group 40"/>
          <p:cNvGrpSpPr/>
          <p:nvPr/>
        </p:nvGrpSpPr>
        <p:grpSpPr>
          <a:xfrm>
            <a:off x="4421134" y="2497047"/>
            <a:ext cx="3735387" cy="1590695"/>
            <a:chOff x="4774883" y="3941425"/>
            <a:chExt cx="3735387" cy="1590695"/>
          </a:xfrm>
        </p:grpSpPr>
        <p:grpSp>
          <p:nvGrpSpPr>
            <p:cNvPr id="2" name="Group 1"/>
            <p:cNvGrpSpPr/>
            <p:nvPr/>
          </p:nvGrpSpPr>
          <p:grpSpPr>
            <a:xfrm>
              <a:off x="4774883" y="4043028"/>
              <a:ext cx="219075" cy="1381440"/>
              <a:chOff x="766764" y="3879740"/>
              <a:chExt cx="219075" cy="1381440"/>
            </a:xfrm>
          </p:grpSpPr>
          <p:sp>
            <p:nvSpPr>
              <p:cNvPr id="20" name="Line 32"/>
              <p:cNvSpPr>
                <a:spLocks noChangeShapeType="1"/>
              </p:cNvSpPr>
              <p:nvPr/>
            </p:nvSpPr>
            <p:spPr bwMode="auto">
              <a:xfrm rot="5400000" flipH="1">
                <a:off x="839756" y="4369778"/>
                <a:ext cx="71873" cy="2178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 name="Line 33"/>
              <p:cNvSpPr>
                <a:spLocks noChangeShapeType="1"/>
              </p:cNvSpPr>
              <p:nvPr/>
            </p:nvSpPr>
            <p:spPr bwMode="auto">
              <a:xfrm rot="5400000" flipH="1" flipV="1">
                <a:off x="839756" y="4441650"/>
                <a:ext cx="71873" cy="2178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 name="Line 34"/>
              <p:cNvSpPr>
                <a:spLocks noChangeShapeType="1"/>
              </p:cNvSpPr>
              <p:nvPr/>
            </p:nvSpPr>
            <p:spPr bwMode="auto">
              <a:xfrm rot="5400000" flipH="1">
                <a:off x="840973" y="4514349"/>
                <a:ext cx="71873" cy="2178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 name="Line 35"/>
              <p:cNvSpPr>
                <a:spLocks noChangeShapeType="1"/>
              </p:cNvSpPr>
              <p:nvPr/>
            </p:nvSpPr>
            <p:spPr bwMode="auto">
              <a:xfrm rot="5400000" flipH="1" flipV="1">
                <a:off x="839756" y="4585395"/>
                <a:ext cx="71873" cy="2178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 name="Line 36"/>
              <p:cNvSpPr>
                <a:spLocks noChangeShapeType="1"/>
              </p:cNvSpPr>
              <p:nvPr/>
            </p:nvSpPr>
            <p:spPr bwMode="auto">
              <a:xfrm rot="5400000" flipH="1">
                <a:off x="839756" y="4657268"/>
                <a:ext cx="71873" cy="2178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 name="Line 37"/>
              <p:cNvSpPr>
                <a:spLocks noChangeShapeType="1"/>
              </p:cNvSpPr>
              <p:nvPr/>
            </p:nvSpPr>
            <p:spPr bwMode="auto">
              <a:xfrm rot="5400000">
                <a:off x="914547" y="4763887"/>
                <a:ext cx="33045" cy="1095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 name="Line 38"/>
              <p:cNvSpPr>
                <a:spLocks noChangeShapeType="1"/>
              </p:cNvSpPr>
              <p:nvPr/>
            </p:nvSpPr>
            <p:spPr bwMode="auto">
              <a:xfrm rot="5400000">
                <a:off x="805009" y="4368370"/>
                <a:ext cx="33045" cy="108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 name="Line 39"/>
              <p:cNvSpPr>
                <a:spLocks noChangeShapeType="1"/>
              </p:cNvSpPr>
              <p:nvPr/>
            </p:nvSpPr>
            <p:spPr bwMode="auto">
              <a:xfrm rot="5400000">
                <a:off x="662506" y="5047385"/>
                <a:ext cx="426002" cy="158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28" name="Line 40"/>
              <p:cNvSpPr>
                <a:spLocks noChangeShapeType="1"/>
              </p:cNvSpPr>
              <p:nvPr/>
            </p:nvSpPr>
            <p:spPr bwMode="auto">
              <a:xfrm rot="5400000" flipV="1">
                <a:off x="612166" y="4142287"/>
                <a:ext cx="52668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8" name="Group 37"/>
            <p:cNvGrpSpPr/>
            <p:nvPr/>
          </p:nvGrpSpPr>
          <p:grpSpPr>
            <a:xfrm>
              <a:off x="4882832" y="3941425"/>
              <a:ext cx="3627438" cy="1590695"/>
              <a:chOff x="874713" y="3778137"/>
              <a:chExt cx="3627438" cy="1590695"/>
            </a:xfrm>
          </p:grpSpPr>
          <p:sp>
            <p:nvSpPr>
              <p:cNvPr id="9" name="Text Box 13"/>
              <p:cNvSpPr txBox="1">
                <a:spLocks noChangeArrowheads="1"/>
              </p:cNvSpPr>
              <p:nvPr/>
            </p:nvSpPr>
            <p:spPr bwMode="auto">
              <a:xfrm>
                <a:off x="3648076" y="4338525"/>
                <a:ext cx="6937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1600" dirty="0" err="1">
                    <a:latin typeface="Times New Roman" pitchFamily="18" charset="0"/>
                  </a:rPr>
                  <a:t>W</a:t>
                </a:r>
                <a:r>
                  <a:rPr lang="en-US" altLang="el-GR" sz="1600" baseline="-25000" dirty="0" err="1">
                    <a:latin typeface="Times New Roman" pitchFamily="18" charset="0"/>
                  </a:rPr>
                  <a:t>N,out</a:t>
                </a:r>
                <a:endParaRPr lang="el-GR" altLang="el-GR" sz="1600" dirty="0"/>
              </a:p>
            </p:txBody>
          </p:sp>
          <p:sp>
            <p:nvSpPr>
              <p:cNvPr id="10" name="Text Box 14"/>
              <p:cNvSpPr txBox="1">
                <a:spLocks noChangeArrowheads="1"/>
              </p:cNvSpPr>
              <p:nvPr/>
            </p:nvSpPr>
            <p:spPr bwMode="auto">
              <a:xfrm>
                <a:off x="1538288" y="3778137"/>
                <a:ext cx="1536700" cy="159069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600"/>
                  </a:spcBef>
                  <a:buFontTx/>
                  <a:buNone/>
                </a:pPr>
                <a:endParaRPr lang="el-GR" altLang="el-GR" sz="1600" dirty="0">
                  <a:latin typeface="Times New Roman" pitchFamily="18" charset="0"/>
                </a:endParaRPr>
              </a:p>
              <a:p>
                <a:pPr algn="ctr" eaLnBrk="1" hangingPunct="1">
                  <a:spcBef>
                    <a:spcPts val="600"/>
                  </a:spcBef>
                  <a:buFontTx/>
                  <a:buNone/>
                </a:pPr>
                <a:endParaRPr lang="el-GR" altLang="el-GR" sz="1600" dirty="0">
                  <a:latin typeface="Times New Roman" pitchFamily="18" charset="0"/>
                </a:endParaRPr>
              </a:p>
              <a:p>
                <a:pPr algn="ctr" eaLnBrk="1" hangingPunct="1">
                  <a:spcBef>
                    <a:spcPts val="600"/>
                  </a:spcBef>
                  <a:buFontTx/>
                  <a:buNone/>
                </a:pPr>
                <a:r>
                  <a:rPr lang="en-US" altLang="el-GR" sz="1600" dirty="0">
                    <a:latin typeface="Times New Roman" pitchFamily="18" charset="0"/>
                  </a:rPr>
                  <a:t>G</a:t>
                </a:r>
                <a:endParaRPr lang="el-GR" altLang="el-GR" sz="1600" dirty="0"/>
              </a:p>
            </p:txBody>
          </p:sp>
          <p:sp>
            <p:nvSpPr>
              <p:cNvPr id="11" name="Line 15"/>
              <p:cNvSpPr>
                <a:spLocks noChangeShapeType="1"/>
              </p:cNvSpPr>
              <p:nvPr/>
            </p:nvSpPr>
            <p:spPr bwMode="auto">
              <a:xfrm>
                <a:off x="878523" y="3867037"/>
                <a:ext cx="6397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6"/>
              <p:cNvSpPr>
                <a:spLocks noChangeShapeType="1"/>
              </p:cNvSpPr>
              <p:nvPr/>
            </p:nvSpPr>
            <p:spPr bwMode="auto">
              <a:xfrm>
                <a:off x="874713" y="5245940"/>
                <a:ext cx="6572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28"/>
              <p:cNvSpPr>
                <a:spLocks noChangeShapeType="1"/>
              </p:cNvSpPr>
              <p:nvPr/>
            </p:nvSpPr>
            <p:spPr bwMode="auto">
              <a:xfrm>
                <a:off x="3074988" y="3878150"/>
                <a:ext cx="14271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29"/>
              <p:cNvSpPr>
                <a:spLocks noChangeShapeType="1"/>
              </p:cNvSpPr>
              <p:nvPr/>
            </p:nvSpPr>
            <p:spPr bwMode="auto">
              <a:xfrm>
                <a:off x="3074987" y="5261180"/>
                <a:ext cx="1427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30"/>
              <p:cNvSpPr>
                <a:spLocks noChangeShapeType="1"/>
              </p:cNvSpPr>
              <p:nvPr/>
            </p:nvSpPr>
            <p:spPr bwMode="auto">
              <a:xfrm>
                <a:off x="3821430" y="4879584"/>
                <a:ext cx="438150" cy="0"/>
              </a:xfrm>
              <a:prstGeom prst="line">
                <a:avLst/>
              </a:prstGeom>
              <a:noFill/>
              <a:ln w="1905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l-GR"/>
              </a:p>
            </p:txBody>
          </p:sp>
          <p:sp>
            <p:nvSpPr>
              <p:cNvPr id="19" name="Text Box 41"/>
              <p:cNvSpPr txBox="1">
                <a:spLocks noChangeArrowheads="1"/>
              </p:cNvSpPr>
              <p:nvPr/>
            </p:nvSpPr>
            <p:spPr bwMode="auto">
              <a:xfrm>
                <a:off x="876301" y="4532312"/>
                <a:ext cx="7048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1600">
                    <a:latin typeface="Times New Roman" pitchFamily="18" charset="0"/>
                  </a:rPr>
                  <a:t>T</a:t>
                </a:r>
                <a:r>
                  <a:rPr lang="en-US" altLang="el-GR" sz="1600" baseline="-25000">
                    <a:latin typeface="Times New Roman" pitchFamily="18" charset="0"/>
                  </a:rPr>
                  <a:t>i</a:t>
                </a:r>
                <a:endParaRPr lang="el-GR" altLang="el-GR" sz="1600"/>
              </a:p>
            </p:txBody>
          </p:sp>
        </p:grpSp>
      </p:grpSp>
      <mc:AlternateContent xmlns:mc="http://schemas.openxmlformats.org/markup-compatibility/2006" xmlns:a14="http://schemas.microsoft.com/office/drawing/2010/main">
        <mc:Choice Requires="a14">
          <p:sp>
            <p:nvSpPr>
              <p:cNvPr id="39" name="Text Box 1027"/>
              <p:cNvSpPr txBox="1">
                <a:spLocks noChangeArrowheads="1"/>
              </p:cNvSpPr>
              <p:nvPr/>
            </p:nvSpPr>
            <p:spPr bwMode="auto">
              <a:xfrm>
                <a:off x="1325880" y="2661483"/>
                <a:ext cx="2438400" cy="748988"/>
              </a:xfrm>
              <a:prstGeom prst="rect">
                <a:avLst/>
              </a:prstGeom>
              <a:noFill/>
              <a:ln w="19050">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14:m>
                  <m:oMathPara xmlns:m="http://schemas.openxmlformats.org/officeDocument/2006/math">
                    <m:oMathParaPr>
                      <m:jc m:val="centerGroup"/>
                    </m:oMathParaPr>
                    <m:oMath xmlns:m="http://schemas.openxmlformats.org/officeDocument/2006/math">
                      <m:r>
                        <a:rPr lang="en-US" sz="2000" b="0" i="1" smtClean="0">
                          <a:latin typeface="Cambria Math"/>
                        </a:rPr>
                        <m:t>𝐹</m:t>
                      </m:r>
                      <m:r>
                        <a:rPr lang="en-US" sz="2000" b="0" i="1" smtClean="0">
                          <a:latin typeface="Cambria Math"/>
                        </a:rPr>
                        <m:t>=</m:t>
                      </m:r>
                      <m:f>
                        <m:fPr>
                          <m:ctrlPr>
                            <a:rPr lang="en-US" sz="2000" i="1" smtClean="0">
                              <a:latin typeface="Cambria Math" panose="02040503050406030204" pitchFamily="18" charset="0"/>
                            </a:rPr>
                          </m:ctrlPr>
                        </m:fPr>
                        <m:num>
                          <m:sSub>
                            <m:sSubPr>
                              <m:ctrlPr>
                                <a:rPr lang="el-GR"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b="0" i="1" smtClean="0">
                                  <a:latin typeface="Cambria Math"/>
                                </a:rPr>
                                <m:t>𝑖𝑛</m:t>
                              </m:r>
                            </m:sub>
                          </m:sSub>
                        </m:num>
                        <m:den>
                          <m:sSub>
                            <m:sSubPr>
                              <m:ctrlPr>
                                <a:rPr lang="el-GR"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b="0" i="1" smtClean="0">
                                  <a:latin typeface="Cambria Math"/>
                                </a:rPr>
                                <m:t>𝑜𝑢𝑡</m:t>
                              </m:r>
                            </m:sub>
                          </m:sSub>
                        </m:den>
                      </m:f>
                    </m:oMath>
                  </m:oMathPara>
                </a14:m>
                <a:endParaRPr lang="el-GR" sz="2000" dirty="0"/>
              </a:p>
            </p:txBody>
          </p:sp>
        </mc:Choice>
        <mc:Fallback xmlns="">
          <p:sp>
            <p:nvSpPr>
              <p:cNvPr id="39" name="Text Box 1027"/>
              <p:cNvSpPr txBox="1">
                <a:spLocks noRot="1" noChangeAspect="1" noMove="1" noResize="1" noEditPoints="1" noAdjustHandles="1" noChangeArrowheads="1" noChangeShapeType="1" noTextEdit="1"/>
              </p:cNvSpPr>
              <p:nvPr/>
            </p:nvSpPr>
            <p:spPr bwMode="auto">
              <a:xfrm>
                <a:off x="1325880" y="2661483"/>
                <a:ext cx="2438400" cy="748988"/>
              </a:xfrm>
              <a:prstGeom prst="rect">
                <a:avLst/>
              </a:prstGeom>
              <a:blipFill rotWithShape="1">
                <a:blip r:embed="rId4"/>
                <a:stretch>
                  <a:fillRect/>
                </a:stretch>
              </a:blip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9" name="Text Box 13"/>
          <p:cNvSpPr txBox="1">
            <a:spLocks noChangeArrowheads="1"/>
          </p:cNvSpPr>
          <p:nvPr/>
        </p:nvSpPr>
        <p:spPr bwMode="auto">
          <a:xfrm>
            <a:off x="5614139" y="3537566"/>
            <a:ext cx="6937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1600" dirty="0">
                <a:latin typeface="Times New Roman" pitchFamily="18" charset="0"/>
              </a:rPr>
              <a:t>W</a:t>
            </a:r>
            <a:r>
              <a:rPr lang="en-US" altLang="el-GR" sz="1600" baseline="-25000" dirty="0">
                <a:latin typeface="Times New Roman" pitchFamily="18" charset="0"/>
              </a:rPr>
              <a:t>N,I</a:t>
            </a:r>
            <a:endParaRPr lang="el-GR" altLang="el-GR" sz="1600" dirty="0"/>
          </a:p>
        </p:txBody>
      </p:sp>
    </p:spTree>
    <p:extLst>
      <p:ext uri="{BB962C8B-B14F-4D97-AF65-F5344CB8AC3E}">
        <p14:creationId xmlns:p14="http://schemas.microsoft.com/office/powerpoint/2010/main" val="31362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702" y="1490597"/>
            <a:ext cx="4346532" cy="2827751"/>
          </a:xfrm>
          <a:prstGeom prst="rect">
            <a:avLst/>
          </a:prstGeom>
          <a:solidFill>
            <a:schemeClr val="bg1"/>
          </a:solidFill>
          <a:ln>
            <a:noFill/>
          </a:ln>
        </p:spPr>
      </p:pic>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838200"/>
            <a:ext cx="8531860" cy="677449"/>
          </a:xfrm>
        </p:spPr>
        <p:txBody>
          <a:bodyPr/>
          <a:lstStyle/>
          <a:p>
            <a:pPr algn="l"/>
            <a:r>
              <a:rPr lang="el-GR" sz="2000" dirty="0">
                <a:latin typeface="+mn-lt"/>
              </a:rPr>
              <a:t>Έστω η γενική περίπτωση εκπομπής και λήψης σήματος ραντάρ, όπου η γωνία προσβολής μπορεί</a:t>
            </a:r>
            <a:r>
              <a:rPr lang="en-US" sz="2000" dirty="0">
                <a:latin typeface="+mn-lt"/>
              </a:rPr>
              <a:t> </a:t>
            </a:r>
            <a:r>
              <a:rPr lang="el-GR" sz="2000" dirty="0">
                <a:latin typeface="+mn-lt"/>
              </a:rPr>
              <a:t>και να διαφέρει από τη γωνία λήψης (</a:t>
            </a:r>
            <a:r>
              <a:rPr lang="el-GR" sz="2000" u="sng" dirty="0" err="1">
                <a:latin typeface="+mn-lt"/>
              </a:rPr>
              <a:t>διστατικό</a:t>
            </a:r>
            <a:r>
              <a:rPr lang="el-GR" sz="2000" dirty="0">
                <a:latin typeface="+mn-lt"/>
              </a:rPr>
              <a:t> ραντάρ)</a:t>
            </a:r>
          </a:p>
          <a:p>
            <a:pPr algn="l"/>
            <a:endParaRPr lang="el-GR" sz="2000" dirty="0">
              <a:latin typeface="+mn-lt"/>
            </a:endParaRPr>
          </a:p>
          <a:p>
            <a:pPr algn="l"/>
            <a:endParaRPr lang="el-GR" sz="2000" dirty="0">
              <a:latin typeface="+mn-lt"/>
            </a:endParaRPr>
          </a:p>
          <a:p>
            <a:pPr algn="l"/>
            <a:endParaRPr lang="el-GR" sz="2000" dirty="0">
              <a:latin typeface="+mn-lt"/>
            </a:endParaRPr>
          </a:p>
          <a:p>
            <a:pPr algn="l"/>
            <a:endParaRPr lang="el-GR" sz="2000" dirty="0">
              <a:latin typeface="+mn-lt"/>
            </a:endParaRPr>
          </a:p>
          <a:p>
            <a:pPr algn="l"/>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a:t>
            </a:fld>
            <a:endParaRPr lang="en-US" spc="-60" dirty="0">
              <a:solidFill>
                <a:srgbClr val="000000"/>
              </a:solidFill>
            </a:endParaRPr>
          </a:p>
        </p:txBody>
      </p:sp>
      <p:sp>
        <p:nvSpPr>
          <p:cNvPr id="5" name="Rectangle 2"/>
          <p:cNvSpPr>
            <a:spLocks noGrp="1" noChangeArrowheads="1"/>
          </p:cNvSpPr>
          <p:nvPr>
            <p:ph type="title"/>
          </p:nvPr>
        </p:nvSpPr>
        <p:spPr>
          <a:xfrm>
            <a:off x="228601" y="165548"/>
            <a:ext cx="8610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err="1">
                <a:latin typeface="+mj-lt"/>
                <a:cs typeface="+mj-cs"/>
              </a:rPr>
              <a:t>Ραδιοδιατομή</a:t>
            </a:r>
            <a:r>
              <a:rPr lang="el-GR" sz="3200" b="1" kern="1200" dirty="0">
                <a:latin typeface="+mj-lt"/>
                <a:cs typeface="+mj-cs"/>
              </a:rPr>
              <a:t> (</a:t>
            </a:r>
            <a:r>
              <a:rPr lang="en-US" sz="3200" b="1" kern="1200" dirty="0">
                <a:latin typeface="+mj-lt"/>
                <a:cs typeface="+mj-cs"/>
              </a:rPr>
              <a:t>RCS – RADAR Cross Section</a:t>
            </a:r>
            <a:r>
              <a:rPr lang="el-GR" sz="3200" b="1" kern="1200" dirty="0">
                <a:latin typeface="+mj-lt"/>
                <a:cs typeface="+mj-cs"/>
              </a:rPr>
              <a:t>)</a:t>
            </a:r>
          </a:p>
        </p:txBody>
      </p:sp>
      <mc:AlternateContent xmlns:mc="http://schemas.openxmlformats.org/markup-compatibility/2006" xmlns:a14="http://schemas.microsoft.com/office/drawing/2010/main">
        <mc:Choice Requires="a14">
          <p:sp>
            <p:nvSpPr>
              <p:cNvPr id="7" name="Rectangle 18"/>
              <p:cNvSpPr>
                <a:spLocks noChangeArrowheads="1"/>
              </p:cNvSpPr>
              <p:nvPr/>
            </p:nvSpPr>
            <p:spPr bwMode="auto">
              <a:xfrm>
                <a:off x="6096000" y="1752600"/>
                <a:ext cx="2667000" cy="2286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18000" rIns="18000"/>
              <a:lstStyle/>
              <a:p>
                <a:pPr algn="ctr">
                  <a:lnSpc>
                    <a:spcPct val="110000"/>
                  </a:lnSpc>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i="1">
                              <a:latin typeface="Cambria Math"/>
                            </a:rPr>
                            <m:t>𝑃</m:t>
                          </m:r>
                        </m:e>
                        <m:sub>
                          <m:r>
                            <a:rPr lang="en-US" sz="2000" i="1">
                              <a:latin typeface="Cambria Math"/>
                            </a:rPr>
                            <m:t>𝑠</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ea typeface="Cambria Math"/>
                            </a:rPr>
                            <m:t>𝜎</m:t>
                          </m:r>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num>
                        <m:den>
                          <m:r>
                            <a:rPr lang="en-US" sz="2000" i="1">
                              <a:latin typeface="Cambria Math"/>
                            </a:rPr>
                            <m:t>4</m:t>
                          </m:r>
                          <m:r>
                            <a:rPr lang="en-US" sz="2000" i="1">
                              <a:latin typeface="Cambria Math"/>
                              <a:ea typeface="Cambria Math"/>
                            </a:rPr>
                            <m:t>𝜋</m:t>
                          </m:r>
                          <m:sSup>
                            <m:sSupPr>
                              <m:ctrlPr>
                                <a:rPr lang="en-US" sz="2000" i="1">
                                  <a:latin typeface="Cambria Math" panose="02040503050406030204" pitchFamily="18" charset="0"/>
                                  <a:ea typeface="Cambria Math"/>
                                </a:rPr>
                              </m:ctrlPr>
                            </m:sSupPr>
                            <m:e>
                              <m:sSub>
                                <m:sSubPr>
                                  <m:ctrlPr>
                                    <a:rPr lang="en-US" sz="2000" i="1">
                                      <a:latin typeface="Cambria Math" panose="02040503050406030204" pitchFamily="18" charset="0"/>
                                      <a:ea typeface="Cambria Math"/>
                                    </a:rPr>
                                  </m:ctrlPr>
                                </m:sSubPr>
                                <m:e>
                                  <m:r>
                                    <a:rPr lang="en-US" sz="2000" b="0" i="1" smtClean="0">
                                      <a:latin typeface="Cambria Math"/>
                                      <a:ea typeface="Cambria Math"/>
                                    </a:rPr>
                                    <m:t>𝑟</m:t>
                                  </m:r>
                                </m:e>
                                <m:sub>
                                  <m:r>
                                    <a:rPr lang="el-GR" sz="2000" i="1">
                                      <a:latin typeface="Cambria Math"/>
                                      <a:ea typeface="Cambria Math"/>
                                    </a:rPr>
                                    <m:t>2</m:t>
                                  </m:r>
                                </m:sub>
                              </m:sSub>
                            </m:e>
                            <m:sup>
                              <m:r>
                                <a:rPr lang="en-US" sz="2000" i="1">
                                  <a:latin typeface="Cambria Math"/>
                                  <a:ea typeface="Cambria Math"/>
                                </a:rPr>
                                <m:t>2</m:t>
                              </m:r>
                            </m:sup>
                          </m:sSup>
                        </m:den>
                      </m:f>
                    </m:oMath>
                  </m:oMathPara>
                </a14:m>
                <a:endParaRPr lang="en-US" sz="2000" i="1" dirty="0">
                  <a:latin typeface="Cambria Math"/>
                  <a:ea typeface="Cambria Math"/>
                </a:endParaRPr>
              </a:p>
              <a:p>
                <a:pPr algn="ctr">
                  <a:lnSpc>
                    <a:spcPct val="110000"/>
                  </a:lnSpc>
                </a:pPr>
                <a14:m>
                  <m:oMathPara xmlns:m="http://schemas.openxmlformats.org/officeDocument/2006/math">
                    <m:oMathParaPr>
                      <m:jc m:val="centerGroup"/>
                    </m:oMathParaPr>
                    <m:oMath xmlns:m="http://schemas.openxmlformats.org/officeDocument/2006/math">
                      <m:r>
                        <a:rPr lang="en-US" sz="2000" i="1">
                          <a:latin typeface="Cambria Math"/>
                          <a:ea typeface="Cambria Math"/>
                        </a:rPr>
                        <m:t>𝜎</m:t>
                      </m:r>
                      <m:r>
                        <a:rPr lang="en-US" sz="2000" b="0" i="1" smtClean="0">
                          <a:latin typeface="Cambria Math"/>
                          <a:ea typeface="Cambria Math"/>
                        </a:rPr>
                        <m:t>=</m:t>
                      </m:r>
                      <m:r>
                        <a:rPr lang="en-US" sz="2000" i="1">
                          <a:latin typeface="Cambria Math"/>
                        </a:rPr>
                        <m:t>4</m:t>
                      </m:r>
                      <m:r>
                        <a:rPr lang="en-US" sz="2000" i="1">
                          <a:latin typeface="Cambria Math"/>
                          <a:ea typeface="Cambria Math"/>
                        </a:rPr>
                        <m:t>𝜋</m:t>
                      </m:r>
                      <m:sSup>
                        <m:sSupPr>
                          <m:ctrlPr>
                            <a:rPr lang="en-US" sz="2000" i="1">
                              <a:latin typeface="Cambria Math" panose="02040503050406030204" pitchFamily="18" charset="0"/>
                              <a:ea typeface="Cambria Math"/>
                            </a:rPr>
                          </m:ctrlPr>
                        </m:sSupPr>
                        <m:e>
                          <m:sSub>
                            <m:sSubPr>
                              <m:ctrlPr>
                                <a:rPr lang="en-US" sz="2000" i="1">
                                  <a:latin typeface="Cambria Math" panose="02040503050406030204" pitchFamily="18" charset="0"/>
                                  <a:ea typeface="Cambria Math"/>
                                </a:rPr>
                              </m:ctrlPr>
                            </m:sSubPr>
                            <m:e>
                              <m:r>
                                <a:rPr lang="en-US" sz="2000" b="0" i="1" smtClean="0">
                                  <a:latin typeface="Cambria Math"/>
                                  <a:ea typeface="Cambria Math"/>
                                </a:rPr>
                                <m:t>𝑟</m:t>
                              </m:r>
                            </m:e>
                            <m:sub>
                              <m:r>
                                <a:rPr lang="el-GR" sz="2000" i="1">
                                  <a:latin typeface="Cambria Math"/>
                                  <a:ea typeface="Cambria Math"/>
                                </a:rPr>
                                <m:t>2</m:t>
                              </m:r>
                            </m:sub>
                          </m:sSub>
                        </m:e>
                        <m:sup>
                          <m:r>
                            <a:rPr lang="en-US" sz="2000" i="1">
                              <a:latin typeface="Cambria Math"/>
                              <a:ea typeface="Cambria Math"/>
                            </a:rPr>
                            <m:t>2</m:t>
                          </m:r>
                        </m:sup>
                      </m:sSup>
                      <m:r>
                        <a:rPr lang="en-US" sz="2000" b="0" i="1" smtClean="0">
                          <a:latin typeface="Cambria Math"/>
                          <a:ea typeface="Cambria Math"/>
                        </a:rPr>
                        <m:t> </m:t>
                      </m:r>
                      <m:f>
                        <m:fPr>
                          <m:ctrlPr>
                            <a:rPr lang="en-US" sz="2000" i="1">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𝑃</m:t>
                              </m:r>
                            </m:e>
                            <m:sub>
                              <m:r>
                                <a:rPr lang="en-US" sz="2000" i="1">
                                  <a:latin typeface="Cambria Math"/>
                                </a:rPr>
                                <m:t>𝑠</m:t>
                              </m:r>
                            </m:sub>
                          </m:sSub>
                        </m:num>
                        <m:den>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den>
                      </m:f>
                      <m:r>
                        <a:rPr lang="en-US" sz="2000" b="0" i="1" smtClean="0">
                          <a:latin typeface="Cambria Math"/>
                        </a:rPr>
                        <m:t>  </m:t>
                      </m:r>
                      <m:d>
                        <m:dPr>
                          <m:ctrlPr>
                            <a:rPr lang="en-US" sz="2000" b="0" i="1" smtClean="0">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a:rPr>
                                <m:t>𝑟</m:t>
                              </m:r>
                            </m:e>
                            <m:sub>
                              <m:r>
                                <a:rPr lang="en-US" sz="2000" i="1">
                                  <a:solidFill>
                                    <a:srgbClr val="FF0000"/>
                                  </a:solidFill>
                                  <a:latin typeface="Cambria Math"/>
                                </a:rPr>
                                <m:t>2</m:t>
                              </m:r>
                            </m:sub>
                          </m:sSub>
                          <m:r>
                            <a:rPr lang="en-US" sz="2000" b="0" i="1" smtClean="0">
                              <a:solidFill>
                                <a:srgbClr val="FF0000"/>
                              </a:solidFill>
                              <a:latin typeface="Cambria Math"/>
                            </a:rPr>
                            <m:t> ?</m:t>
                          </m:r>
                        </m:e>
                      </m:d>
                    </m:oMath>
                  </m:oMathPara>
                </a14:m>
                <a:endParaRPr lang="el-GR" sz="2000" dirty="0"/>
              </a:p>
              <a:p>
                <a:pPr algn="ctr">
                  <a:lnSpc>
                    <a:spcPct val="110000"/>
                  </a:lnSpc>
                </a:pPr>
                <a14:m>
                  <m:oMathPara xmlns:m="http://schemas.openxmlformats.org/officeDocument/2006/math">
                    <m:oMathParaPr>
                      <m:jc m:val="centerGroup"/>
                    </m:oMathParaPr>
                    <m:oMath xmlns:m="http://schemas.openxmlformats.org/officeDocument/2006/math">
                      <m:r>
                        <a:rPr lang="en-US" sz="2000" i="1">
                          <a:latin typeface="Cambria Math"/>
                          <a:ea typeface="Cambria Math"/>
                        </a:rPr>
                        <m:t>𝜎</m:t>
                      </m:r>
                      <m:r>
                        <a:rPr lang="en-US" sz="2000" i="1">
                          <a:latin typeface="Cambria Math"/>
                        </a:rPr>
                        <m:t>=</m:t>
                      </m:r>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i="0" smtClean="0">
                                  <a:latin typeface="Cambria Math"/>
                                </a:rPr>
                                <m:t>lim</m:t>
                              </m:r>
                            </m:e>
                            <m:lim>
                              <m:r>
                                <a:rPr lang="en-US" sz="2000" b="0" i="1" smtClean="0">
                                  <a:latin typeface="Cambria Math"/>
                                </a:rPr>
                                <m:t>𝑟</m:t>
                              </m:r>
                              <m:r>
                                <a:rPr lang="en-US" sz="2000" b="0" i="1" smtClean="0">
                                  <a:latin typeface="Cambria Math"/>
                                  <a:ea typeface="Cambria Math"/>
                                </a:rPr>
                                <m:t>→∞</m:t>
                              </m:r>
                            </m:lim>
                          </m:limLow>
                        </m:fName>
                        <m:e>
                          <m:d>
                            <m:dPr>
                              <m:begChr m:val="["/>
                              <m:endChr m:val="]"/>
                              <m:ctrlPr>
                                <a:rPr lang="en-US" sz="2000" i="1">
                                  <a:latin typeface="Cambria Math" panose="02040503050406030204" pitchFamily="18" charset="0"/>
                                </a:rPr>
                              </m:ctrlPr>
                            </m:dPr>
                            <m:e>
                              <m:r>
                                <a:rPr lang="en-US" sz="2000" i="1">
                                  <a:latin typeface="Cambria Math"/>
                                </a:rPr>
                                <m:t>4</m:t>
                              </m:r>
                              <m:r>
                                <a:rPr lang="en-US" sz="2000" i="1">
                                  <a:latin typeface="Cambria Math"/>
                                  <a:ea typeface="Cambria Math"/>
                                </a:rPr>
                                <m:t>𝜋</m:t>
                              </m:r>
                              <m:sSup>
                                <m:sSupPr>
                                  <m:ctrlPr>
                                    <a:rPr lang="en-US" sz="2000" i="1" smtClean="0">
                                      <a:latin typeface="Cambria Math" panose="02040503050406030204" pitchFamily="18" charset="0"/>
                                      <a:ea typeface="Cambria Math"/>
                                    </a:rPr>
                                  </m:ctrlPr>
                                </m:sSupPr>
                                <m:e>
                                  <m:r>
                                    <a:rPr lang="en-US" sz="2000" b="0" i="1" smtClean="0">
                                      <a:latin typeface="Cambria Math"/>
                                      <a:ea typeface="Cambria Math"/>
                                    </a:rPr>
                                    <m:t>𝑟</m:t>
                                  </m:r>
                                </m:e>
                                <m:sup>
                                  <m:r>
                                    <a:rPr lang="en-US" sz="2000" b="0" i="1" smtClean="0">
                                      <a:latin typeface="Cambria Math"/>
                                      <a:ea typeface="Cambria Math"/>
                                    </a:rPr>
                                    <m:t>2</m:t>
                                  </m:r>
                                </m:sup>
                              </m:sSup>
                              <m:r>
                                <a:rPr lang="en-US" sz="2000" b="0" i="1" smtClean="0">
                                  <a:latin typeface="Cambria Math"/>
                                  <a:ea typeface="Cambria Math"/>
                                </a:rPr>
                                <m:t> </m:t>
                              </m:r>
                              <m:f>
                                <m:fPr>
                                  <m:ctrlPr>
                                    <a:rPr lang="en-US" sz="2000" i="1">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𝑃</m:t>
                                      </m:r>
                                    </m:e>
                                    <m:sub>
                                      <m:r>
                                        <a:rPr lang="en-US" sz="2000" i="1">
                                          <a:latin typeface="Cambria Math"/>
                                        </a:rPr>
                                        <m:t>𝑠</m:t>
                                      </m:r>
                                    </m:sub>
                                  </m:sSub>
                                </m:num>
                                <m:den>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den>
                              </m:f>
                            </m:e>
                          </m:d>
                        </m:e>
                      </m:func>
                    </m:oMath>
                  </m:oMathPara>
                </a14:m>
                <a:endParaRPr lang="el-GR" sz="2000" dirty="0"/>
              </a:p>
            </p:txBody>
          </p:sp>
        </mc:Choice>
        <mc:Fallback xmlns="">
          <p:sp>
            <p:nvSpPr>
              <p:cNvPr id="7" name="Rectangle 18"/>
              <p:cNvSpPr>
                <a:spLocks noRot="1" noChangeAspect="1" noMove="1" noResize="1" noEditPoints="1" noAdjustHandles="1" noChangeArrowheads="1" noChangeShapeType="1" noTextEdit="1"/>
              </p:cNvSpPr>
              <p:nvPr/>
            </p:nvSpPr>
            <p:spPr bwMode="auto">
              <a:xfrm>
                <a:off x="6096000" y="1752600"/>
                <a:ext cx="2667000" cy="2286000"/>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F0B92B3E-E49D-4EC3-83E2-7096B5862969}"/>
                  </a:ext>
                </a:extLst>
              </p:cNvPr>
              <p:cNvSpPr txBox="1">
                <a:spLocks/>
              </p:cNvSpPr>
              <p:nvPr/>
            </p:nvSpPr>
            <p:spPr>
              <a:xfrm>
                <a:off x="304800" y="4343400"/>
                <a:ext cx="8458200" cy="2077492"/>
              </a:xfrm>
              <a:prstGeom prst="rect">
                <a:avLst/>
              </a:prstGeom>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spcAft>
                    <a:spcPts val="600"/>
                  </a:spcAft>
                </a:pPr>
                <a:r>
                  <a:rPr lang="el-GR" sz="2000" dirty="0">
                    <a:latin typeface="+mn-lt"/>
                  </a:rPr>
                  <a:t>Ο στόχος δέχεται πυκνότητα ισχύος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𝑃</m:t>
                        </m:r>
                      </m:e>
                      <m:sub>
                        <m:r>
                          <a:rPr lang="en-US" sz="2000" b="0" i="1" smtClean="0">
                            <a:latin typeface="Cambria Math"/>
                          </a:rPr>
                          <m:t>𝑖</m:t>
                        </m:r>
                      </m:sub>
                    </m:sSub>
                  </m:oMath>
                </a14:m>
                <a:r>
                  <a:rPr lang="en-US" sz="2000" dirty="0">
                    <a:latin typeface="+mn-lt"/>
                  </a:rPr>
                  <a:t> , </a:t>
                </a:r>
                <a:r>
                  <a:rPr lang="el-GR" sz="2000" dirty="0">
                    <a:latin typeface="+mn-lt"/>
                  </a:rPr>
                  <a:t>σκεδάζει μέρος αυτής προς την κεραία λήψης και αυτή δέχεται πυκνότητα ισχύος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𝑃</m:t>
                        </m:r>
                      </m:e>
                      <m:sub>
                        <m:r>
                          <a:rPr lang="en-US" sz="2000" i="1">
                            <a:latin typeface="Cambria Math"/>
                          </a:rPr>
                          <m:t>𝑠</m:t>
                        </m:r>
                      </m:sub>
                    </m:sSub>
                  </m:oMath>
                </a14:m>
                <a:r>
                  <a:rPr lang="en-US" sz="2000" dirty="0">
                    <a:latin typeface="+mn-lt"/>
                  </a:rPr>
                  <a:t> </a:t>
                </a:r>
                <a:r>
                  <a:rPr lang="el-GR" sz="2000" dirty="0">
                    <a:latin typeface="+mn-lt"/>
                  </a:rPr>
                  <a:t>και</a:t>
                </a:r>
                <a:r>
                  <a:rPr lang="en-US" sz="2000" dirty="0">
                    <a:latin typeface="+mn-lt"/>
                  </a:rPr>
                  <a:t> </a:t>
                </a:r>
                <a:r>
                  <a:rPr lang="el-GR" sz="2000" dirty="0">
                    <a:latin typeface="+mn-lt"/>
                  </a:rPr>
                  <a:t>παρέχει στον δέκτη ισχύ </a:t>
                </a:r>
                <a14:m>
                  <m:oMath xmlns:m="http://schemas.openxmlformats.org/officeDocument/2006/math">
                    <m:sSub>
                      <m:sSubPr>
                        <m:ctrlPr>
                          <a:rPr lang="el-GR" sz="2000" i="1">
                            <a:latin typeface="Cambria Math" panose="02040503050406030204" pitchFamily="18" charset="0"/>
                          </a:rPr>
                        </m:ctrlPr>
                      </m:sSubPr>
                      <m:e>
                        <m:r>
                          <a:rPr lang="en-US" sz="2000" b="0" i="1" smtClean="0">
                            <a:latin typeface="Cambria Math"/>
                          </a:rPr>
                          <m:t>𝑊</m:t>
                        </m:r>
                      </m:e>
                      <m:sub>
                        <m:r>
                          <a:rPr lang="en-US" sz="2000" b="0" i="1" smtClean="0">
                            <a:latin typeface="Cambria Math"/>
                          </a:rPr>
                          <m:t>𝑟</m:t>
                        </m:r>
                      </m:sub>
                    </m:sSub>
                  </m:oMath>
                </a14:m>
                <a:r>
                  <a:rPr lang="en-US" sz="2000" dirty="0">
                    <a:latin typeface="+mn-lt"/>
                  </a:rPr>
                  <a:t> .</a:t>
                </a:r>
                <a:endParaRPr lang="el-GR" sz="2000" dirty="0">
                  <a:latin typeface="+mn-lt"/>
                </a:endParaRPr>
              </a:p>
              <a:p>
                <a:pPr algn="just">
                  <a:spcAft>
                    <a:spcPts val="600"/>
                  </a:spcAft>
                </a:pPr>
                <a:r>
                  <a:rPr lang="el-GR" sz="2000" dirty="0">
                    <a:latin typeface="+mn-lt"/>
                  </a:rPr>
                  <a:t>Θεωρούμε κάποια ιδεατή επιφάνεια </a:t>
                </a:r>
                <a14:m>
                  <m:oMath xmlns:m="http://schemas.openxmlformats.org/officeDocument/2006/math">
                    <m:r>
                      <a:rPr lang="el-GR" sz="2000" i="1" smtClean="0">
                        <a:latin typeface="Cambria Math"/>
                        <a:ea typeface="Cambria Math"/>
                      </a:rPr>
                      <m:t>𝜎</m:t>
                    </m:r>
                  </m:oMath>
                </a14:m>
                <a:r>
                  <a:rPr lang="el-GR" sz="2000" dirty="0">
                    <a:latin typeface="+mn-lt"/>
                  </a:rPr>
                  <a:t> που, αν τοποθετηθεί στη θέση του στόχου, συλλέγει ηλεκτρομαγνητική ισχύ </a:t>
                </a:r>
                <a14:m>
                  <m:oMath xmlns:m="http://schemas.openxmlformats.org/officeDocument/2006/math">
                    <m:r>
                      <a:rPr lang="el-GR" sz="2000" i="1" smtClean="0">
                        <a:latin typeface="Cambria Math"/>
                        <a:ea typeface="Cambria Math"/>
                      </a:rPr>
                      <m:t>𝜎</m:t>
                    </m:r>
                    <m:sSub>
                      <m:sSubPr>
                        <m:ctrlPr>
                          <a:rPr lang="el-GR" sz="2000" i="1" smtClean="0">
                            <a:latin typeface="Cambria Math" panose="02040503050406030204" pitchFamily="18" charset="0"/>
                            <a:ea typeface="Cambria Math"/>
                          </a:rPr>
                        </m:ctrlPr>
                      </m:sSubPr>
                      <m:e>
                        <m:r>
                          <a:rPr lang="en-US" sz="2000" b="0" i="1" smtClean="0">
                            <a:latin typeface="Cambria Math"/>
                            <a:ea typeface="Cambria Math"/>
                          </a:rPr>
                          <m:t>𝑃</m:t>
                        </m:r>
                      </m:e>
                      <m:sub>
                        <m:r>
                          <a:rPr lang="en-US" sz="2000" b="0" i="1" smtClean="0">
                            <a:latin typeface="Cambria Math"/>
                            <a:ea typeface="Cambria Math"/>
                          </a:rPr>
                          <m:t>𝑖</m:t>
                        </m:r>
                      </m:sub>
                    </m:sSub>
                  </m:oMath>
                </a14:m>
                <a:r>
                  <a:rPr lang="en-US" sz="2000" dirty="0">
                    <a:latin typeface="+mn-lt"/>
                  </a:rPr>
                  <a:t> </a:t>
                </a:r>
                <a:r>
                  <a:rPr lang="el-GR" sz="2000" dirty="0">
                    <a:latin typeface="+mn-lt"/>
                  </a:rPr>
                  <a:t>, την </a:t>
                </a:r>
                <a:r>
                  <a:rPr lang="el-GR" sz="2000" dirty="0" err="1">
                    <a:latin typeface="+mn-lt"/>
                  </a:rPr>
                  <a:t>επανακτινοβολεί</a:t>
                </a:r>
                <a:r>
                  <a:rPr lang="el-GR" sz="2000" dirty="0">
                    <a:latin typeface="+mn-lt"/>
                  </a:rPr>
                  <a:t> ισοτροπικά και δημιουργεί στην κεραία λήψης </a:t>
                </a:r>
                <a:r>
                  <a:rPr lang="el-GR" sz="2000" u="sng" dirty="0">
                    <a:latin typeface="+mn-lt"/>
                  </a:rPr>
                  <a:t>την ίδια πυκνότητα ισχύος</a:t>
                </a:r>
                <a:r>
                  <a:rPr lang="el-GR" sz="2000" dirty="0">
                    <a:latin typeface="+mn-lt"/>
                  </a:rPr>
                  <a:t>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𝑃</m:t>
                        </m:r>
                      </m:e>
                      <m:sub>
                        <m:r>
                          <a:rPr lang="en-US" sz="2000" i="1">
                            <a:latin typeface="Cambria Math"/>
                          </a:rPr>
                          <m:t>𝑠</m:t>
                        </m:r>
                      </m:sub>
                    </m:sSub>
                  </m:oMath>
                </a14:m>
                <a:r>
                  <a:rPr lang="en-US" sz="2000" dirty="0">
                    <a:latin typeface="+mn-lt"/>
                  </a:rPr>
                  <a:t> </a:t>
                </a:r>
                <a:r>
                  <a:rPr lang="el-GR" sz="2000" u="sng" dirty="0">
                    <a:latin typeface="+mn-lt"/>
                  </a:rPr>
                  <a:t>όπως ο στόχος</a:t>
                </a:r>
                <a:r>
                  <a:rPr lang="en-US" sz="2000" dirty="0">
                    <a:latin typeface="+mn-lt"/>
                  </a:rPr>
                  <a:t>.</a:t>
                </a:r>
                <a:endParaRPr lang="el-GR" sz="2000" dirty="0">
                  <a:latin typeface="+mn-lt"/>
                </a:endParaRPr>
              </a:p>
              <a:p>
                <a:pPr algn="just">
                  <a:spcBef>
                    <a:spcPts val="600"/>
                  </a:spcBef>
                </a:pPr>
                <a:r>
                  <a:rPr lang="el-GR" sz="2000" u="sng" dirty="0">
                    <a:latin typeface="+mn-lt"/>
                  </a:rPr>
                  <a:t>Η επιφάνεια </a:t>
                </a:r>
                <a14:m>
                  <m:oMath xmlns:m="http://schemas.openxmlformats.org/officeDocument/2006/math">
                    <m:r>
                      <a:rPr lang="el-GR" sz="2000" i="1" u="sng">
                        <a:latin typeface="Cambria Math"/>
                        <a:ea typeface="Cambria Math"/>
                      </a:rPr>
                      <m:t>𝜎</m:t>
                    </m:r>
                  </m:oMath>
                </a14:m>
                <a:r>
                  <a:rPr lang="el-GR" sz="2000" u="sng" dirty="0">
                    <a:latin typeface="+mn-lt"/>
                  </a:rPr>
                  <a:t> λέγεται </a:t>
                </a:r>
                <a:r>
                  <a:rPr lang="el-GR" sz="2000" b="1" u="sng" dirty="0" err="1">
                    <a:latin typeface="+mn-lt"/>
                  </a:rPr>
                  <a:t>ραδιοδιατομή</a:t>
                </a:r>
                <a:r>
                  <a:rPr lang="el-GR" sz="2000" u="sng" dirty="0">
                    <a:latin typeface="+mn-lt"/>
                  </a:rPr>
                  <a:t> (</a:t>
                </a:r>
                <a:r>
                  <a:rPr lang="en-US" sz="2000" u="sng" dirty="0">
                    <a:latin typeface="+mn-lt"/>
                  </a:rPr>
                  <a:t>RCS – Radar Cross Section)</a:t>
                </a:r>
                <a:r>
                  <a:rPr lang="el-GR" sz="2000" u="sng" dirty="0">
                    <a:latin typeface="+mn-lt"/>
                  </a:rPr>
                  <a:t> του</a:t>
                </a:r>
                <a:r>
                  <a:rPr lang="en-US" sz="2000" u="sng" dirty="0">
                    <a:latin typeface="+mn-lt"/>
                  </a:rPr>
                  <a:t> </a:t>
                </a:r>
                <a:r>
                  <a:rPr lang="el-GR" sz="2000" u="sng" dirty="0">
                    <a:latin typeface="+mn-lt"/>
                  </a:rPr>
                  <a:t>στόχου</a:t>
                </a:r>
                <a:r>
                  <a:rPr lang="el-GR" sz="2000" dirty="0">
                    <a:latin typeface="+mn-lt"/>
                  </a:rPr>
                  <a:t>.</a:t>
                </a:r>
                <a:endParaRPr lang="en-US" sz="2000" dirty="0">
                  <a:latin typeface="+mn-lt"/>
                </a:endParaRPr>
              </a:p>
            </p:txBody>
          </p:sp>
        </mc:Choice>
        <mc:Fallback xmlns="">
          <p:sp>
            <p:nvSpPr>
              <p:cNvPr id="8" name="Text Placeholder 2">
                <a:extLst>
                  <a:ext uri="{FF2B5EF4-FFF2-40B4-BE49-F238E27FC236}">
                    <a16:creationId xmlns="" xmlns:a16="http://schemas.microsoft.com/office/drawing/2014/main" xmlns:a14="http://schemas.microsoft.com/office/drawing/2010/main" id="{F0B92B3E-E49D-4EC3-83E2-7096B5862969}"/>
                  </a:ext>
                </a:extLst>
              </p:cNvPr>
              <p:cNvSpPr txBox="1">
                <a:spLocks noRot="1" noChangeAspect="1" noMove="1" noResize="1" noEditPoints="1" noAdjustHandles="1" noChangeArrowheads="1" noChangeShapeType="1" noTextEdit="1"/>
              </p:cNvSpPr>
              <p:nvPr/>
            </p:nvSpPr>
            <p:spPr>
              <a:xfrm>
                <a:off x="304800" y="4343400"/>
                <a:ext cx="8458200" cy="2077492"/>
              </a:xfrm>
              <a:prstGeom prst="rect">
                <a:avLst/>
              </a:prstGeom>
              <a:blipFill rotWithShape="1">
                <a:blip r:embed="rId4"/>
                <a:stretch>
                  <a:fillRect l="-1801" t="-3824" r="-1801" b="-6765"/>
                </a:stretch>
              </a:blipFill>
            </p:spPr>
            <p:txBody>
              <a:bodyPr/>
              <a:lstStyle/>
              <a:p>
                <a:r>
                  <a:rPr lang="en-US">
                    <a:noFill/>
                  </a:rPr>
                  <a:t> </a:t>
                </a:r>
              </a:p>
            </p:txBody>
          </p:sp>
        </mc:Fallback>
      </mc:AlternateContent>
      <p:grpSp>
        <p:nvGrpSpPr>
          <p:cNvPr id="14" name="Group 13"/>
          <p:cNvGrpSpPr/>
          <p:nvPr/>
        </p:nvGrpSpPr>
        <p:grpSpPr>
          <a:xfrm>
            <a:off x="5245274" y="2342367"/>
            <a:ext cx="3657600" cy="3359063"/>
            <a:chOff x="5257800" y="2374726"/>
            <a:chExt cx="3657600" cy="3187874"/>
          </a:xfrm>
        </p:grpSpPr>
        <p:sp>
          <p:nvSpPr>
            <p:cNvPr id="12" name="Oval 40"/>
            <p:cNvSpPr>
              <a:spLocks noChangeArrowheads="1"/>
            </p:cNvSpPr>
            <p:nvPr/>
          </p:nvSpPr>
          <p:spPr bwMode="auto">
            <a:xfrm>
              <a:off x="5257800" y="5129408"/>
              <a:ext cx="3657600" cy="433192"/>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000">
                <a:latin typeface="+mn-lt"/>
              </a:endParaRPr>
            </a:p>
          </p:txBody>
        </p:sp>
        <p:sp>
          <p:nvSpPr>
            <p:cNvPr id="2" name="Freeform 1"/>
            <p:cNvSpPr/>
            <p:nvPr/>
          </p:nvSpPr>
          <p:spPr>
            <a:xfrm>
              <a:off x="5316254" y="2374726"/>
              <a:ext cx="1465546" cy="2895600"/>
            </a:xfrm>
            <a:custGeom>
              <a:avLst/>
              <a:gdLst>
                <a:gd name="connsiteX0" fmla="*/ 0 w 1465546"/>
                <a:gd name="connsiteY0" fmla="*/ 2805830 h 2805830"/>
                <a:gd name="connsiteX1" fmla="*/ 263047 w 1465546"/>
                <a:gd name="connsiteY1" fmla="*/ 1027135 h 2805830"/>
                <a:gd name="connsiteX2" fmla="*/ 1465546 w 1465546"/>
                <a:gd name="connsiteY2" fmla="*/ 0 h 2805830"/>
              </a:gdLst>
              <a:ahLst/>
              <a:cxnLst>
                <a:cxn ang="0">
                  <a:pos x="connsiteX0" y="connsiteY0"/>
                </a:cxn>
                <a:cxn ang="0">
                  <a:pos x="connsiteX1" y="connsiteY1"/>
                </a:cxn>
                <a:cxn ang="0">
                  <a:pos x="connsiteX2" y="connsiteY2"/>
                </a:cxn>
              </a:cxnLst>
              <a:rect l="l" t="t" r="r" b="b"/>
              <a:pathLst>
                <a:path w="1465546" h="2805830">
                  <a:moveTo>
                    <a:pt x="0" y="2805830"/>
                  </a:moveTo>
                  <a:cubicBezTo>
                    <a:pt x="9394" y="2150301"/>
                    <a:pt x="18789" y="1494773"/>
                    <a:pt x="263047" y="1027135"/>
                  </a:cubicBezTo>
                  <a:cubicBezTo>
                    <a:pt x="507305" y="559497"/>
                    <a:pt x="1240078" y="83507"/>
                    <a:pt x="1465546" y="0"/>
                  </a:cubicBezTo>
                </a:path>
              </a:pathLst>
            </a:cu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3060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48" y="2041743"/>
            <a:ext cx="7239000" cy="1661993"/>
          </a:xfrm>
        </p:spPr>
        <p:txBody>
          <a:bodyPr/>
          <a:lstStyle/>
          <a:p>
            <a:pPr algn="ctr"/>
            <a:r>
              <a:rPr lang="el-GR" sz="3600" b="1" dirty="0">
                <a:latin typeface="+mn-lt"/>
              </a:rPr>
              <a:t>… Εδώ είμαστε, φτάσαμε!</a:t>
            </a:r>
            <a:br>
              <a:rPr lang="el-GR" sz="3600" b="1" dirty="0">
                <a:latin typeface="+mn-lt"/>
              </a:rPr>
            </a:br>
            <a:br>
              <a:rPr lang="el-GR" sz="3600" b="1" dirty="0">
                <a:latin typeface="+mn-lt"/>
              </a:rPr>
            </a:br>
            <a:r>
              <a:rPr lang="el-GR" sz="3600" b="1" dirty="0">
                <a:latin typeface="+mn-lt"/>
              </a:rPr>
              <a:t>Ραδιοεντοπισμός παρουσία θορύβου</a:t>
            </a:r>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30</a:t>
            </a:fld>
            <a:endParaRPr lang="el-GR" spc="-60" dirty="0">
              <a:solidFill>
                <a:srgbClr val="000000"/>
              </a:solidFill>
            </a:endParaRPr>
          </a:p>
        </p:txBody>
      </p:sp>
    </p:spTree>
    <p:extLst>
      <p:ext uri="{BB962C8B-B14F-4D97-AF65-F5344CB8AC3E}">
        <p14:creationId xmlns:p14="http://schemas.microsoft.com/office/powerpoint/2010/main" val="557122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39452"/>
                <a:ext cx="8531860" cy="5373431"/>
              </a:xfrm>
            </p:spPr>
            <p:txBody>
              <a:bodyPr/>
              <a:lstStyle/>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𝑟</m:t>
                          </m:r>
                        </m:sub>
                      </m:sSub>
                      <m:r>
                        <a:rPr lang="en-US" sz="2000" i="1">
                          <a:latin typeface="Cambria Math"/>
                        </a:rPr>
                        <m:t>=</m:t>
                      </m:r>
                      <m:f>
                        <m:fPr>
                          <m:ctrlPr>
                            <a:rPr lang="en-US" sz="2000" i="1">
                              <a:solidFill>
                                <a:prstClr val="black"/>
                              </a:solidFill>
                              <a:latin typeface="Cambria Math" panose="02040503050406030204" pitchFamily="18" charset="0"/>
                            </a:rPr>
                          </m:ctrlPr>
                        </m:fPr>
                        <m:num>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𝑊</m:t>
                              </m:r>
                            </m:e>
                            <m:sub>
                              <m:r>
                                <a:rPr lang="en-US" sz="2000" i="1">
                                  <a:solidFill>
                                    <a:prstClr val="black"/>
                                  </a:solidFill>
                                  <a:latin typeface="Cambria Math"/>
                                </a:rPr>
                                <m:t>𝑡</m:t>
                              </m:r>
                            </m:sub>
                          </m:sSub>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𝐺</m:t>
                              </m:r>
                            </m:e>
                            <m:sup>
                              <m:r>
                                <a:rPr lang="en-US" sz="2000" i="1">
                                  <a:solidFill>
                                    <a:prstClr val="black"/>
                                  </a:solidFill>
                                  <a:latin typeface="Cambria Math"/>
                                </a:rPr>
                                <m:t>2</m:t>
                              </m:r>
                            </m:sup>
                          </m:sSup>
                          <m:sSup>
                            <m:sSupPr>
                              <m:ctrlPr>
                                <a:rPr lang="en-US" sz="2000" i="1">
                                  <a:solidFill>
                                    <a:prstClr val="black"/>
                                  </a:solidFill>
                                  <a:latin typeface="Cambria Math" panose="02040503050406030204" pitchFamily="18" charset="0"/>
                                </a:rPr>
                              </m:ctrlPr>
                            </m:sSupPr>
                            <m:e>
                              <m:r>
                                <a:rPr lang="el-GR" sz="2000" i="1">
                                  <a:solidFill>
                                    <a:prstClr val="black"/>
                                  </a:solidFill>
                                  <a:latin typeface="Cambria Math"/>
                                </a:rPr>
                                <m:t>𝜆</m:t>
                              </m:r>
                            </m:e>
                            <m:sup>
                              <m:r>
                                <a:rPr lang="el-GR" sz="2000" i="1">
                                  <a:solidFill>
                                    <a:prstClr val="black"/>
                                  </a:solidFill>
                                  <a:latin typeface="Cambria Math"/>
                                </a:rPr>
                                <m:t>2</m:t>
                              </m:r>
                            </m:sup>
                          </m:sSup>
                          <m:r>
                            <a:rPr lang="el-GR" sz="2000" i="1">
                              <a:solidFill>
                                <a:prstClr val="black"/>
                              </a:solidFill>
                              <a:latin typeface="Cambria Math"/>
                            </a:rPr>
                            <m:t>𝜎</m:t>
                          </m:r>
                        </m:num>
                        <m:den>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(4</m:t>
                              </m:r>
                              <m:r>
                                <a:rPr lang="el-GR" sz="2000" i="1">
                                  <a:solidFill>
                                    <a:prstClr val="black"/>
                                  </a:solidFill>
                                  <a:latin typeface="Cambria Math"/>
                                </a:rPr>
                                <m:t>𝜋</m:t>
                              </m:r>
                              <m:r>
                                <a:rPr lang="el-GR" sz="2000" i="1">
                                  <a:solidFill>
                                    <a:prstClr val="black"/>
                                  </a:solidFill>
                                  <a:latin typeface="Cambria Math"/>
                                </a:rPr>
                                <m:t>)</m:t>
                              </m:r>
                            </m:e>
                            <m:sup>
                              <m:r>
                                <a:rPr lang="el-GR" sz="2000" i="1">
                                  <a:solidFill>
                                    <a:prstClr val="black"/>
                                  </a:solidFill>
                                  <a:latin typeface="Cambria Math"/>
                                </a:rPr>
                                <m:t>3</m:t>
                              </m:r>
                            </m:sup>
                          </m:sSup>
                          <m:sSup>
                            <m:sSupPr>
                              <m:ctrlPr>
                                <a:rPr lang="el-GR" sz="2000" i="1">
                                  <a:solidFill>
                                    <a:prstClr val="black"/>
                                  </a:solidFill>
                                  <a:latin typeface="Cambria Math" panose="02040503050406030204" pitchFamily="18" charset="0"/>
                                </a:rPr>
                              </m:ctrlPr>
                            </m:sSupPr>
                            <m:e>
                              <m:r>
                                <a:rPr lang="en-US" sz="2000" i="1">
                                  <a:solidFill>
                                    <a:prstClr val="black"/>
                                  </a:solidFill>
                                  <a:latin typeface="Cambria Math"/>
                                </a:rPr>
                                <m:t>𝑅</m:t>
                              </m:r>
                            </m:e>
                            <m:sup>
                              <m:r>
                                <a:rPr lang="en-US" sz="2000" i="1">
                                  <a:solidFill>
                                    <a:prstClr val="black"/>
                                  </a:solidFill>
                                  <a:latin typeface="Cambria Math"/>
                                </a:rPr>
                                <m:t>4</m:t>
                              </m:r>
                            </m:sup>
                          </m:sSup>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den>
                      </m:f>
                      <m:r>
                        <a:rPr lang="en-US" sz="2000" b="0" i="1" smtClean="0">
                          <a:solidFill>
                            <a:prstClr val="black"/>
                          </a:solidFill>
                          <a:latin typeface="Cambria Math"/>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𝑚𝑎𝑥</m:t>
                          </m:r>
                        </m:sub>
                      </m:sSub>
                      <m:r>
                        <a:rPr lang="en-US" sz="2000" i="1">
                          <a:latin typeface="Cambria Math" panose="02040503050406030204" pitchFamily="18" charset="0"/>
                          <a:ea typeface="Cambria Math" panose="02040503050406030204" pitchFamily="18" charset="0"/>
                        </a:rPr>
                        <m:t>=</m:t>
                      </m:r>
                      <m:rad>
                        <m:radPr>
                          <m:ctrlPr>
                            <a:rPr lang="en-US" sz="2000" i="1">
                              <a:latin typeface="Cambria Math" panose="02040503050406030204" pitchFamily="18" charset="0"/>
                              <a:ea typeface="Cambria Math" panose="02040503050406030204" pitchFamily="18" charset="0"/>
                            </a:rPr>
                          </m:ctrlPr>
                        </m:radPr>
                        <m:deg>
                          <m:r>
                            <m:rPr>
                              <m:brk m:alnAt="7"/>
                            </m:rPr>
                            <a:rPr lang="en-US" sz="2000" i="1">
                              <a:latin typeface="Cambria Math" panose="02040503050406030204" pitchFamily="18" charset="0"/>
                              <a:ea typeface="Cambria Math" panose="02040503050406030204" pitchFamily="18" charset="0"/>
                            </a:rPr>
                            <m:t>4</m:t>
                          </m:r>
                        </m:deg>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𝑊</m:t>
                                  </m:r>
                                </m:e>
                                <m:sub>
                                  <m:r>
                                    <a:rPr lang="en-US" sz="2000" i="1">
                                      <a:latin typeface="Cambria Math" panose="02040503050406030204" pitchFamily="18" charset="0"/>
                                      <a:ea typeface="Cambria Math" panose="02040503050406030204" pitchFamily="18" charset="0"/>
                                    </a:rPr>
                                    <m:t>𝑡</m:t>
                                  </m:r>
                                </m:sub>
                              </m:sSub>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𝐺</m:t>
                                  </m:r>
                                </m:e>
                                <m:sup>
                                  <m:r>
                                    <a:rPr lang="en-US" sz="2000" i="1">
                                      <a:latin typeface="Cambria Math" panose="02040503050406030204" pitchFamily="18" charset="0"/>
                                      <a:ea typeface="Cambria Math" panose="02040503050406030204" pitchFamily="18" charset="0"/>
                                    </a:rPr>
                                    <m:t>2</m:t>
                                  </m:r>
                                </m:sup>
                              </m:sSup>
                              <m:sSup>
                                <m:sSupPr>
                                  <m:ctrlPr>
                                    <a:rPr lang="en-US" sz="2000" i="1">
                                      <a:latin typeface="Cambria Math" panose="02040503050406030204" pitchFamily="18" charset="0"/>
                                      <a:ea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𝜆</m:t>
                                  </m:r>
                                </m:e>
                                <m:sup>
                                  <m:r>
                                    <a:rPr lang="el-GR" sz="2000" i="1">
                                      <a:latin typeface="Cambria Math" panose="02040503050406030204" pitchFamily="18" charset="0"/>
                                      <a:ea typeface="Cambria Math" panose="02040503050406030204" pitchFamily="18" charset="0"/>
                                    </a:rPr>
                                    <m:t>2</m:t>
                                  </m:r>
                                </m:sup>
                              </m:sSup>
                              <m:r>
                                <a:rPr lang="el-GR" sz="2000" i="1">
                                  <a:latin typeface="Cambria Math" panose="02040503050406030204" pitchFamily="18" charset="0"/>
                                  <a:ea typeface="Cambria Math" panose="02040503050406030204" pitchFamily="18" charset="0"/>
                                </a:rPr>
                                <m:t>𝜎</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𝑊</m:t>
                                  </m:r>
                                </m:e>
                                <m:sub>
                                  <m:r>
                                    <a:rPr lang="en-US" sz="2000" i="1">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𝑚𝑖𝑛</m:t>
                                  </m:r>
                                </m:sub>
                              </m:sSub>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(4</m:t>
                                  </m:r>
                                  <m:r>
                                    <a:rPr lang="el-GR" sz="2000" i="1">
                                      <a:latin typeface="Cambria Math" panose="02040503050406030204" pitchFamily="18" charset="0"/>
                                      <a:ea typeface="Cambria Math" panose="02040503050406030204" pitchFamily="18" charset="0"/>
                                    </a:rPr>
                                    <m:t>𝜋</m:t>
                                  </m:r>
                                  <m:r>
                                    <a:rPr lang="el-GR" sz="2000" i="1">
                                      <a:latin typeface="Cambria Math" panose="02040503050406030204" pitchFamily="18" charset="0"/>
                                      <a:ea typeface="Cambria Math" panose="02040503050406030204" pitchFamily="18" charset="0"/>
                                    </a:rPr>
                                    <m:t>)</m:t>
                                  </m:r>
                                </m:e>
                                <m:sup>
                                  <m:r>
                                    <a:rPr lang="el-GR" sz="2000" i="1">
                                      <a:latin typeface="Cambria Math" panose="02040503050406030204" pitchFamily="18" charset="0"/>
                                      <a:ea typeface="Cambria Math" panose="02040503050406030204" pitchFamily="18" charset="0"/>
                                    </a:rPr>
                                    <m:t>3</m:t>
                                  </m:r>
                                </m:sup>
                              </m:sSup>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𝐿</m:t>
                                  </m:r>
                                </m:e>
                                <m:sub>
                                  <m:r>
                                    <a:rPr lang="en-US" sz="2000" i="1">
                                      <a:latin typeface="Cambria Math" panose="02040503050406030204" pitchFamily="18" charset="0"/>
                                      <a:ea typeface="Cambria Math" panose="02040503050406030204" pitchFamily="18" charset="0"/>
                                    </a:rPr>
                                    <m:t>𝑡𝑜𝑡</m:t>
                                  </m:r>
                                </m:sub>
                              </m:sSub>
                            </m:den>
                          </m:f>
                        </m:e>
                      </m:rad>
                    </m:oMath>
                  </m:oMathPara>
                </a14:m>
                <a:endParaRPr lang="el-GR" sz="2000" b="1" dirty="0">
                  <a:latin typeface="+mn-lt"/>
                </a:endParaRPr>
              </a:p>
              <a:p>
                <a:pPr algn="ctr"/>
                <a:endParaRPr lang="el-GR" sz="2000" b="1" dirty="0">
                  <a:latin typeface="+mn-lt"/>
                </a:endParaRPr>
              </a:p>
              <a:p>
                <a:pPr algn="just"/>
                <a:r>
                  <a:rPr lang="el-GR" sz="2000" b="1" i="1" dirty="0">
                    <a:solidFill>
                      <a:srgbClr val="FF0000"/>
                    </a:solidFill>
                    <a:latin typeface="+mn-lt"/>
                  </a:rPr>
                  <a:t>Ερώτηση:</a:t>
                </a:r>
              </a:p>
              <a:p>
                <a:pPr algn="ctr"/>
                <a:r>
                  <a:rPr lang="el-GR" sz="2000" b="1" dirty="0">
                    <a:solidFill>
                      <a:schemeClr val="tx1"/>
                    </a:solidFill>
                    <a:latin typeface="+mn-lt"/>
                  </a:rPr>
                  <a:t>Γιατί μας ενδιαφέρει η </a:t>
                </a:r>
                <a14:m>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i="0">
                            <a:solidFill>
                              <a:schemeClr val="tx1"/>
                            </a:solidFill>
                            <a:latin typeface="Cambria Math"/>
                          </a:rPr>
                          <m:t>W</m:t>
                        </m:r>
                      </m:e>
                      <m:sub>
                        <m:r>
                          <m:rPr>
                            <m:sty m:val="p"/>
                          </m:rPr>
                          <a:rPr lang="en-US" sz="2000" i="0">
                            <a:solidFill>
                              <a:schemeClr val="tx1"/>
                            </a:solidFill>
                            <a:latin typeface="Cambria Math"/>
                          </a:rPr>
                          <m:t>r</m:t>
                        </m:r>
                      </m:sub>
                    </m:sSub>
                  </m:oMath>
                </a14:m>
                <a:r>
                  <a:rPr lang="el-GR" sz="2000" b="1" dirty="0">
                    <a:solidFill>
                      <a:schemeClr val="tx1"/>
                    </a:solidFill>
                    <a:latin typeface="+mn-lt"/>
                  </a:rPr>
                  <a:t> ;</a:t>
                </a:r>
              </a:p>
              <a:p>
                <a:pPr algn="ctr"/>
                <a:r>
                  <a:rPr lang="el-GR" sz="2000" b="1" dirty="0">
                    <a:solidFill>
                      <a:schemeClr val="tx1"/>
                    </a:solidFill>
                    <a:latin typeface="+mn-lt"/>
                  </a:rPr>
                  <a:t>Πώς προσδιορίζεται η </a:t>
                </a:r>
                <a14:m>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i="0">
                            <a:solidFill>
                              <a:schemeClr val="tx1"/>
                            </a:solidFill>
                            <a:latin typeface="Cambria Math"/>
                          </a:rPr>
                          <m:t>W</m:t>
                        </m:r>
                      </m:e>
                      <m:sub>
                        <m:r>
                          <m:rPr>
                            <m:sty m:val="p"/>
                          </m:rPr>
                          <a:rPr lang="en-US" sz="2000" i="0">
                            <a:solidFill>
                              <a:schemeClr val="tx1"/>
                            </a:solidFill>
                            <a:latin typeface="Cambria Math"/>
                          </a:rPr>
                          <m:t>r</m:t>
                        </m:r>
                        <m:r>
                          <a:rPr lang="en-US" sz="2000" b="0" i="0" smtClean="0">
                            <a:solidFill>
                              <a:schemeClr val="tx1"/>
                            </a:solidFill>
                            <a:latin typeface="Cambria Math"/>
                          </a:rPr>
                          <m:t>,</m:t>
                        </m:r>
                        <m:r>
                          <m:rPr>
                            <m:sty m:val="p"/>
                          </m:rPr>
                          <a:rPr lang="en-US" sz="2000" b="0" i="0" smtClean="0">
                            <a:solidFill>
                              <a:schemeClr val="tx1"/>
                            </a:solidFill>
                            <a:latin typeface="Cambria Math"/>
                          </a:rPr>
                          <m:t>min</m:t>
                        </m:r>
                      </m:sub>
                    </m:sSub>
                  </m:oMath>
                </a14:m>
                <a:r>
                  <a:rPr lang="el-GR" sz="2000" b="1" dirty="0">
                    <a:solidFill>
                      <a:schemeClr val="tx1"/>
                    </a:solidFill>
                    <a:latin typeface="+mn-lt"/>
                  </a:rPr>
                  <a:t> </a:t>
                </a:r>
                <a:r>
                  <a:rPr lang="en-US" sz="2000" b="1" dirty="0">
                    <a:solidFill>
                      <a:schemeClr val="tx1"/>
                    </a:solidFill>
                    <a:latin typeface="+mn-lt"/>
                  </a:rPr>
                  <a:t> </a:t>
                </a:r>
                <a:r>
                  <a:rPr lang="el-GR" sz="2000" b="1" dirty="0">
                    <a:solidFill>
                      <a:schemeClr val="tx1"/>
                    </a:solidFill>
                    <a:latin typeface="+mn-lt"/>
                  </a:rPr>
                  <a:t>;</a:t>
                </a:r>
              </a:p>
              <a:p>
                <a:pPr algn="just"/>
                <a:r>
                  <a:rPr lang="el-GR" sz="2000" b="1" i="1" dirty="0">
                    <a:solidFill>
                      <a:srgbClr val="FF0000"/>
                    </a:solidFill>
                    <a:latin typeface="+mn-lt"/>
                  </a:rPr>
                  <a:t>Απάντηση:</a:t>
                </a:r>
              </a:p>
              <a:p>
                <a:pPr algn="ctr"/>
                <a:r>
                  <a:rPr lang="el-GR" sz="2000" b="1" dirty="0">
                    <a:latin typeface="+mn-lt"/>
                  </a:rPr>
                  <a:t>Λόγω του θορύβου (αλλιώς θα την ενισχύαμε όσο θέλαμε)</a:t>
                </a:r>
              </a:p>
              <a:p>
                <a:pPr algn="ctr"/>
                <a:r>
                  <a:rPr lang="el-GR" sz="2000" b="1" dirty="0">
                    <a:latin typeface="+mn-lt"/>
                  </a:rPr>
                  <a:t>Από τον θόρυβο, δηλ. από τον </a:t>
                </a:r>
                <a:r>
                  <a:rPr lang="el-GR" sz="2000" b="1" dirty="0" err="1">
                    <a:latin typeface="+mn-lt"/>
                  </a:rPr>
                  <a:t>σηματοθορυβικό</a:t>
                </a:r>
                <a:r>
                  <a:rPr lang="el-GR" sz="2000" b="1" dirty="0">
                    <a:latin typeface="+mn-lt"/>
                  </a:rPr>
                  <a:t> λόγο (</a:t>
                </a:r>
                <a:r>
                  <a:rPr lang="en-US" sz="2000" b="1" dirty="0">
                    <a:latin typeface="+mn-lt"/>
                  </a:rPr>
                  <a:t>SNR</a:t>
                </a:r>
                <a:r>
                  <a:rPr lang="el-GR" sz="2000" b="1" dirty="0">
                    <a:latin typeface="+mn-lt"/>
                  </a:rPr>
                  <a:t>)</a:t>
                </a:r>
                <a:endParaRPr lang="en-US" sz="2000" b="1" dirty="0">
                  <a:latin typeface="+mn-lt"/>
                </a:endParaRPr>
              </a:p>
              <a:p>
                <a:pPr algn="just"/>
                <a:endParaRPr lang="en-US" sz="2000" dirty="0">
                  <a:latin typeface="+mn-lt"/>
                </a:endParaRPr>
              </a:p>
              <a:p>
                <a:pPr algn="just"/>
                <a:r>
                  <a:rPr lang="el-GR" sz="2000" dirty="0">
                    <a:latin typeface="+mn-lt"/>
                  </a:rPr>
                  <a:t>Στην πράξη υπάρχει μια ελάχιστη τιμή «κατωφλίου» </a:t>
                </a:r>
                <a14:m>
                  <m:oMath xmlns:m="http://schemas.openxmlformats.org/officeDocument/2006/math">
                    <m:sSub>
                      <m:sSubPr>
                        <m:ctrlPr>
                          <a:rPr lang="el-GR" sz="2000" i="1" smtClean="0">
                            <a:latin typeface="Cambria Math" panose="02040503050406030204" pitchFamily="18" charset="0"/>
                          </a:rPr>
                        </m:ctrlPr>
                      </m:sSubPr>
                      <m:e>
                        <m:d>
                          <m:dPr>
                            <m:ctrlPr>
                              <a:rPr lang="el-GR" sz="2000" i="1" smtClean="0">
                                <a:latin typeface="Cambria Math" panose="02040503050406030204" pitchFamily="18" charset="0"/>
                              </a:rPr>
                            </m:ctrlPr>
                          </m:dPr>
                          <m:e>
                            <m:r>
                              <a:rPr lang="en-US" sz="2000" b="0" i="1" smtClean="0">
                                <a:latin typeface="Cambria Math"/>
                              </a:rPr>
                              <m:t>𝑆𝑁𝑅</m:t>
                            </m:r>
                          </m:e>
                        </m:d>
                      </m:e>
                      <m:sub>
                        <m:r>
                          <a:rPr lang="en-US" sz="2000" b="0" i="1" smtClean="0">
                            <a:latin typeface="Cambria Math"/>
                          </a:rPr>
                          <m:t>𝑚𝑖𝑛</m:t>
                        </m:r>
                      </m:sub>
                    </m:sSub>
                  </m:oMath>
                </a14:m>
                <a:r>
                  <a:rPr lang="el-GR" sz="2000" dirty="0">
                    <a:latin typeface="+mn-lt"/>
                  </a:rPr>
                  <a:t> του </a:t>
                </a:r>
                <a:r>
                  <a:rPr lang="en-US" sz="2000" dirty="0">
                    <a:latin typeface="+mn-lt"/>
                  </a:rPr>
                  <a:t>SNR</a:t>
                </a:r>
                <a:r>
                  <a:rPr lang="el-GR" sz="2000" dirty="0">
                    <a:latin typeface="+mn-lt"/>
                  </a:rPr>
                  <a:t>.</a:t>
                </a:r>
              </a:p>
              <a:p>
                <a:pPr algn="just"/>
                <a:endParaRPr lang="el-GR" sz="2000" dirty="0">
                  <a:latin typeface="+mn-lt"/>
                </a:endParaRPr>
              </a:p>
              <a:p>
                <a:pPr algn="ctr"/>
                <a14:m>
                  <m:oMath xmlns:m="http://schemas.openxmlformats.org/officeDocument/2006/math">
                    <m:sSub>
                      <m:sSubPr>
                        <m:ctrlPr>
                          <a:rPr lang="el-GR" sz="2000" i="1">
                            <a:latin typeface="Cambria Math" panose="02040503050406030204" pitchFamily="18" charset="0"/>
                          </a:rPr>
                        </m:ctrlPr>
                      </m:sSubPr>
                      <m:e>
                        <m:d>
                          <m:dPr>
                            <m:ctrlPr>
                              <a:rPr lang="el-GR" sz="2000" i="1" smtClean="0">
                                <a:latin typeface="Cambria Math" panose="02040503050406030204" pitchFamily="18" charset="0"/>
                              </a:rPr>
                            </m:ctrlPr>
                          </m:dPr>
                          <m:e>
                            <m:r>
                              <a:rPr lang="en-US" sz="2000" b="0" i="1" smtClean="0">
                                <a:latin typeface="Cambria Math"/>
                              </a:rPr>
                              <m:t>𝑆𝑁𝑅</m:t>
                            </m:r>
                          </m:e>
                        </m:d>
                        <m:r>
                          <a:rPr lang="en-US" sz="2000" b="0" i="1" smtClean="0">
                            <a:latin typeface="Cambria Math"/>
                          </a:rPr>
                          <m:t>&gt;</m:t>
                        </m:r>
                        <m:d>
                          <m:dPr>
                            <m:ctrlPr>
                              <a:rPr lang="el-GR" sz="2000" i="1">
                                <a:latin typeface="Cambria Math" panose="02040503050406030204" pitchFamily="18" charset="0"/>
                              </a:rPr>
                            </m:ctrlPr>
                          </m:dPr>
                          <m:e>
                            <m:r>
                              <a:rPr lang="en-US" sz="2000" i="1">
                                <a:latin typeface="Cambria Math"/>
                              </a:rPr>
                              <m:t>𝑆𝑁𝑅</m:t>
                            </m:r>
                          </m:e>
                        </m:d>
                      </m:e>
                      <m:sub>
                        <m:r>
                          <a:rPr lang="en-US" sz="2000" i="1">
                            <a:latin typeface="Cambria Math"/>
                          </a:rPr>
                          <m:t>𝑚𝑖𝑛</m:t>
                        </m:r>
                      </m:sub>
                    </m:sSub>
                  </m:oMath>
                </a14:m>
                <a:r>
                  <a:rPr lang="el-GR" sz="2000" dirty="0">
                    <a:latin typeface="+mn-lt"/>
                  </a:rPr>
                  <a:t>  </a:t>
                </a:r>
                <a:r>
                  <a:rPr lang="el-GR" sz="2000" dirty="0">
                    <a:latin typeface="+mn-lt"/>
                    <a:sym typeface="Symbol"/>
                  </a:rPr>
                  <a:t>  «καλή» (αρκετά μεγάλη) πιθανότητα ανίχνευσης</a:t>
                </a:r>
              </a:p>
              <a:p>
                <a:pPr algn="just"/>
                <a:endParaRPr lang="el-GR" sz="2000" dirty="0">
                  <a:latin typeface="+mn-lt"/>
                </a:endParaRPr>
              </a:p>
              <a:p>
                <a:pPr algn="ctr"/>
                <a14:m>
                  <m:oMath xmlns:m="http://schemas.openxmlformats.org/officeDocument/2006/math">
                    <m:sSub>
                      <m:sSubPr>
                        <m:ctrlPr>
                          <a:rPr lang="el-GR" sz="2000" i="1">
                            <a:latin typeface="Cambria Math" panose="02040503050406030204" pitchFamily="18" charset="0"/>
                          </a:rPr>
                        </m:ctrlPr>
                      </m:sSubPr>
                      <m:e>
                        <m:d>
                          <m:dPr>
                            <m:ctrlPr>
                              <a:rPr lang="el-GR" sz="2000" i="1">
                                <a:latin typeface="Cambria Math" panose="02040503050406030204" pitchFamily="18" charset="0"/>
                              </a:rPr>
                            </m:ctrlPr>
                          </m:dPr>
                          <m:e>
                            <m:r>
                              <a:rPr lang="en-US" sz="2000" i="1">
                                <a:latin typeface="Cambria Math"/>
                              </a:rPr>
                              <m:t>𝑆𝑁𝑅</m:t>
                            </m:r>
                          </m:e>
                        </m:d>
                        <m:r>
                          <a:rPr lang="en-US" sz="2000" b="0" i="1" smtClean="0">
                            <a:latin typeface="Cambria Math"/>
                          </a:rPr>
                          <m:t>&lt;</m:t>
                        </m:r>
                        <m:d>
                          <m:dPr>
                            <m:ctrlPr>
                              <a:rPr lang="el-GR" sz="2000" i="1">
                                <a:latin typeface="Cambria Math" panose="02040503050406030204" pitchFamily="18" charset="0"/>
                              </a:rPr>
                            </m:ctrlPr>
                          </m:dPr>
                          <m:e>
                            <m:r>
                              <a:rPr lang="en-US" sz="2000" i="1">
                                <a:latin typeface="Cambria Math"/>
                              </a:rPr>
                              <m:t>𝑆𝑁𝑅</m:t>
                            </m:r>
                          </m:e>
                        </m:d>
                      </m:e>
                      <m:sub>
                        <m:r>
                          <a:rPr lang="en-US" sz="2000" i="1">
                            <a:latin typeface="Cambria Math"/>
                          </a:rPr>
                          <m:t>𝑚𝑖𝑛</m:t>
                        </m:r>
                      </m:sub>
                    </m:sSub>
                  </m:oMath>
                </a14:m>
                <a:r>
                  <a:rPr lang="el-GR" sz="2000" dirty="0">
                    <a:latin typeface="+mn-lt"/>
                  </a:rPr>
                  <a:t>  </a:t>
                </a:r>
                <a:r>
                  <a:rPr lang="el-GR" sz="2000" dirty="0">
                    <a:latin typeface="+mn-lt"/>
                    <a:sym typeface="Symbol"/>
                  </a:rPr>
                  <a:t>  «κακή» (υπερβολικά μικρή) πιθανότητα ανίχνευσης</a:t>
                </a:r>
              </a:p>
              <a:p>
                <a:pPr algn="just"/>
                <a:endParaRPr lang="el-GR" sz="2000" dirty="0">
                  <a:latin typeface="+mn-lt"/>
                </a:endParaRPr>
              </a:p>
              <a:p>
                <a:pPr algn="just"/>
                <a:endParaRPr lang="el-GR" sz="2000" dirty="0">
                  <a:latin typeface="+mn-lt"/>
                </a:endParaRP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39452"/>
                <a:ext cx="8531860" cy="5373431"/>
              </a:xfrm>
              <a:blipFill rotWithShape="1">
                <a:blip r:embed="rId2"/>
                <a:stretch>
                  <a:fillRect l="-17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31</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Η εξίσωση RADAR και ο θόρυβος</a:t>
            </a:r>
            <a:endParaRPr lang="en-US" altLang="el-GR" sz="2800" b="1" dirty="0">
              <a:latin typeface="+mj-lt"/>
            </a:endParaRPr>
          </a:p>
        </p:txBody>
      </p:sp>
    </p:spTree>
    <p:extLst>
      <p:ext uri="{BB962C8B-B14F-4D97-AF65-F5344CB8AC3E}">
        <p14:creationId xmlns:p14="http://schemas.microsoft.com/office/powerpoint/2010/main" val="819162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32</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Συνοπτικό διάγραμμα πομπού και δέκτη </a:t>
            </a:r>
            <a:r>
              <a:rPr lang="en-US" altLang="el-GR" sz="2800" b="1" dirty="0">
                <a:latin typeface="+mj-lt"/>
              </a:rPr>
              <a:t>RADAR</a:t>
            </a:r>
          </a:p>
        </p:txBody>
      </p:sp>
      <p:sp>
        <p:nvSpPr>
          <p:cNvPr id="6" name="Text Placeholder 5"/>
          <p:cNvSpPr>
            <a:spLocks noGrp="1"/>
          </p:cNvSpPr>
          <p:nvPr>
            <p:ph type="body" idx="1"/>
          </p:nvPr>
        </p:nvSpPr>
        <p:spPr>
          <a:xfrm>
            <a:off x="231140" y="1161415"/>
            <a:ext cx="4177029" cy="276999"/>
          </a:xfrm>
        </p:spPr>
        <p:txBody>
          <a:bodyPr/>
          <a:lstStyle/>
          <a:p>
            <a:endParaRPr lang="en-US" dirty="0">
              <a:latin typeface="+mn-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51" y="1581607"/>
            <a:ext cx="8610498" cy="386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50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23795"/>
                <a:ext cx="8531860" cy="5173276"/>
              </a:xfrm>
            </p:spPr>
            <p:txBody>
              <a:bodyPr/>
              <a:lstStyle/>
              <a:p>
                <a:pPr algn="just"/>
                <a:r>
                  <a:rPr lang="el-GR" sz="2000" dirty="0">
                    <a:latin typeface="+mn-lt"/>
                  </a:rPr>
                  <a:t>Στην είσοδο του δέκτη (ο οποίος περιέχει φίλτρο ή φίλτρα με εύρος ζώνης Β)</a:t>
                </a: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b="0" i="1" smtClean="0">
                              <a:latin typeface="Cambria Math"/>
                            </a:rPr>
                            <m:t>𝑚𝑖𝑛</m:t>
                          </m:r>
                          <m:r>
                            <a:rPr lang="el-GR" sz="2000" b="0" i="1" smtClean="0">
                              <a:latin typeface="Cambria Math"/>
                            </a:rPr>
                            <m:t>,</m:t>
                          </m:r>
                          <m:r>
                            <a:rPr lang="en-US" sz="2000" b="0" i="1" smtClean="0">
                              <a:latin typeface="Cambria Math"/>
                            </a:rPr>
                            <m:t>𝑖𝑛</m:t>
                          </m:r>
                        </m:sub>
                      </m:sSub>
                      <m:r>
                        <a:rPr lang="en-US" sz="2000" i="1">
                          <a:latin typeface="Cambria Math"/>
                        </a:rPr>
                        <m:t>=</m:t>
                      </m:r>
                      <m:f>
                        <m:fPr>
                          <m:ctrlPr>
                            <a:rPr lang="en-US" sz="2000" i="1">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b="0" i="1" smtClean="0">
                                  <a:latin typeface="Cambria Math"/>
                                </a:rPr>
                                <m:t>𝑟</m:t>
                              </m:r>
                              <m:r>
                                <a:rPr lang="en-US" sz="2000" b="0" i="1" smtClean="0">
                                  <a:latin typeface="Cambria Math"/>
                                </a:rPr>
                                <m:t>,</m:t>
                              </m:r>
                              <m:r>
                                <a:rPr lang="en-US" sz="2000" b="0" i="1" smtClean="0">
                                  <a:latin typeface="Cambria Math"/>
                                </a:rPr>
                                <m:t>𝑚𝑖𝑛</m:t>
                              </m:r>
                            </m:sub>
                          </m:sSub>
                        </m:num>
                        <m:den>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𝑁</m:t>
                              </m:r>
                              <m:r>
                                <a:rPr lang="en-US" sz="2000" b="0" i="1" smtClean="0">
                                  <a:latin typeface="Cambria Math"/>
                                </a:rPr>
                                <m:t>,</m:t>
                              </m:r>
                              <m:r>
                                <a:rPr lang="en-US" sz="2000" b="0" i="1" smtClean="0">
                                  <a:latin typeface="Cambria Math"/>
                                </a:rPr>
                                <m:t>𝑖𝑛</m:t>
                              </m:r>
                            </m:sub>
                          </m:sSub>
                        </m:den>
                      </m:f>
                      <m:r>
                        <a:rPr lang="en-US" sz="2000" b="0" i="1" smtClean="0">
                          <a:latin typeface="Cambria Math"/>
                        </a:rPr>
                        <m:t>=</m:t>
                      </m:r>
                      <m:f>
                        <m:fPr>
                          <m:ctrlPr>
                            <a:rPr lang="en-US" sz="2000" i="1">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𝑟</m:t>
                              </m:r>
                              <m:r>
                                <a:rPr lang="en-US" sz="2000" i="1">
                                  <a:latin typeface="Cambria Math"/>
                                </a:rPr>
                                <m:t>,</m:t>
                              </m:r>
                              <m:r>
                                <a:rPr lang="en-US" sz="2000" i="1">
                                  <a:latin typeface="Cambria Math"/>
                                </a:rPr>
                                <m:t>𝑚𝑖𝑛</m:t>
                              </m:r>
                            </m:sub>
                          </m:sSub>
                        </m:num>
                        <m:den>
                          <m:r>
                            <a:rPr lang="en-US" sz="2000" b="0" i="1" smtClean="0">
                              <a:latin typeface="Cambria Math"/>
                            </a:rPr>
                            <m:t>𝑘</m:t>
                          </m:r>
                          <m:sSub>
                            <m:sSubPr>
                              <m:ctrlPr>
                                <a:rPr lang="el-GR" sz="2000" i="1">
                                  <a:latin typeface="Cambria Math" panose="02040503050406030204" pitchFamily="18" charset="0"/>
                                </a:rPr>
                              </m:ctrlPr>
                            </m:sSubPr>
                            <m:e>
                              <m:r>
                                <a:rPr lang="en-US" sz="2000" b="0" i="1" smtClean="0">
                                  <a:latin typeface="Cambria Math"/>
                                </a:rPr>
                                <m:t>𝑇</m:t>
                              </m:r>
                            </m:e>
                            <m:sub>
                              <m:r>
                                <a:rPr lang="en-US" sz="2000" i="1">
                                  <a:latin typeface="Cambria Math"/>
                                </a:rPr>
                                <m:t>𝑖</m:t>
                              </m:r>
                            </m:sub>
                          </m:sSub>
                          <m:r>
                            <a:rPr lang="en-US" sz="2000" b="0" i="1" smtClean="0">
                              <a:latin typeface="Cambria Math"/>
                            </a:rPr>
                            <m:t>𝐵</m:t>
                          </m:r>
                        </m:den>
                      </m:f>
                    </m:oMath>
                  </m:oMathPara>
                </a14:m>
                <a:endParaRPr lang="el-GR" sz="2000" dirty="0"/>
              </a:p>
              <a:p>
                <a:pPr algn="just">
                  <a:spcAft>
                    <a:spcPts val="1200"/>
                  </a:spcAft>
                </a:pPr>
                <a:r>
                  <a:rPr lang="el-GR" sz="2000" dirty="0">
                    <a:latin typeface="+mn-lt"/>
                  </a:rPr>
                  <a:t>Στη μονάδα επεξεργασίας (κατόπιν υποσυστημάτων με συντελεστή θορύβου </a:t>
                </a:r>
                <a:r>
                  <a:rPr lang="en-US" sz="2000" dirty="0">
                    <a:latin typeface="+mn-lt"/>
                  </a:rPr>
                  <a:t>F</a:t>
                </a:r>
                <a:r>
                  <a:rPr lang="el-GR" sz="2000" dirty="0">
                    <a:latin typeface="+mn-lt"/>
                  </a:rPr>
                  <a:t>)</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b="0" i="1" smtClean="0">
                              <a:latin typeface="Cambria Math"/>
                            </a:rPr>
                            <m:t>𝑚𝑖𝑛</m:t>
                          </m:r>
                        </m:sub>
                      </m:sSub>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𝐹</m:t>
                          </m:r>
                        </m:den>
                      </m:f>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i="1">
                              <a:latin typeface="Cambria Math"/>
                            </a:rPr>
                            <m:t>𝑚𝑖𝑛</m:t>
                          </m:r>
                          <m:r>
                            <a:rPr lang="en-US" sz="2000" b="0" i="1" smtClean="0">
                              <a:latin typeface="Cambria Math"/>
                            </a:rPr>
                            <m:t>,</m:t>
                          </m:r>
                          <m:r>
                            <a:rPr lang="en-US" sz="2000" b="0" i="1" smtClean="0">
                              <a:latin typeface="Cambria Math"/>
                            </a:rPr>
                            <m:t>𝑖𝑛</m:t>
                          </m:r>
                        </m:sub>
                      </m:sSub>
                      <m:r>
                        <a:rPr lang="en-US" sz="2000" i="1">
                          <a:latin typeface="Cambria Math"/>
                        </a:rPr>
                        <m:t>=</m:t>
                      </m:r>
                      <m:f>
                        <m:fPr>
                          <m:ctrlPr>
                            <a:rPr lang="en-US" sz="2000" i="1">
                              <a:latin typeface="Cambria Math" panose="02040503050406030204" pitchFamily="18" charset="0"/>
                            </a:rPr>
                          </m:ctrlPr>
                        </m:fPr>
                        <m:num>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𝑟</m:t>
                              </m:r>
                              <m:r>
                                <a:rPr lang="en-US" sz="2000" i="1">
                                  <a:latin typeface="Cambria Math"/>
                                </a:rPr>
                                <m:t>,</m:t>
                              </m:r>
                              <m:r>
                                <a:rPr lang="en-US" sz="2000" i="1">
                                  <a:latin typeface="Cambria Math"/>
                                </a:rPr>
                                <m:t>𝑚𝑖𝑛</m:t>
                              </m:r>
                            </m:sub>
                          </m:sSub>
                        </m:num>
                        <m:den>
                          <m:r>
                            <a:rPr lang="en-US" sz="2000" i="1">
                              <a:latin typeface="Cambria Math"/>
                            </a:rPr>
                            <m:t>𝑘</m:t>
                          </m:r>
                          <m:sSub>
                            <m:sSubPr>
                              <m:ctrlPr>
                                <a:rPr lang="el-GR" sz="2000" i="1">
                                  <a:latin typeface="Cambria Math" panose="02040503050406030204" pitchFamily="18" charset="0"/>
                                </a:rPr>
                              </m:ctrlPr>
                            </m:sSubPr>
                            <m:e>
                              <m:r>
                                <a:rPr lang="en-US" sz="2000" i="1">
                                  <a:latin typeface="Cambria Math"/>
                                </a:rPr>
                                <m:t>𝑇</m:t>
                              </m:r>
                            </m:e>
                            <m:sub>
                              <m:r>
                                <a:rPr lang="en-US" sz="2000" i="1">
                                  <a:latin typeface="Cambria Math"/>
                                </a:rPr>
                                <m:t>𝑖</m:t>
                              </m:r>
                            </m:sub>
                          </m:sSub>
                          <m:r>
                            <a:rPr lang="en-US" sz="2000" b="0" i="1" smtClean="0">
                              <a:latin typeface="Cambria Math"/>
                            </a:rPr>
                            <m:t>𝐹</m:t>
                          </m:r>
                          <m:r>
                            <a:rPr lang="en-US" sz="2000" i="1">
                              <a:latin typeface="Cambria Math"/>
                            </a:rPr>
                            <m:t>𝐵</m:t>
                          </m:r>
                        </m:den>
                      </m:f>
                      <m:r>
                        <a:rPr lang="en-US" sz="2000" i="1" smtClean="0">
                          <a:latin typeface="Cambria Math"/>
                          <a:ea typeface="Cambria Math"/>
                        </a:rPr>
                        <m:t>⇒</m:t>
                      </m:r>
                      <m:sSub>
                        <m:sSubPr>
                          <m:ctrlPr>
                            <a:rPr lang="el-GR" sz="2000" i="1">
                              <a:latin typeface="Cambria Math" panose="02040503050406030204" pitchFamily="18" charset="0"/>
                            </a:rPr>
                          </m:ctrlPr>
                        </m:sSubPr>
                        <m:e>
                          <m:r>
                            <a:rPr lang="en-US" sz="2000" i="1">
                              <a:latin typeface="Cambria Math"/>
                            </a:rPr>
                            <m:t>𝑊</m:t>
                          </m:r>
                        </m:e>
                        <m:sub>
                          <m:r>
                            <a:rPr lang="en-US" sz="2000" i="1">
                              <a:latin typeface="Cambria Math"/>
                            </a:rPr>
                            <m:t>𝑟</m:t>
                          </m:r>
                          <m:r>
                            <a:rPr lang="en-US" sz="2000" i="1">
                              <a:latin typeface="Cambria Math"/>
                            </a:rPr>
                            <m:t>,</m:t>
                          </m:r>
                          <m:r>
                            <a:rPr lang="en-US" sz="2000" i="1">
                              <a:latin typeface="Cambria Math"/>
                            </a:rPr>
                            <m:t>𝑚𝑖𝑛</m:t>
                          </m:r>
                        </m:sub>
                      </m:sSub>
                      <m:r>
                        <a:rPr lang="en-US" sz="2000" b="0" i="1" smtClean="0">
                          <a:latin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i="1">
                              <a:latin typeface="Cambria Math"/>
                            </a:rPr>
                            <m:t>𝑚𝑖𝑛</m:t>
                          </m:r>
                        </m:sub>
                      </m:sSub>
                      <m:r>
                        <a:rPr lang="en-US" sz="2000" i="1">
                          <a:latin typeface="Cambria Math"/>
                        </a:rPr>
                        <m:t>𝑘</m:t>
                      </m:r>
                      <m:sSub>
                        <m:sSubPr>
                          <m:ctrlPr>
                            <a:rPr lang="el-GR" sz="2000" i="1">
                              <a:latin typeface="Cambria Math" panose="02040503050406030204" pitchFamily="18" charset="0"/>
                            </a:rPr>
                          </m:ctrlPr>
                        </m:sSubPr>
                        <m:e>
                          <m:r>
                            <a:rPr lang="en-US" sz="2000" i="1">
                              <a:latin typeface="Cambria Math"/>
                            </a:rPr>
                            <m:t>𝑇</m:t>
                          </m:r>
                        </m:e>
                        <m:sub>
                          <m:r>
                            <a:rPr lang="en-US" sz="2000" i="1">
                              <a:latin typeface="Cambria Math"/>
                            </a:rPr>
                            <m:t>𝑖</m:t>
                          </m:r>
                        </m:sub>
                      </m:sSub>
                      <m:r>
                        <a:rPr lang="en-US" sz="2000" i="1">
                          <a:latin typeface="Cambria Math"/>
                        </a:rPr>
                        <m:t>𝐹𝐵</m:t>
                      </m:r>
                    </m:oMath>
                  </m:oMathPara>
                </a14:m>
                <a:endParaRPr lang="el-GR" sz="2000" dirty="0"/>
              </a:p>
              <a:p>
                <a:pPr algn="l"/>
                <a:r>
                  <a:rPr lang="el-GR" sz="2000" dirty="0">
                    <a:latin typeface="+mn-lt"/>
                  </a:rPr>
                  <a:t>όπου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a:rPr>
                          <m:t>𝑇</m:t>
                        </m:r>
                      </m:e>
                      <m:sub>
                        <m:r>
                          <a:rPr lang="en-US" sz="2000" b="0" i="1" smtClean="0">
                            <a:latin typeface="Cambria Math"/>
                          </a:rPr>
                          <m:t>𝑖</m:t>
                        </m:r>
                      </m:sub>
                    </m:sSub>
                    <m:r>
                      <a:rPr lang="en-US" sz="2000" b="0" i="1" smtClean="0">
                        <a:latin typeface="Cambria Math"/>
                      </a:rPr>
                      <m:t>=</m:t>
                    </m:r>
                    <m:sSub>
                      <m:sSubPr>
                        <m:ctrlPr>
                          <a:rPr lang="el-GR" sz="2000" i="1">
                            <a:latin typeface="Cambria Math" panose="02040503050406030204" pitchFamily="18" charset="0"/>
                          </a:rPr>
                        </m:ctrlPr>
                      </m:sSubPr>
                      <m:e>
                        <m:r>
                          <a:rPr lang="en-US" sz="2000" i="1">
                            <a:latin typeface="Cambria Math"/>
                          </a:rPr>
                          <m:t>𝑇</m:t>
                        </m:r>
                      </m:e>
                      <m:sub>
                        <m:r>
                          <a:rPr lang="en-US" sz="2000" i="1">
                            <a:latin typeface="Cambria Math"/>
                          </a:rPr>
                          <m:t>0</m:t>
                        </m:r>
                      </m:sub>
                    </m:sSub>
                    <m:r>
                      <a:rPr lang="en-US" sz="2000" b="0" i="1" smtClean="0">
                        <a:latin typeface="Cambria Math"/>
                      </a:rPr>
                      <m:t>+</m:t>
                    </m:r>
                    <m:sSub>
                      <m:sSubPr>
                        <m:ctrlPr>
                          <a:rPr lang="el-GR" sz="2000" i="1">
                            <a:latin typeface="Cambria Math" panose="02040503050406030204" pitchFamily="18" charset="0"/>
                          </a:rPr>
                        </m:ctrlPr>
                      </m:sSubPr>
                      <m:e>
                        <m:r>
                          <a:rPr lang="en-US" sz="2000" i="1">
                            <a:latin typeface="Cambria Math"/>
                          </a:rPr>
                          <m:t>𝑇</m:t>
                        </m:r>
                      </m:e>
                      <m:sub>
                        <m:r>
                          <a:rPr lang="en-US" sz="2000" b="0" i="1" smtClean="0">
                            <a:latin typeface="Cambria Math"/>
                          </a:rPr>
                          <m:t>𝐴</m:t>
                        </m:r>
                      </m:sub>
                    </m:sSub>
                    <m:r>
                      <a:rPr lang="en-US" sz="2000" b="0" i="1" smtClean="0">
                        <a:latin typeface="Cambria Math"/>
                      </a:rPr>
                      <m:t>&gt;</m:t>
                    </m:r>
                    <m:sSub>
                      <m:sSubPr>
                        <m:ctrlPr>
                          <a:rPr lang="el-GR" sz="2000" i="1" smtClean="0">
                            <a:latin typeface="Cambria Math" panose="02040503050406030204" pitchFamily="18" charset="0"/>
                          </a:rPr>
                        </m:ctrlPr>
                      </m:sSubPr>
                      <m:e>
                        <m:r>
                          <a:rPr lang="en-US" sz="2000" i="1">
                            <a:latin typeface="Cambria Math"/>
                          </a:rPr>
                          <m:t>𝑇</m:t>
                        </m:r>
                      </m:e>
                      <m:sub>
                        <m:r>
                          <a:rPr lang="en-US" sz="2000" b="0" i="1" smtClean="0">
                            <a:latin typeface="Cambria Math"/>
                          </a:rPr>
                          <m:t>0</m:t>
                        </m:r>
                      </m:sub>
                    </m:sSub>
                  </m:oMath>
                </a14:m>
                <a:r>
                  <a:rPr lang="el-GR" sz="2000" dirty="0">
                    <a:latin typeface="+mn-lt"/>
                  </a:rPr>
                  <a:t> η «θερμοκρασία θορύβου εισόδου»,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𝑇</m:t>
                        </m:r>
                      </m:e>
                      <m:sub>
                        <m:r>
                          <a:rPr lang="en-US" sz="2000" i="1">
                            <a:latin typeface="Cambria Math"/>
                          </a:rPr>
                          <m:t>0</m:t>
                        </m:r>
                      </m:sub>
                    </m:sSub>
                  </m:oMath>
                </a14:m>
                <a:r>
                  <a:rPr lang="el-GR" sz="2000" dirty="0">
                    <a:latin typeface="+mn-lt"/>
                  </a:rPr>
                  <a:t> η φυσική θερμοκρασία της συσκευής (συνήθως λαμβάνεται 290 </a:t>
                </a:r>
                <a:r>
                  <a:rPr lang="en-US" sz="2000" dirty="0">
                    <a:latin typeface="+mn-lt"/>
                  </a:rPr>
                  <a:t>K</a:t>
                </a:r>
                <a:r>
                  <a:rPr lang="el-GR" sz="2000" dirty="0">
                    <a:latin typeface="+mn-lt"/>
                  </a:rPr>
                  <a:t>) και </a:t>
                </a:r>
                <a14:m>
                  <m:oMath xmlns:m="http://schemas.openxmlformats.org/officeDocument/2006/math">
                    <m:sSub>
                      <m:sSubPr>
                        <m:ctrlPr>
                          <a:rPr lang="el-GR" sz="2000" i="1">
                            <a:latin typeface="Cambria Math" panose="02040503050406030204" pitchFamily="18" charset="0"/>
                          </a:rPr>
                        </m:ctrlPr>
                      </m:sSubPr>
                      <m:e>
                        <m:r>
                          <a:rPr lang="en-US" sz="2000" i="1">
                            <a:latin typeface="Cambria Math"/>
                          </a:rPr>
                          <m:t>𝑇</m:t>
                        </m:r>
                      </m:e>
                      <m:sub>
                        <m:r>
                          <a:rPr lang="en-US" sz="2000" b="0" i="1" smtClean="0">
                            <a:latin typeface="Cambria Math"/>
                          </a:rPr>
                          <m:t>𝐴</m:t>
                        </m:r>
                      </m:sub>
                    </m:sSub>
                  </m:oMath>
                </a14:m>
                <a:r>
                  <a:rPr lang="el-GR" sz="2000" dirty="0">
                    <a:latin typeface="+mn-lt"/>
                  </a:rPr>
                  <a:t> κάποια θερμοκρασία που χαρακτηρίζει τον θόρυβο της κεραίας.</a:t>
                </a:r>
              </a:p>
              <a:p>
                <a:pPr algn="just">
                  <a:spcBef>
                    <a:spcPts val="600"/>
                  </a:spcBef>
                </a:pPr>
                <a:r>
                  <a:rPr lang="el-GR" sz="2000" dirty="0">
                    <a:latin typeface="+mn-lt"/>
                  </a:rPr>
                  <a:t>Έτσι η εξίσωση </a:t>
                </a:r>
                <a:r>
                  <a:rPr lang="en-US" sz="2000" dirty="0">
                    <a:latin typeface="+mn-lt"/>
                  </a:rPr>
                  <a:t>RADAR </a:t>
                </a:r>
                <a:r>
                  <a:rPr lang="el-GR" sz="2000" dirty="0">
                    <a:latin typeface="+mn-lt"/>
                  </a:rPr>
                  <a:t>δίνει</a:t>
                </a:r>
              </a:p>
              <a:p>
                <a:pPr algn="ct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𝑟</m:t>
                        </m:r>
                        <m:r>
                          <a:rPr lang="en-US" sz="2000" b="0" i="1" smtClean="0">
                            <a:latin typeface="Cambria Math"/>
                          </a:rPr>
                          <m:t>,</m:t>
                        </m:r>
                        <m:r>
                          <a:rPr lang="en-US" sz="2000" b="0" i="1" smtClean="0">
                            <a:latin typeface="Cambria Math"/>
                          </a:rPr>
                          <m:t>𝑚𝑖𝑛</m:t>
                        </m:r>
                      </m:sub>
                    </m:sSub>
                    <m:r>
                      <a:rPr lang="en-US" sz="2000" i="1">
                        <a:latin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i="1">
                            <a:latin typeface="Cambria Math"/>
                          </a:rPr>
                          <m:t>𝑚𝑖𝑛</m:t>
                        </m:r>
                      </m:sub>
                    </m:sSub>
                    <m:r>
                      <a:rPr lang="en-US" sz="2000" i="1">
                        <a:latin typeface="Cambria Math"/>
                      </a:rPr>
                      <m:t>𝑘</m:t>
                    </m:r>
                    <m:sSub>
                      <m:sSubPr>
                        <m:ctrlPr>
                          <a:rPr lang="el-GR" sz="2000" i="1">
                            <a:latin typeface="Cambria Math" panose="02040503050406030204" pitchFamily="18" charset="0"/>
                          </a:rPr>
                        </m:ctrlPr>
                      </m:sSubPr>
                      <m:e>
                        <m:r>
                          <a:rPr lang="en-US" sz="2000" i="1">
                            <a:latin typeface="Cambria Math"/>
                          </a:rPr>
                          <m:t>𝑇</m:t>
                        </m:r>
                      </m:e>
                      <m:sub>
                        <m:r>
                          <a:rPr lang="en-US" sz="2000" i="1">
                            <a:latin typeface="Cambria Math"/>
                          </a:rPr>
                          <m:t>𝑖</m:t>
                        </m:r>
                      </m:sub>
                    </m:sSub>
                    <m:r>
                      <a:rPr lang="en-US" sz="2000" i="1">
                        <a:latin typeface="Cambria Math"/>
                      </a:rPr>
                      <m:t>𝐹𝐵</m:t>
                    </m:r>
                    <m:r>
                      <a:rPr lang="en-US" sz="2000" i="1">
                        <a:latin typeface="Cambria Math"/>
                      </a:rPr>
                      <m:t>=</m:t>
                    </m:r>
                    <m:f>
                      <m:fPr>
                        <m:ctrlPr>
                          <a:rPr lang="en-US" sz="2000" i="1">
                            <a:solidFill>
                              <a:prstClr val="black"/>
                            </a:solidFill>
                            <a:latin typeface="Cambria Math" panose="02040503050406030204" pitchFamily="18" charset="0"/>
                          </a:rPr>
                        </m:ctrlPr>
                      </m:fPr>
                      <m:num>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𝑊</m:t>
                            </m:r>
                          </m:e>
                          <m:sub>
                            <m:r>
                              <a:rPr lang="en-US" sz="2000" i="1">
                                <a:solidFill>
                                  <a:prstClr val="black"/>
                                </a:solidFill>
                                <a:latin typeface="Cambria Math"/>
                              </a:rPr>
                              <m:t>𝑡</m:t>
                            </m:r>
                          </m:sub>
                        </m:sSub>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𝐺</m:t>
                            </m:r>
                          </m:e>
                          <m:sup>
                            <m:r>
                              <a:rPr lang="en-US" sz="2000" i="1">
                                <a:solidFill>
                                  <a:prstClr val="black"/>
                                </a:solidFill>
                                <a:latin typeface="Cambria Math"/>
                              </a:rPr>
                              <m:t>2</m:t>
                            </m:r>
                          </m:sup>
                        </m:sSup>
                        <m:sSup>
                          <m:sSupPr>
                            <m:ctrlPr>
                              <a:rPr lang="en-US" sz="2000" i="1">
                                <a:solidFill>
                                  <a:prstClr val="black"/>
                                </a:solidFill>
                                <a:latin typeface="Cambria Math" panose="02040503050406030204" pitchFamily="18" charset="0"/>
                              </a:rPr>
                            </m:ctrlPr>
                          </m:sSupPr>
                          <m:e>
                            <m:r>
                              <a:rPr lang="el-GR" sz="2000" i="1">
                                <a:solidFill>
                                  <a:prstClr val="black"/>
                                </a:solidFill>
                                <a:latin typeface="Cambria Math"/>
                              </a:rPr>
                              <m:t>𝜆</m:t>
                            </m:r>
                          </m:e>
                          <m:sup>
                            <m:r>
                              <a:rPr lang="el-GR" sz="2000" i="1">
                                <a:solidFill>
                                  <a:prstClr val="black"/>
                                </a:solidFill>
                                <a:latin typeface="Cambria Math"/>
                              </a:rPr>
                              <m:t>2</m:t>
                            </m:r>
                          </m:sup>
                        </m:sSup>
                        <m:r>
                          <a:rPr lang="el-GR" sz="2000" i="1">
                            <a:solidFill>
                              <a:prstClr val="black"/>
                            </a:solidFill>
                            <a:latin typeface="Cambria Math"/>
                          </a:rPr>
                          <m:t>𝜎</m:t>
                        </m:r>
                      </m:num>
                      <m:den>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a:rPr>
                              <m:t>(4</m:t>
                            </m:r>
                            <m:r>
                              <a:rPr lang="el-GR" sz="2000" i="1">
                                <a:solidFill>
                                  <a:prstClr val="black"/>
                                </a:solidFill>
                                <a:latin typeface="Cambria Math"/>
                              </a:rPr>
                              <m:t>𝜋</m:t>
                            </m:r>
                            <m:r>
                              <a:rPr lang="el-GR" sz="2000" i="1">
                                <a:solidFill>
                                  <a:prstClr val="black"/>
                                </a:solidFill>
                                <a:latin typeface="Cambria Math"/>
                              </a:rPr>
                              <m:t>)</m:t>
                            </m:r>
                          </m:e>
                          <m:sup>
                            <m:r>
                              <a:rPr lang="el-GR" sz="2000" i="1">
                                <a:solidFill>
                                  <a:prstClr val="black"/>
                                </a:solidFill>
                                <a:latin typeface="Cambria Math"/>
                              </a:rPr>
                              <m:t>3</m:t>
                            </m:r>
                          </m:sup>
                        </m:sSup>
                        <m:sSubSup>
                          <m:sSubSupPr>
                            <m:ctrlPr>
                              <a:rPr lang="el-GR" sz="2000" i="1" smtClean="0">
                                <a:solidFill>
                                  <a:prstClr val="black"/>
                                </a:solidFill>
                                <a:latin typeface="Cambria Math" panose="02040503050406030204" pitchFamily="18" charset="0"/>
                              </a:rPr>
                            </m:ctrlPr>
                          </m:sSubSupPr>
                          <m:e>
                            <m:sSup>
                              <m:sSupPr>
                                <m:ctrlPr>
                                  <a:rPr lang="el-GR" sz="2000" i="1" smtClean="0">
                                    <a:solidFill>
                                      <a:prstClr val="black"/>
                                    </a:solidFill>
                                    <a:latin typeface="Cambria Math" panose="02040503050406030204" pitchFamily="18" charset="0"/>
                                  </a:rPr>
                                </m:ctrlPr>
                              </m:sSupPr>
                              <m:e>
                                <m:r>
                                  <a:rPr lang="en-US" sz="2000" b="0" i="1" smtClean="0">
                                    <a:solidFill>
                                      <a:prstClr val="black"/>
                                    </a:solidFill>
                                    <a:latin typeface="Cambria Math"/>
                                  </a:rPr>
                                  <m:t>𝑅</m:t>
                                </m:r>
                              </m:e>
                              <m:sup>
                                <m:r>
                                  <a:rPr lang="en-US" sz="2000" b="0" i="1" smtClean="0">
                                    <a:solidFill>
                                      <a:prstClr val="black"/>
                                    </a:solidFill>
                                    <a:latin typeface="Cambria Math"/>
                                  </a:rPr>
                                  <m:t>4</m:t>
                                </m:r>
                              </m:sup>
                            </m:sSup>
                          </m:e>
                          <m:sub>
                            <m:r>
                              <a:rPr lang="en-US" sz="2000" b="0" i="1" smtClean="0">
                                <a:solidFill>
                                  <a:prstClr val="black"/>
                                </a:solidFill>
                                <a:latin typeface="Cambria Math"/>
                              </a:rPr>
                              <m:t>𝑚𝑎𝑥</m:t>
                            </m:r>
                          </m:sub>
                          <m:sup/>
                        </m:sSubSup>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den>
                    </m:f>
                  </m:oMath>
                </a14:m>
                <a:r>
                  <a:rPr lang="en-US" sz="2000" dirty="0">
                    <a:latin typeface="+mn-lt"/>
                    <a:ea typeface="Cambria Math" panose="02040503050406030204" pitchFamily="18" charset="0"/>
                  </a:rPr>
                  <a:t> </a:t>
                </a:r>
              </a:p>
              <a:p>
                <a:pPr algn="ctr"/>
                <a:endParaRPr lang="en-US" sz="2000" dirty="0">
                  <a:latin typeface="+mn-lt"/>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𝑚𝑎𝑥</m:t>
                          </m:r>
                        </m:sub>
                      </m:sSub>
                      <m:r>
                        <a:rPr lang="en-US" sz="2000" i="1">
                          <a:latin typeface="Cambria Math" panose="02040503050406030204" pitchFamily="18" charset="0"/>
                          <a:ea typeface="Cambria Math" panose="02040503050406030204" pitchFamily="18" charset="0"/>
                        </a:rPr>
                        <m:t>=</m:t>
                      </m:r>
                      <m:rad>
                        <m:radPr>
                          <m:ctrlPr>
                            <a:rPr lang="en-US" sz="2000" i="1">
                              <a:latin typeface="Cambria Math" panose="02040503050406030204" pitchFamily="18" charset="0"/>
                              <a:ea typeface="Cambria Math" panose="02040503050406030204" pitchFamily="18" charset="0"/>
                            </a:rPr>
                          </m:ctrlPr>
                        </m:radPr>
                        <m:deg>
                          <m:r>
                            <m:rPr>
                              <m:brk m:alnAt="7"/>
                            </m:rPr>
                            <a:rPr lang="en-US" sz="2000" i="1">
                              <a:latin typeface="Cambria Math" panose="02040503050406030204" pitchFamily="18" charset="0"/>
                              <a:ea typeface="Cambria Math" panose="02040503050406030204" pitchFamily="18" charset="0"/>
                            </a:rPr>
                            <m:t>4</m:t>
                          </m:r>
                        </m:deg>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𝑊</m:t>
                                  </m:r>
                                </m:e>
                                <m:sub>
                                  <m:r>
                                    <a:rPr lang="en-US" sz="2000" i="1">
                                      <a:latin typeface="Cambria Math" panose="02040503050406030204" pitchFamily="18" charset="0"/>
                                      <a:ea typeface="Cambria Math" panose="02040503050406030204" pitchFamily="18" charset="0"/>
                                    </a:rPr>
                                    <m:t>𝑡</m:t>
                                  </m:r>
                                </m:sub>
                              </m:sSub>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𝐺</m:t>
                                  </m:r>
                                </m:e>
                                <m:sup>
                                  <m:r>
                                    <a:rPr lang="en-US" sz="2000" i="1">
                                      <a:latin typeface="Cambria Math" panose="02040503050406030204" pitchFamily="18" charset="0"/>
                                      <a:ea typeface="Cambria Math" panose="02040503050406030204" pitchFamily="18" charset="0"/>
                                    </a:rPr>
                                    <m:t>2</m:t>
                                  </m:r>
                                </m:sup>
                              </m:sSup>
                              <m:sSup>
                                <m:sSupPr>
                                  <m:ctrlPr>
                                    <a:rPr lang="en-US" sz="2000" i="1">
                                      <a:latin typeface="Cambria Math" panose="02040503050406030204" pitchFamily="18" charset="0"/>
                                      <a:ea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𝜆</m:t>
                                  </m:r>
                                </m:e>
                                <m:sup>
                                  <m:r>
                                    <a:rPr lang="el-GR" sz="2000" i="1">
                                      <a:latin typeface="Cambria Math" panose="02040503050406030204" pitchFamily="18" charset="0"/>
                                      <a:ea typeface="Cambria Math" panose="02040503050406030204" pitchFamily="18" charset="0"/>
                                    </a:rPr>
                                    <m:t>2</m:t>
                                  </m:r>
                                </m:sup>
                              </m:sSup>
                              <m:r>
                                <a:rPr lang="el-GR" sz="2000" i="1">
                                  <a:latin typeface="Cambria Math" panose="02040503050406030204" pitchFamily="18" charset="0"/>
                                  <a:ea typeface="Cambria Math" panose="02040503050406030204" pitchFamily="18" charset="0"/>
                                </a:rPr>
                                <m:t>𝜎</m:t>
                              </m:r>
                            </m:num>
                            <m:den>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r>
                                        <m:rPr>
                                          <m:sty m:val="p"/>
                                        </m:rPr>
                                        <a:rPr lang="en-US" sz="2000">
                                          <a:latin typeface="Cambria Math"/>
                                        </a:rPr>
                                        <m:t>S</m:t>
                                      </m:r>
                                      <m:r>
                                        <a:rPr lang="en-US" sz="2000" i="1">
                                          <a:latin typeface="Cambria Math"/>
                                        </a:rPr>
                                        <m:t>𝑁𝑅</m:t>
                                      </m:r>
                                    </m:e>
                                  </m:d>
                                </m:e>
                                <m:sub>
                                  <m:r>
                                    <a:rPr lang="en-US" sz="2000" i="1">
                                      <a:latin typeface="Cambria Math"/>
                                    </a:rPr>
                                    <m:t>𝑚𝑖𝑛</m:t>
                                  </m:r>
                                </m:sub>
                              </m:sSub>
                              <m:r>
                                <a:rPr lang="en-US" sz="2000" i="1">
                                  <a:latin typeface="Cambria Math"/>
                                </a:rPr>
                                <m:t>𝑘</m:t>
                              </m:r>
                              <m:sSub>
                                <m:sSubPr>
                                  <m:ctrlPr>
                                    <a:rPr lang="el-GR" sz="2000" i="1">
                                      <a:latin typeface="Cambria Math" panose="02040503050406030204" pitchFamily="18" charset="0"/>
                                    </a:rPr>
                                  </m:ctrlPr>
                                </m:sSubPr>
                                <m:e>
                                  <m:r>
                                    <a:rPr lang="en-US" sz="2000" i="1">
                                      <a:latin typeface="Cambria Math"/>
                                    </a:rPr>
                                    <m:t>𝑇</m:t>
                                  </m:r>
                                </m:e>
                                <m:sub>
                                  <m:r>
                                    <a:rPr lang="en-US" sz="2000" i="1">
                                      <a:latin typeface="Cambria Math"/>
                                    </a:rPr>
                                    <m:t>𝑖</m:t>
                                  </m:r>
                                </m:sub>
                              </m:sSub>
                              <m:r>
                                <a:rPr lang="en-US" sz="2000" i="1">
                                  <a:latin typeface="Cambria Math"/>
                                </a:rPr>
                                <m:t>𝐹𝐵</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(4</m:t>
                                  </m:r>
                                  <m:r>
                                    <a:rPr lang="el-GR" sz="2000" i="1">
                                      <a:latin typeface="Cambria Math" panose="02040503050406030204" pitchFamily="18" charset="0"/>
                                      <a:ea typeface="Cambria Math" panose="02040503050406030204" pitchFamily="18" charset="0"/>
                                    </a:rPr>
                                    <m:t>𝜋</m:t>
                                  </m:r>
                                  <m:r>
                                    <a:rPr lang="el-GR" sz="2000" i="1">
                                      <a:latin typeface="Cambria Math" panose="02040503050406030204" pitchFamily="18" charset="0"/>
                                      <a:ea typeface="Cambria Math" panose="02040503050406030204" pitchFamily="18" charset="0"/>
                                    </a:rPr>
                                    <m:t>)</m:t>
                                  </m:r>
                                </m:e>
                                <m:sup>
                                  <m:r>
                                    <a:rPr lang="el-GR" sz="2000" i="1">
                                      <a:latin typeface="Cambria Math" panose="02040503050406030204" pitchFamily="18" charset="0"/>
                                      <a:ea typeface="Cambria Math" panose="02040503050406030204" pitchFamily="18" charset="0"/>
                                    </a:rPr>
                                    <m:t>3</m:t>
                                  </m:r>
                                </m:sup>
                              </m:sSup>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𝐿</m:t>
                                  </m:r>
                                </m:e>
                                <m:sub>
                                  <m:r>
                                    <a:rPr lang="en-US" sz="2000" i="1">
                                      <a:latin typeface="Cambria Math" panose="02040503050406030204" pitchFamily="18" charset="0"/>
                                      <a:ea typeface="Cambria Math" panose="02040503050406030204" pitchFamily="18" charset="0"/>
                                    </a:rPr>
                                    <m:t>𝑡𝑜𝑡</m:t>
                                  </m:r>
                                </m:sub>
                              </m:sSub>
                            </m:den>
                          </m:f>
                        </m:e>
                      </m:rad>
                    </m:oMath>
                  </m:oMathPara>
                </a14:m>
                <a:endParaRPr lang="el-GR" sz="2000" b="1" dirty="0">
                  <a:latin typeface="+mn-lt"/>
                </a:endParaRP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23795"/>
                <a:ext cx="8531860" cy="5173276"/>
              </a:xfrm>
              <a:blipFill rotWithShape="1">
                <a:blip r:embed="rId3"/>
                <a:stretch>
                  <a:fillRect l="-1786" t="-15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33</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Η εξίσωση RADAR με θόρυβο</a:t>
            </a:r>
            <a:endParaRPr lang="en-US" altLang="el-GR" sz="2800" b="1" dirty="0">
              <a:latin typeface="+mj-lt"/>
            </a:endParaRPr>
          </a:p>
        </p:txBody>
      </p:sp>
    </p:spTree>
    <p:extLst>
      <p:ext uri="{BB962C8B-B14F-4D97-AF65-F5344CB8AC3E}">
        <p14:creationId xmlns:p14="http://schemas.microsoft.com/office/powerpoint/2010/main" val="82771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800734" y="1064712"/>
                <a:ext cx="7542530" cy="4633513"/>
              </a:xfrm>
            </p:spPr>
            <p:txBody>
              <a:bodyPr/>
              <a:lstStyle/>
              <a:p>
                <a:pPr algn="just">
                  <a:spcAft>
                    <a:spcPts val="600"/>
                  </a:spcAft>
                </a:pPr>
                <a:r>
                  <a:rPr lang="el-GR" sz="2000" dirty="0">
                    <a:latin typeface="+mn-lt"/>
                  </a:rPr>
                  <a:t>Γενίκευση της έννοιας του </a:t>
                </a:r>
                <a:r>
                  <a:rPr lang="en-US" sz="2000" dirty="0">
                    <a:latin typeface="+mn-lt"/>
                  </a:rPr>
                  <a:t>SNR </a:t>
                </a:r>
                <a:r>
                  <a:rPr lang="el-GR" sz="2000" dirty="0">
                    <a:latin typeface="+mn-lt"/>
                  </a:rPr>
                  <a:t>είναι ο λόγος σήματος προς τις συνολικές παρεμβολές</a:t>
                </a:r>
                <a:r>
                  <a:rPr lang="en-US" sz="2000" dirty="0">
                    <a:latin typeface="+mn-lt"/>
                  </a:rPr>
                  <a:t> (Signal-to-interference</a:t>
                </a:r>
                <a:r>
                  <a:rPr lang="el-GR" sz="2000" dirty="0">
                    <a:latin typeface="+mn-lt"/>
                  </a:rPr>
                  <a:t> </a:t>
                </a:r>
                <a:r>
                  <a:rPr lang="en-US" sz="2000" dirty="0">
                    <a:latin typeface="+mn-lt"/>
                  </a:rPr>
                  <a:t>Ratio</a:t>
                </a:r>
                <a:r>
                  <a:rPr lang="el-GR" sz="2000" dirty="0">
                    <a:latin typeface="+mn-lt"/>
                  </a:rPr>
                  <a:t>).</a:t>
                </a:r>
                <a:endParaRPr lang="en-US" sz="2000" dirty="0">
                  <a:latin typeface="+mn-lt"/>
                </a:endParaRPr>
              </a:p>
              <a:p>
                <a:pPr algn="just">
                  <a:spcAft>
                    <a:spcPts val="600"/>
                  </a:spcAft>
                </a:pPr>
                <a:r>
                  <a:rPr lang="el-GR" sz="2000" dirty="0">
                    <a:latin typeface="+mn-lt"/>
                  </a:rPr>
                  <a:t>Η παρεμβολή μπορεί να είναι είτε από θόρυβο (θόρυβος δέκτη</a:t>
                </a:r>
                <a:r>
                  <a:rPr lang="en-US" sz="2000" dirty="0">
                    <a:latin typeface="+mn-lt"/>
                  </a:rPr>
                  <a:t> </a:t>
                </a:r>
                <a:r>
                  <a:rPr lang="el-GR" sz="2000" dirty="0">
                    <a:latin typeface="+mn-lt"/>
                  </a:rPr>
                  <a:t>ή </a:t>
                </a:r>
                <a:r>
                  <a:rPr lang="en-US" sz="2000" dirty="0">
                    <a:latin typeface="+mn-lt"/>
                  </a:rPr>
                  <a:t>clutter</a:t>
                </a:r>
                <a:r>
                  <a:rPr lang="el-GR" sz="2000" dirty="0">
                    <a:latin typeface="+mn-lt"/>
                  </a:rPr>
                  <a:t>) είτε από ή άλλες πηγές, σκόπιμη (</a:t>
                </a:r>
                <a:r>
                  <a:rPr lang="en-US" sz="2000" dirty="0">
                    <a:latin typeface="+mn-lt"/>
                  </a:rPr>
                  <a:t>jamming</a:t>
                </a:r>
                <a:r>
                  <a:rPr lang="el-GR" sz="2000" dirty="0">
                    <a:latin typeface="+mn-lt"/>
                  </a:rPr>
                  <a:t>) ή τυχαία (π.χ. κινητήρες, γεννήτριες).</a:t>
                </a:r>
              </a:p>
              <a:p>
                <a:pPr algn="just">
                  <a:spcAft>
                    <a:spcPts val="600"/>
                  </a:spcAft>
                </a:pPr>
                <a:r>
                  <a:rPr lang="el-GR" sz="2000" u="sng" dirty="0">
                    <a:latin typeface="+mn-lt"/>
                  </a:rPr>
                  <a:t>Ο λόγος αυτός καθορίζει τελικά την απόδοση του ραντάρ</a:t>
                </a:r>
                <a:r>
                  <a:rPr lang="el-GR" sz="2000" dirty="0">
                    <a:latin typeface="+mn-lt"/>
                  </a:rPr>
                  <a:t>.</a:t>
                </a:r>
                <a:endParaRPr lang="en-US" sz="2000" dirty="0">
                  <a:latin typeface="+mn-lt"/>
                </a:endParaRPr>
              </a:p>
              <a:p>
                <a:pPr algn="just">
                  <a:spcAft>
                    <a:spcPts val="600"/>
                  </a:spcAft>
                </a:pPr>
                <a:r>
                  <a:rPr lang="el-GR" sz="2000" dirty="0">
                    <a:latin typeface="+mn-lt"/>
                  </a:rPr>
                  <a:t>Εάν η ισχύς θορύβου</a:t>
                </a:r>
                <a:r>
                  <a:rPr lang="en-US" sz="2000" dirty="0">
                    <a:latin typeface="+mn-lt"/>
                  </a:rPr>
                  <a:t> </a:t>
                </a:r>
                <a:r>
                  <a:rPr lang="el-GR" sz="2000" dirty="0">
                    <a:latin typeface="+mn-lt"/>
                  </a:rPr>
                  <a:t>του δέκτη είναι Ν, η ισχύς από </a:t>
                </a:r>
                <a:r>
                  <a:rPr lang="en-US" sz="2000" dirty="0">
                    <a:latin typeface="+mn-lt"/>
                  </a:rPr>
                  <a:t>Clutter</a:t>
                </a:r>
                <a:r>
                  <a:rPr lang="el-GR" sz="2000" dirty="0">
                    <a:latin typeface="+mn-lt"/>
                  </a:rPr>
                  <a:t> είναι C, και η ισχύς από </a:t>
                </a:r>
                <a:r>
                  <a:rPr lang="en-US" sz="2000" dirty="0">
                    <a:latin typeface="+mn-lt"/>
                  </a:rPr>
                  <a:t>Jamming</a:t>
                </a:r>
                <a:r>
                  <a:rPr lang="el-GR" sz="2000" dirty="0">
                    <a:latin typeface="+mn-lt"/>
                  </a:rPr>
                  <a:t> είναι J, τότε</a:t>
                </a:r>
                <a:r>
                  <a:rPr lang="en-US" sz="2000" dirty="0">
                    <a:latin typeface="+mn-lt"/>
                  </a:rPr>
                  <a:t> o</a:t>
                </a:r>
                <a:r>
                  <a:rPr lang="el-GR" sz="2000" dirty="0">
                    <a:latin typeface="+mn-lt"/>
                  </a:rPr>
                  <a:t> SIR είναι</a:t>
                </a:r>
                <a:r>
                  <a:rPr lang="en-US" sz="2000" dirty="0">
                    <a:latin typeface="+mn-lt"/>
                  </a:rPr>
                  <a:t>:</a:t>
                </a:r>
              </a:p>
              <a:p>
                <a:pPr lvl="0" algn="ctr">
                  <a:spcAft>
                    <a:spcPts val="600"/>
                  </a:spcAft>
                </a:pPr>
                <a:r>
                  <a:rPr lang="en-US" sz="2000" dirty="0">
                    <a:solidFill>
                      <a:prstClr val="black"/>
                    </a:solidFill>
                    <a:latin typeface="+mn-lt"/>
                  </a:rPr>
                  <a:t>	</a:t>
                </a:r>
                <a14:m>
                  <m:oMath xmlns:m="http://schemas.openxmlformats.org/officeDocument/2006/math">
                    <m:d>
                      <m:dPr>
                        <m:ctrlPr>
                          <a:rPr lang="en-US" sz="2000" b="0" i="1" smtClean="0">
                            <a:solidFill>
                              <a:prstClr val="black"/>
                            </a:solidFill>
                            <a:latin typeface="Cambria Math" panose="02040503050406030204" pitchFamily="18" charset="0"/>
                          </a:rPr>
                        </m:ctrlPr>
                      </m:dPr>
                      <m:e>
                        <m:r>
                          <m:rPr>
                            <m:sty m:val="p"/>
                          </m:rPr>
                          <a:rPr lang="en-US" sz="2000" b="0" i="0" smtClean="0">
                            <a:solidFill>
                              <a:prstClr val="black"/>
                            </a:solidFill>
                            <a:latin typeface="Cambria Math"/>
                          </a:rPr>
                          <m:t>SIR</m:t>
                        </m:r>
                      </m:e>
                    </m:d>
                    <m:r>
                      <a:rPr lang="en-US" sz="2000" b="0" i="0" smtClean="0">
                        <a:solidFill>
                          <a:prstClr val="black"/>
                        </a:solidFill>
                        <a:latin typeface="Cambria Math"/>
                      </a:rPr>
                      <m:t>=</m:t>
                    </m:r>
                    <m:f>
                      <m:fPr>
                        <m:ctrlPr>
                          <a:rPr lang="en-US" sz="2000" i="1">
                            <a:solidFill>
                              <a:prstClr val="black"/>
                            </a:solidFill>
                            <a:latin typeface="Cambria Math" panose="02040503050406030204" pitchFamily="18" charset="0"/>
                          </a:rPr>
                        </m:ctrlPr>
                      </m:fPr>
                      <m:num>
                        <m:r>
                          <a:rPr lang="en-US" sz="2000" b="0" i="1" smtClean="0">
                            <a:solidFill>
                              <a:prstClr val="black"/>
                            </a:solidFill>
                            <a:latin typeface="Cambria Math"/>
                          </a:rPr>
                          <m:t>𝑆</m:t>
                        </m:r>
                      </m:num>
                      <m:den>
                        <m:r>
                          <a:rPr lang="en-US" sz="2000" b="0" i="1" smtClean="0">
                            <a:solidFill>
                              <a:prstClr val="black"/>
                            </a:solidFill>
                            <a:latin typeface="Cambria Math"/>
                          </a:rPr>
                          <m:t>𝑁</m:t>
                        </m:r>
                        <m:r>
                          <a:rPr lang="en-US" sz="2000" b="0" i="1" smtClean="0">
                            <a:solidFill>
                              <a:prstClr val="black"/>
                            </a:solidFill>
                            <a:latin typeface="Cambria Math"/>
                          </a:rPr>
                          <m:t>+</m:t>
                        </m:r>
                        <m:r>
                          <a:rPr lang="en-US" sz="2000" b="0" i="1" smtClean="0">
                            <a:solidFill>
                              <a:prstClr val="black"/>
                            </a:solidFill>
                            <a:latin typeface="Cambria Math"/>
                          </a:rPr>
                          <m:t>𝐶</m:t>
                        </m:r>
                        <m:r>
                          <a:rPr lang="en-US" sz="2000" b="0" i="1" smtClean="0">
                            <a:solidFill>
                              <a:prstClr val="black"/>
                            </a:solidFill>
                            <a:latin typeface="Cambria Math"/>
                          </a:rPr>
                          <m:t>+</m:t>
                        </m:r>
                        <m:r>
                          <a:rPr lang="en-US" sz="2000" b="0" i="1" smtClean="0">
                            <a:solidFill>
                              <a:prstClr val="black"/>
                            </a:solidFill>
                            <a:latin typeface="Cambria Math"/>
                          </a:rPr>
                          <m:t>𝐽</m:t>
                        </m:r>
                      </m:den>
                    </m:f>
                  </m:oMath>
                </a14:m>
                <a:r>
                  <a:rPr lang="en-US" sz="2000" b="1" dirty="0">
                    <a:solidFill>
                      <a:prstClr val="black"/>
                    </a:solidFill>
                    <a:latin typeface="+mn-lt"/>
                  </a:rPr>
                  <a:t> </a:t>
                </a:r>
                <a:endParaRPr lang="el-GR" sz="2000" b="1" dirty="0">
                  <a:solidFill>
                    <a:prstClr val="black"/>
                  </a:solidFill>
                  <a:latin typeface="+mn-lt"/>
                </a:endParaRPr>
              </a:p>
              <a:p>
                <a:pPr algn="just">
                  <a:spcAft>
                    <a:spcPts val="600"/>
                  </a:spcAft>
                </a:pPr>
                <a:r>
                  <a:rPr lang="el-GR" sz="2000" dirty="0">
                    <a:latin typeface="+mn-lt"/>
                  </a:rPr>
                  <a:t>και αυτός παίζει τον ρόλο του </a:t>
                </a:r>
                <a:r>
                  <a:rPr lang="en-US" sz="2000" dirty="0">
                    <a:latin typeface="+mn-lt"/>
                  </a:rPr>
                  <a:t>(SNR)</a:t>
                </a:r>
                <a:r>
                  <a:rPr lang="el-GR" sz="2000" dirty="0">
                    <a:latin typeface="+mn-lt"/>
                  </a:rPr>
                  <a:t> στην εξίσωση </a:t>
                </a:r>
                <a:r>
                  <a:rPr lang="en-US" sz="2000" dirty="0">
                    <a:latin typeface="+mn-lt"/>
                  </a:rPr>
                  <a:t>RADAR.</a:t>
                </a:r>
              </a:p>
              <a:p>
                <a:pPr algn="just">
                  <a:spcAft>
                    <a:spcPts val="600"/>
                  </a:spcAft>
                </a:pPr>
                <a:r>
                  <a:rPr lang="el-GR" sz="2000" dirty="0">
                    <a:latin typeface="+mn-lt"/>
                  </a:rPr>
                  <a:t>Πολλές φορές μία από τις πηγές αυτές (</a:t>
                </a:r>
                <a:r>
                  <a:rPr lang="en-US" sz="2000" dirty="0">
                    <a:latin typeface="+mn-lt"/>
                  </a:rPr>
                  <a:t>C, I, J</a:t>
                </a:r>
                <a:r>
                  <a:rPr lang="el-GR" sz="2000" dirty="0">
                    <a:latin typeface="+mn-lt"/>
                  </a:rPr>
                  <a:t>)</a:t>
                </a:r>
                <a:r>
                  <a:rPr lang="en-US" sz="2000" dirty="0">
                    <a:latin typeface="+mn-lt"/>
                  </a:rPr>
                  <a:t> </a:t>
                </a:r>
                <a:r>
                  <a:rPr lang="el-GR" sz="2000" dirty="0">
                    <a:latin typeface="+mn-lt"/>
                  </a:rPr>
                  <a:t>κυριαρχεί και απλοποιεί τους υπολογισμούς. Σε κάθε πρακτική περίπτωση, όμως, αυτό πρέπει (στο μέτρο του εφικτού) να διερευνάται.</a:t>
                </a: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800734" y="1064712"/>
                <a:ext cx="7542530" cy="4633513"/>
              </a:xfrm>
              <a:blipFill rotWithShape="1">
                <a:blip r:embed="rId2"/>
                <a:stretch>
                  <a:fillRect l="-2019" t="-1711" r="-2019" b="-236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34</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2800" b="1" dirty="0">
                <a:latin typeface="+mj-lt"/>
              </a:rPr>
              <a:t>Signal-to-interference Ratio</a:t>
            </a:r>
          </a:p>
        </p:txBody>
      </p:sp>
    </p:spTree>
    <p:extLst>
      <p:ext uri="{BB962C8B-B14F-4D97-AF65-F5344CB8AC3E}">
        <p14:creationId xmlns:p14="http://schemas.microsoft.com/office/powerpoint/2010/main" val="225702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763872" y="1220243"/>
                <a:ext cx="7542530" cy="4878259"/>
              </a:xfrm>
            </p:spPr>
            <p:txBody>
              <a:bodyPr/>
              <a:lstStyle/>
              <a:p>
                <a:pPr algn="just">
                  <a:spcAft>
                    <a:spcPts val="600"/>
                  </a:spcAft>
                </a:pPr>
                <a:r>
                  <a:rPr lang="el-GR" sz="2400" dirty="0">
                    <a:latin typeface="+mn-lt"/>
                  </a:rPr>
                  <a:t>Σπάνια ένα </a:t>
                </a:r>
                <a:r>
                  <a:rPr lang="en-US" sz="2400" dirty="0">
                    <a:latin typeface="+mn-lt"/>
                  </a:rPr>
                  <a:t>RADAR</a:t>
                </a:r>
                <a:r>
                  <a:rPr lang="el-GR" sz="2400" dirty="0">
                    <a:latin typeface="+mn-lt"/>
                  </a:rPr>
                  <a:t> κάνει χρήση ενός μόνο εκπεμπόμενου παλμού για την ανίχνευση ενός στόχου. Συνήθως πολλοί παλμοί (π.χ. της τάξης των 16 ή 20) μεταδίδονται με τη δέσμη κεραίας στραμμένη στην</a:t>
                </a:r>
                <a:r>
                  <a:rPr lang="en-US" sz="2400" dirty="0">
                    <a:latin typeface="+mn-lt"/>
                  </a:rPr>
                  <a:t> </a:t>
                </a:r>
                <a:r>
                  <a:rPr lang="el-GR" sz="2400" dirty="0">
                    <a:latin typeface="+mn-lt"/>
                  </a:rPr>
                  <a:t>ίδια περίπου κατεύθυνση (χρόνος φωτισμού </a:t>
                </a:r>
                <a14:m>
                  <m:oMath xmlns:m="http://schemas.openxmlformats.org/officeDocument/2006/math">
                    <m:f>
                      <m:fPr>
                        <m:type m:val="lin"/>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ea typeface="Cambria Math"/>
                              </a:rPr>
                              <m:t>𝜃</m:t>
                            </m:r>
                          </m:e>
                          <m:sub>
                            <m:r>
                              <m:rPr>
                                <m:sty m:val="p"/>
                              </m:rPr>
                              <a:rPr lang="en-US" sz="2400">
                                <a:latin typeface="Cambria Math"/>
                              </a:rPr>
                              <m:t>B</m:t>
                            </m:r>
                          </m:sub>
                        </m:sSub>
                      </m:num>
                      <m:den>
                        <m:sSub>
                          <m:sSubPr>
                            <m:ctrlPr>
                              <a:rPr lang="el-GR" sz="2400" i="1">
                                <a:latin typeface="Cambria Math" panose="02040503050406030204" pitchFamily="18" charset="0"/>
                              </a:rPr>
                            </m:ctrlPr>
                          </m:sSubPr>
                          <m:e>
                            <m:r>
                              <a:rPr lang="el-GR" sz="2400" i="1">
                                <a:latin typeface="Cambria Math"/>
                                <a:ea typeface="Cambria Math"/>
                              </a:rPr>
                              <m:t>𝜃</m:t>
                            </m:r>
                          </m:e>
                          <m:sub>
                            <m:r>
                              <a:rPr lang="en-US" sz="2400" i="1">
                                <a:latin typeface="Cambria Math"/>
                              </a:rPr>
                              <m:t>𝑠</m:t>
                            </m:r>
                          </m:sub>
                        </m:sSub>
                      </m:den>
                    </m:f>
                  </m:oMath>
                </a14:m>
                <a:r>
                  <a:rPr lang="en-US" sz="2400" dirty="0">
                    <a:latin typeface="+mn-lt"/>
                  </a:rPr>
                  <a:t>). </a:t>
                </a:r>
                <a:r>
                  <a:rPr lang="el-GR" sz="2400" dirty="0">
                    <a:latin typeface="+mn-lt"/>
                  </a:rPr>
                  <a:t>Αν εκεί υπάρχει στόχος, στον δέκτη θα φτάσουν πολλές επιστροφές παλμών από αυτόν.</a:t>
                </a:r>
                <a:endParaRPr lang="en-US" sz="2400" dirty="0">
                  <a:latin typeface="+mn-lt"/>
                </a:endParaRPr>
              </a:p>
              <a:p>
                <a:pPr algn="just"/>
                <a:r>
                  <a:rPr lang="el-GR" sz="2400" dirty="0">
                    <a:latin typeface="+mn-lt"/>
                  </a:rPr>
                  <a:t>Ο συνδυασμός των πολλών αυτών παλμών βελτιώνει την ικανότητα ανίχνευσης ενός στόχου παρουσία θορύβου, με την κατάλληλη επεξεργασία. Συνήθως εκτελείται </a:t>
                </a:r>
                <a:r>
                  <a:rPr lang="el-GR" sz="2400" dirty="0"/>
                  <a:t> </a:t>
                </a:r>
                <a:r>
                  <a:rPr lang="el-GR" sz="2400" u="sng" dirty="0">
                    <a:latin typeface="+mn-lt"/>
                  </a:rPr>
                  <a:t>ολοκλήρωση,</a:t>
                </a:r>
                <a:r>
                  <a:rPr lang="el-GR" sz="2400" dirty="0">
                    <a:latin typeface="+mn-lt"/>
                  </a:rPr>
                  <a:t> είτε σύμφωνη / συνεκτική</a:t>
                </a:r>
                <a:r>
                  <a:rPr lang="en-US" sz="2400" dirty="0">
                    <a:latin typeface="+mn-lt"/>
                  </a:rPr>
                  <a:t> (coherent) </a:t>
                </a:r>
                <a:r>
                  <a:rPr lang="el-GR" sz="2400" dirty="0"/>
                  <a:t>είτε</a:t>
                </a:r>
                <a:r>
                  <a:rPr lang="el-GR" sz="2400" dirty="0">
                    <a:latin typeface="+mn-lt"/>
                  </a:rPr>
                  <a:t> ασύμφωνη / μη συνεκτική</a:t>
                </a:r>
                <a:r>
                  <a:rPr lang="en-US" sz="2400" dirty="0">
                    <a:latin typeface="+mn-lt"/>
                  </a:rPr>
                  <a:t> (non</a:t>
                </a:r>
                <a:r>
                  <a:rPr lang="el-GR" sz="2400" dirty="0">
                    <a:latin typeface="+mn-lt"/>
                  </a:rPr>
                  <a:t>-</a:t>
                </a:r>
                <a:r>
                  <a:rPr lang="en-US" sz="2400" dirty="0">
                    <a:latin typeface="+mn-lt"/>
                  </a:rPr>
                  <a:t>coherent)</a:t>
                </a:r>
                <a:r>
                  <a:rPr lang="el-GR" sz="2400" dirty="0">
                    <a:latin typeface="+mn-lt"/>
                  </a:rPr>
                  <a:t>.</a:t>
                </a:r>
              </a:p>
              <a:p>
                <a:pPr algn="just"/>
                <a:endParaRPr lang="en-US" sz="2400" dirty="0">
                  <a:latin typeface="+mn-lt"/>
                </a:endParaRPr>
              </a:p>
              <a:p>
                <a:pPr algn="just"/>
                <a:r>
                  <a:rPr lang="el-GR" sz="2400" dirty="0">
                    <a:latin typeface="+mn-lt"/>
                  </a:rPr>
                  <a:t>Υπάρχουν βέβαια και άλλοι τρόποι βελτίωσης …</a:t>
                </a: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763872" y="1220243"/>
                <a:ext cx="7542530" cy="4878259"/>
              </a:xfrm>
              <a:blipFill rotWithShape="1">
                <a:blip r:embed="rId2"/>
                <a:stretch>
                  <a:fillRect l="-2423" t="-1875" r="-2423" b="-2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35</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Ολοκλήρωση παλμών</a:t>
            </a:r>
          </a:p>
        </p:txBody>
      </p:sp>
    </p:spTree>
    <p:extLst>
      <p:ext uri="{BB962C8B-B14F-4D97-AF65-F5344CB8AC3E}">
        <p14:creationId xmlns:p14="http://schemas.microsoft.com/office/powerpoint/2010/main" val="38136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19966"/>
                <a:ext cx="8531860" cy="5557034"/>
              </a:xfrm>
            </p:spPr>
            <p:txBody>
              <a:bodyPr/>
              <a:lstStyle/>
              <a:p>
                <a:pPr algn="l"/>
                <a:r>
                  <a:rPr lang="el-GR" sz="2000" dirty="0">
                    <a:latin typeface="+mn-lt"/>
                  </a:rPr>
                  <a:t>Οι παλμοί που φωτίζουν τον στόχο σε μία περιστροφή</a:t>
                </a:r>
              </a:p>
              <a:p>
                <a:pPr algn="ctr"/>
                <a14:m>
                  <m:oMathPara xmlns:m="http://schemas.openxmlformats.org/officeDocument/2006/math">
                    <m:oMathParaPr>
                      <m:jc m:val="centerGroup"/>
                    </m:oMathParaPr>
                    <m:oMath xmlns:m="http://schemas.openxmlformats.org/officeDocument/2006/math">
                      <m:r>
                        <m:rPr>
                          <m:sty m:val="p"/>
                        </m:rPr>
                        <a:rPr lang="en-US" sz="2000">
                          <a:latin typeface="Cambria Math"/>
                        </a:rPr>
                        <m:t>n</m:t>
                      </m:r>
                      <m:r>
                        <a:rPr lang="en-US" sz="2000" i="1" smtClean="0">
                          <a:latin typeface="Cambria Math"/>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l-GR" sz="2000" b="0" i="1" smtClean="0">
                                  <a:latin typeface="Cambria Math"/>
                                </a:rPr>
                                <m:t>𝜃</m:t>
                              </m:r>
                            </m:e>
                            <m:sub>
                              <m:r>
                                <m:rPr>
                                  <m:sty m:val="p"/>
                                </m:rPr>
                                <a:rPr lang="el-GR" sz="2000" b="0" i="0" smtClean="0">
                                  <a:latin typeface="Cambria Math"/>
                                </a:rPr>
                                <m:t>Β</m:t>
                              </m:r>
                            </m:sub>
                          </m:sSub>
                        </m:num>
                        <m:den>
                          <m:sSub>
                            <m:sSubPr>
                              <m:ctrlPr>
                                <a:rPr lang="en-US" sz="2000" i="1" smtClean="0">
                                  <a:latin typeface="Cambria Math" panose="02040503050406030204" pitchFamily="18" charset="0"/>
                                </a:rPr>
                              </m:ctrlPr>
                            </m:sSubPr>
                            <m:e>
                              <m:r>
                                <m:rPr>
                                  <m:sty m:val="p"/>
                                </m:rPr>
                                <a:rPr lang="el-GR" sz="2000" b="0" i="0" smtClean="0">
                                  <a:latin typeface="Cambria Math"/>
                                </a:rPr>
                                <m:t>θ</m:t>
                              </m:r>
                            </m:e>
                            <m:sub>
                              <m:r>
                                <m:rPr>
                                  <m:sty m:val="p"/>
                                </m:rPr>
                                <a:rPr lang="en-US" sz="2000" b="0" i="0" smtClean="0">
                                  <a:latin typeface="Cambria Math"/>
                                </a:rPr>
                                <m:t>S</m:t>
                              </m:r>
                            </m:sub>
                          </m:sSub>
                        </m:den>
                      </m:f>
                      <m:r>
                        <a:rPr lang="en-US" sz="2000" b="0" i="1" smtClean="0">
                          <a:latin typeface="Cambria Math"/>
                        </a:rPr>
                        <m:t> </m:t>
                      </m:r>
                      <m:r>
                        <a:rPr lang="en-US" sz="2000" b="0" i="1" smtClean="0">
                          <a:latin typeface="Cambria Math"/>
                        </a:rPr>
                        <m:t>𝑃𝑅𝐹</m:t>
                      </m:r>
                    </m:oMath>
                  </m:oMathPara>
                </a14:m>
                <a:endParaRPr lang="en-US" sz="2000" dirty="0">
                  <a:latin typeface="+mn-lt"/>
                </a:endParaRPr>
              </a:p>
              <a:p>
                <a:pPr algn="just"/>
                <a:r>
                  <a:rPr lang="el-GR" sz="2000" dirty="0">
                    <a:latin typeface="+mn-lt"/>
                  </a:rPr>
                  <a:t>κατά κανόνα </a:t>
                </a:r>
                <a:r>
                  <a:rPr lang="el-GR" sz="2000" u="sng" dirty="0">
                    <a:latin typeface="+mn-lt"/>
                  </a:rPr>
                  <a:t>αθροίζονται</a:t>
                </a:r>
                <a:r>
                  <a:rPr lang="el-GR" sz="2000" dirty="0">
                    <a:latin typeface="+mn-lt"/>
                  </a:rPr>
                  <a:t> στον δέκτη του ραντάρ. Συνήθως χρησιμοποιείται ο όρος </a:t>
                </a:r>
                <a:r>
                  <a:rPr lang="el-GR" sz="2000" u="sng" dirty="0">
                    <a:latin typeface="+mn-lt"/>
                  </a:rPr>
                  <a:t>ολοκλήρωση παλμών</a:t>
                </a:r>
                <a:r>
                  <a:rPr lang="el-GR" sz="2000" dirty="0">
                    <a:latin typeface="+mn-lt"/>
                  </a:rPr>
                  <a:t>.</a:t>
                </a:r>
              </a:p>
              <a:p>
                <a:pPr algn="just"/>
                <a:endParaRPr lang="en-US" sz="2000" dirty="0">
                  <a:latin typeface="+mn-lt"/>
                </a:endParaRPr>
              </a:p>
              <a:p>
                <a:pPr algn="just"/>
                <a:r>
                  <a:rPr lang="el-GR" sz="2000" dirty="0">
                    <a:latin typeface="+mn-lt"/>
                  </a:rPr>
                  <a:t>Ο πιο απλός τρόπος είναι να γίνει η άθροιση στον </a:t>
                </a:r>
                <a:r>
                  <a:rPr lang="el-GR" sz="2000" dirty="0" err="1">
                    <a:latin typeface="+mn-lt"/>
                  </a:rPr>
                  <a:t>ενδείκτη</a:t>
                </a:r>
                <a:r>
                  <a:rPr lang="el-GR" sz="2000" dirty="0">
                    <a:latin typeface="+mn-lt"/>
                  </a:rPr>
                  <a:t>. Εκεί ο κάθε επιστρέφων παλμός διεγείρει προσθετικά την φωσφορίζουσα ουσία της οθόνης στο ίδιο πάντα σημείο (και έτσι αυξάνει την ένδειξη).</a:t>
                </a:r>
              </a:p>
              <a:p>
                <a:pPr algn="just"/>
                <a:endParaRPr lang="el-GR" sz="2000" dirty="0">
                  <a:latin typeface="+mn-lt"/>
                </a:endParaRPr>
              </a:p>
              <a:p>
                <a:pPr algn="just"/>
                <a:r>
                  <a:rPr lang="el-GR" sz="2000" dirty="0">
                    <a:latin typeface="+mn-lt"/>
                  </a:rPr>
                  <a:t>Με άλλα λόγια </a:t>
                </a:r>
                <a:r>
                  <a:rPr lang="el-GR" sz="2000" u="sng" dirty="0">
                    <a:latin typeface="+mn-lt"/>
                  </a:rPr>
                  <a:t>η ολοκλήρωση των παλμών αυξάνει το σήμα στον δέκτη</a:t>
                </a:r>
                <a:r>
                  <a:rPr lang="el-GR" sz="2000" dirty="0">
                    <a:latin typeface="+mn-lt"/>
                  </a:rPr>
                  <a:t> και έτσι </a:t>
                </a:r>
              </a:p>
              <a:p>
                <a:pPr algn="just"/>
                <a:r>
                  <a:rPr lang="el-GR" sz="2000" dirty="0">
                    <a:latin typeface="+mn-lt"/>
                  </a:rPr>
                  <a:t>η πιθανότητα εντοπισμού αυξάνεται όσο μεγαλύτερος είναι ο αριθμός παλμών που δέχεται ο στόχος. Δηλ. αυξάνει με την </a:t>
                </a:r>
                <a:r>
                  <a:rPr lang="en-US" sz="2000" dirty="0">
                    <a:latin typeface="+mn-lt"/>
                  </a:rPr>
                  <a:t>PRF (PRR).</a:t>
                </a:r>
              </a:p>
              <a:p>
                <a:pPr algn="just"/>
                <a:endParaRPr lang="el-GR" sz="2000" dirty="0">
                  <a:latin typeface="+mn-lt"/>
                </a:endParaRPr>
              </a:p>
              <a:p>
                <a:pPr algn="just"/>
                <a:r>
                  <a:rPr lang="el-GR" sz="2000" dirty="0">
                    <a:latin typeface="+mn-lt"/>
                  </a:rPr>
                  <a:t>Στην πράξη, κατά τη σχεδίαση του ραντάρ η ταχύτητα περιστροφής της κεραίας και η ρύθμιση της παραμένουσας λαμπρότητας του </a:t>
                </a:r>
                <a:r>
                  <a:rPr lang="el-GR" sz="2000" dirty="0" err="1">
                    <a:latin typeface="+mn-lt"/>
                  </a:rPr>
                  <a:t>ενδείκτη</a:t>
                </a:r>
                <a:r>
                  <a:rPr lang="el-GR" sz="2000" dirty="0">
                    <a:latin typeface="+mn-lt"/>
                  </a:rPr>
                  <a:t> επιλέγονται κατά κανόνα έτσι ώστε η εικόνα ραντάρ να παραμένει ορατή τουλάχιστον για τον χρόνο της μίας περιστροφής.</a:t>
                </a:r>
                <a:endParaRPr lang="en-US" sz="2000" dirty="0">
                  <a:latin typeface="+mn-lt"/>
                </a:endParaRP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19966"/>
                <a:ext cx="8531860" cy="5557034"/>
              </a:xfrm>
              <a:blipFill rotWithShape="1">
                <a:blip r:embed="rId2"/>
                <a:stretch>
                  <a:fillRect l="-1786" t="-1425" r="-1786" b="-17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36</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Ολοκλήρωση παλμών</a:t>
            </a:r>
          </a:p>
        </p:txBody>
      </p:sp>
    </p:spTree>
    <p:extLst>
      <p:ext uri="{BB962C8B-B14F-4D97-AF65-F5344CB8AC3E}">
        <p14:creationId xmlns:p14="http://schemas.microsoft.com/office/powerpoint/2010/main" val="2883559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788924" y="381000"/>
            <a:ext cx="7542530" cy="5232202"/>
          </a:xfrm>
        </p:spPr>
        <p:txBody>
          <a:bodyPr/>
          <a:lstStyle/>
          <a:p>
            <a:pPr algn="ctr"/>
            <a:r>
              <a:rPr lang="el-GR" sz="2800" b="1" dirty="0">
                <a:latin typeface="+mn-lt"/>
              </a:rPr>
              <a:t>Μέθοδος Ολοκλήρωσης παλμών</a:t>
            </a:r>
            <a:endParaRPr lang="en-US" sz="2800" b="1" dirty="0">
              <a:latin typeface="+mn-lt"/>
            </a:endParaRPr>
          </a:p>
          <a:p>
            <a:pPr algn="just"/>
            <a:endParaRPr lang="el-GR" sz="2400" b="1" dirty="0">
              <a:latin typeface="+mn-lt"/>
            </a:endParaRPr>
          </a:p>
          <a:p>
            <a:pPr algn="just"/>
            <a:r>
              <a:rPr lang="el-GR" sz="2400" dirty="0">
                <a:latin typeface="+mn-lt"/>
              </a:rPr>
              <a:t>Επειδή η δέσμη κεραίας</a:t>
            </a:r>
            <a:r>
              <a:rPr lang="en-US" sz="2400" dirty="0">
                <a:latin typeface="+mn-lt"/>
              </a:rPr>
              <a:t> (</a:t>
            </a:r>
            <a:r>
              <a:rPr lang="el-GR" sz="2400" dirty="0">
                <a:latin typeface="+mn-lt"/>
              </a:rPr>
              <a:t>κύριος λοβός) έχει κάποιο γωνιακό εύρος, καθώς η δέσμη κεραίας ραντάρ σαρώνει</a:t>
            </a:r>
            <a:r>
              <a:rPr lang="en-US" sz="2400" dirty="0">
                <a:latin typeface="+mn-lt"/>
              </a:rPr>
              <a:t> </a:t>
            </a:r>
            <a:r>
              <a:rPr lang="el-GR" sz="2400" dirty="0">
                <a:latin typeface="+mn-lt"/>
              </a:rPr>
              <a:t>γωνιακά, θα φωτίσει τον στόχο για περισσότερο από το χρόνο που απαιτείται για τη μετάδοση και τη λήψη</a:t>
            </a:r>
            <a:r>
              <a:rPr lang="en-US" sz="2400" dirty="0">
                <a:latin typeface="+mn-lt"/>
              </a:rPr>
              <a:t> </a:t>
            </a:r>
            <a:r>
              <a:rPr lang="el-GR" sz="2400" dirty="0">
                <a:latin typeface="+mn-lt"/>
              </a:rPr>
              <a:t>ενός μόνο παλμού. </a:t>
            </a:r>
          </a:p>
          <a:p>
            <a:pPr algn="just"/>
            <a:r>
              <a:rPr lang="el-GR" sz="2400" dirty="0">
                <a:latin typeface="+mn-lt"/>
              </a:rPr>
              <a:t>Συχνά, η δέσμη της κεραίας είναι στραμμένη σε </a:t>
            </a:r>
            <a:r>
              <a:rPr lang="el-GR" sz="2400" u="sng" dirty="0">
                <a:latin typeface="+mn-lt"/>
              </a:rPr>
              <a:t>περίπου</a:t>
            </a:r>
            <a:r>
              <a:rPr lang="el-GR" sz="2400" dirty="0">
                <a:latin typeface="+mn-lt"/>
              </a:rPr>
              <a:t> σταθερή γωνιακή θέση αζιμούθιου,</a:t>
            </a:r>
            <a:r>
              <a:rPr lang="en-US" sz="2400" dirty="0">
                <a:latin typeface="+mn-lt"/>
              </a:rPr>
              <a:t> </a:t>
            </a:r>
            <a:r>
              <a:rPr lang="el-GR" sz="2400" dirty="0">
                <a:latin typeface="+mn-lt"/>
              </a:rPr>
              <a:t>ενώ αρκετοί (π.χ. της τάξης των 16 ή 20) παλμοί μεταδίδονται και λαμβάνονται.</a:t>
            </a:r>
          </a:p>
          <a:p>
            <a:pPr algn="just"/>
            <a:endParaRPr lang="el-GR" sz="2400" dirty="0">
              <a:latin typeface="+mn-lt"/>
            </a:endParaRPr>
          </a:p>
          <a:p>
            <a:pPr algn="just"/>
            <a:r>
              <a:rPr lang="el-GR" sz="2400" b="1" u="sng" dirty="0">
                <a:latin typeface="+mn-lt"/>
              </a:rPr>
              <a:t>Πλεονέκτημα</a:t>
            </a:r>
            <a:r>
              <a:rPr lang="el-GR" sz="2400" dirty="0">
                <a:latin typeface="+mn-lt"/>
              </a:rPr>
              <a:t>: Αύξηση της ωφέλιμης ισχύος σήματος</a:t>
            </a:r>
          </a:p>
          <a:p>
            <a:pPr algn="just"/>
            <a:r>
              <a:rPr lang="el-GR" sz="2400" b="1" u="sng" dirty="0">
                <a:latin typeface="+mn-lt"/>
              </a:rPr>
              <a:t>Μειονέκτημα</a:t>
            </a:r>
            <a:r>
              <a:rPr lang="el-GR" sz="2400" dirty="0">
                <a:latin typeface="+mn-lt"/>
              </a:rPr>
              <a:t>: Μείωση της διακριτικής ικανότητας (επειδή η δέσμη μετακινείται λίγο κατά την ολοκλήρωση) … </a:t>
            </a:r>
            <a:r>
              <a:rPr lang="el-GR" sz="2400" dirty="0">
                <a:latin typeface="+mn-lt"/>
                <a:sym typeface="Symbol"/>
              </a:rPr>
              <a:t> … </a:t>
            </a:r>
            <a:r>
              <a:rPr lang="el-GR" sz="2400" b="1" u="sng" dirty="0" err="1">
                <a:latin typeface="+mn-lt"/>
                <a:sym typeface="Symbol"/>
              </a:rPr>
              <a:t>Μονοπαλμικά</a:t>
            </a:r>
            <a:r>
              <a:rPr lang="el-GR" sz="2400" dirty="0">
                <a:latin typeface="+mn-lt"/>
                <a:sym typeface="Symbol"/>
              </a:rPr>
              <a:t> ραντάρ</a:t>
            </a:r>
            <a:endParaRPr lang="el-GR" sz="2400" dirty="0">
              <a:latin typeface="+mn-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37</a:t>
            </a:fld>
            <a:endParaRPr lang="en-US" spc="-60" dirty="0">
              <a:solidFill>
                <a:srgbClr val="000000"/>
              </a:solidFill>
            </a:endParaRPr>
          </a:p>
        </p:txBody>
      </p:sp>
    </p:spTree>
    <p:extLst>
      <p:ext uri="{BB962C8B-B14F-4D97-AF65-F5344CB8AC3E}">
        <p14:creationId xmlns:p14="http://schemas.microsoft.com/office/powerpoint/2010/main" val="8041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788924" y="381000"/>
            <a:ext cx="7542530" cy="1538883"/>
          </a:xfrm>
        </p:spPr>
        <p:txBody>
          <a:bodyPr/>
          <a:lstStyle/>
          <a:p>
            <a:pPr algn="ctr"/>
            <a:r>
              <a:rPr lang="el-GR" sz="2800" b="1" dirty="0">
                <a:latin typeface="+mj-lt"/>
              </a:rPr>
              <a:t>Μέθοδος Ολοκλήρωσης παλμών</a:t>
            </a:r>
            <a:endParaRPr lang="en-US" sz="2800" b="1" dirty="0">
              <a:latin typeface="+mj-lt"/>
            </a:endParaRPr>
          </a:p>
          <a:p>
            <a:pPr algn="just"/>
            <a:endParaRPr lang="el-GR" sz="2400" b="1" dirty="0">
              <a:latin typeface="+mj-lt"/>
            </a:endParaRPr>
          </a:p>
          <a:p>
            <a:pPr algn="just"/>
            <a:r>
              <a:rPr lang="el-GR" sz="2400" dirty="0">
                <a:latin typeface="+mj-lt"/>
              </a:rPr>
              <a:t>Όταν προστίθενται παλμοί το πλάτος </a:t>
            </a:r>
            <a:r>
              <a:rPr lang="el-GR" sz="2400" b="1" u="sng" dirty="0">
                <a:latin typeface="+mj-lt"/>
              </a:rPr>
              <a:t>αυξάνεται</a:t>
            </a:r>
            <a:r>
              <a:rPr lang="el-GR" sz="2400" dirty="0">
                <a:latin typeface="+mj-lt"/>
              </a:rPr>
              <a:t>.</a:t>
            </a:r>
          </a:p>
          <a:p>
            <a:pPr algn="just"/>
            <a:r>
              <a:rPr lang="el-GR" sz="2400" dirty="0">
                <a:latin typeface="+mj-lt"/>
              </a:rPr>
              <a:t>Όταν προστίθεται ο θόρυβος το πλάτος του </a:t>
            </a:r>
            <a:r>
              <a:rPr lang="el-GR" sz="2400" b="1" u="sng" dirty="0">
                <a:latin typeface="+mj-lt"/>
              </a:rPr>
              <a:t>μειώνεται</a:t>
            </a:r>
            <a:r>
              <a:rPr lang="el-GR" sz="2400" dirty="0">
                <a:latin typeface="+mj-lt"/>
              </a:rPr>
              <a:t>.</a:t>
            </a: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38</a:t>
            </a:fld>
            <a:endParaRPr lang="en-US" spc="-60" dirty="0">
              <a:solidFill>
                <a:srgbClr val="000000"/>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7" r="6458" b="3333"/>
          <a:stretch/>
        </p:blipFill>
        <p:spPr bwMode="auto">
          <a:xfrm>
            <a:off x="30480" y="2133600"/>
            <a:ext cx="4404360" cy="377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16" t="1946" r="6458" b="2500"/>
          <a:stretch/>
        </p:blipFill>
        <p:spPr bwMode="auto">
          <a:xfrm>
            <a:off x="4572000" y="2083448"/>
            <a:ext cx="4572000" cy="382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315200" y="2020272"/>
            <a:ext cx="609600" cy="4311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7" name="Oval 6"/>
          <p:cNvSpPr/>
          <p:nvPr/>
        </p:nvSpPr>
        <p:spPr>
          <a:xfrm>
            <a:off x="2727960" y="2083448"/>
            <a:ext cx="609600" cy="4311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9457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563880" y="123857"/>
            <a:ext cx="8260080" cy="474373"/>
          </a:xfrm>
        </p:spPr>
        <p:txBody>
          <a:bodyPr/>
          <a:lstStyle/>
          <a:p>
            <a:pPr algn="ctr"/>
            <a:r>
              <a:rPr lang="el-GR" sz="2800" b="1" dirty="0">
                <a:latin typeface="+mj-lt"/>
              </a:rPr>
              <a:t>Σύμφωνη ή συνεκτική (</a:t>
            </a:r>
            <a:r>
              <a:rPr lang="en-US" sz="2800" b="1" dirty="0">
                <a:latin typeface="+mj-lt"/>
              </a:rPr>
              <a:t>coherent) </a:t>
            </a:r>
            <a:r>
              <a:rPr lang="el-GR" sz="2800" b="1" dirty="0">
                <a:latin typeface="+mj-lt"/>
              </a:rPr>
              <a:t>άθροιση των παλμών</a:t>
            </a:r>
            <a:endParaRPr lang="en-US" sz="2800" b="1" dirty="0">
              <a:latin typeface="+mj-lt"/>
            </a:endParaRPr>
          </a:p>
          <a:p>
            <a:pPr algn="just"/>
            <a:endParaRPr lang="el-GR" sz="2400" b="1" dirty="0">
              <a:latin typeface="+mj-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a:xfrm>
            <a:off x="8255254" y="6332305"/>
            <a:ext cx="304800" cy="240029"/>
          </a:xfrm>
        </p:spPr>
        <p:txBody>
          <a:bodyPr/>
          <a:lstStyle/>
          <a:p>
            <a:pPr marL="114300">
              <a:lnSpc>
                <a:spcPts val="1240"/>
              </a:lnSpc>
            </a:pPr>
            <a:fld id="{81D60167-4931-47E6-BA6A-407CBD079E47}" type="slidenum">
              <a:rPr lang="en-US" spc="-60" smtClean="0">
                <a:solidFill>
                  <a:srgbClr val="000000"/>
                </a:solidFill>
              </a:rPr>
              <a:t>39</a:t>
            </a:fld>
            <a:endParaRPr lang="en-US" spc="-60" dirty="0">
              <a:solidFill>
                <a:srgbClr val="000000"/>
              </a:solidFill>
            </a:endParaRPr>
          </a:p>
        </p:txBody>
      </p:sp>
      <p:sp>
        <p:nvSpPr>
          <p:cNvPr id="5" name="Text Box 1039"/>
          <p:cNvSpPr txBox="1">
            <a:spLocks noChangeArrowheads="1"/>
          </p:cNvSpPr>
          <p:nvPr/>
        </p:nvSpPr>
        <p:spPr bwMode="auto">
          <a:xfrm>
            <a:off x="4358640" y="2960831"/>
            <a:ext cx="45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sz="3600" b="1" dirty="0">
                <a:latin typeface="+mn-lt"/>
                <a:cs typeface="Arial" panose="020B0604020202020204" pitchFamily="34" charset="0"/>
                <a:sym typeface="Symbol"/>
              </a:rPr>
              <a:t></a:t>
            </a:r>
            <a:endParaRPr lang="en-US" altLang="el-GR" sz="3600" b="1" dirty="0">
              <a:latin typeface="+mn-lt"/>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94415"/>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5735"/>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560" y="794415"/>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576" y="3705255"/>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1051560" y="537270"/>
            <a:ext cx="0" cy="61397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01872" y="598230"/>
            <a:ext cx="0" cy="613978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15232" y="567750"/>
            <a:ext cx="0" cy="613978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F0B92B3E-E49D-4EC3-83E2-7096B5862969}"/>
              </a:ext>
            </a:extLst>
          </p:cNvPr>
          <p:cNvSpPr txBox="1">
            <a:spLocks/>
          </p:cNvSpPr>
          <p:nvPr/>
        </p:nvSpPr>
        <p:spPr>
          <a:xfrm>
            <a:off x="2524324" y="4320689"/>
            <a:ext cx="2123876" cy="369332"/>
          </a:xfrm>
          <a:prstGeom prst="rect">
            <a:avLst/>
          </a:prstGeom>
          <a:solidFill>
            <a:schemeClr val="bg1"/>
          </a:solidFill>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l-GR" sz="2400" kern="0" dirty="0">
                <a:solidFill>
                  <a:srgbClr val="C00000"/>
                </a:solidFill>
                <a:latin typeface="+mn-lt"/>
              </a:rPr>
              <a:t>διαφορά φάσης</a:t>
            </a:r>
            <a:endParaRPr lang="en-US" sz="2400" kern="0" dirty="0">
              <a:solidFill>
                <a:srgbClr val="C00000"/>
              </a:solidFill>
              <a:latin typeface="+mn-lt"/>
            </a:endParaRPr>
          </a:p>
        </p:txBody>
      </p:sp>
      <p:cxnSp>
        <p:nvCxnSpPr>
          <p:cNvPr id="15" name="Straight Arrow Connector 14"/>
          <p:cNvCxnSpPr/>
          <p:nvPr/>
        </p:nvCxnSpPr>
        <p:spPr>
          <a:xfrm flipV="1">
            <a:off x="4617720" y="809655"/>
            <a:ext cx="953672" cy="3710940"/>
          </a:xfrm>
          <a:prstGeom prst="straightConnector1">
            <a:avLst/>
          </a:prstGeom>
          <a:ln w="127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17720" y="3661470"/>
            <a:ext cx="1221544" cy="843885"/>
          </a:xfrm>
          <a:prstGeom prst="straightConnector1">
            <a:avLst/>
          </a:prstGeom>
          <a:ln w="1270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50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919966"/>
                <a:ext cx="8531860" cy="5574668"/>
              </a:xfrm>
              <a:ln w="19050">
                <a:noFill/>
              </a:ln>
            </p:spPr>
            <p:txBody>
              <a:bodyPr/>
              <a:lstStyle/>
              <a:p>
                <a:pPr algn="l"/>
                <a:r>
                  <a:rPr lang="el-GR" sz="2000" dirty="0">
                    <a:latin typeface="+mn-lt"/>
                  </a:rPr>
                  <a:t>Η πυκνότητα ισχύος </a:t>
                </a:r>
                <a:r>
                  <a:rPr lang="en-US" sz="2000" dirty="0">
                    <a:latin typeface="+mn-lt"/>
                  </a:rPr>
                  <a:t>P</a:t>
                </a:r>
                <a:r>
                  <a:rPr lang="en-US" sz="2000" baseline="-25000" dirty="0">
                    <a:latin typeface="+mn-lt"/>
                  </a:rPr>
                  <a:t>i</a:t>
                </a:r>
                <a:r>
                  <a:rPr lang="en-US" sz="2000" dirty="0">
                    <a:latin typeface="+mn-lt"/>
                  </a:rPr>
                  <a:t> </a:t>
                </a:r>
                <a:r>
                  <a:rPr lang="el-GR" sz="2000" dirty="0">
                    <a:latin typeface="+mn-lt"/>
                  </a:rPr>
                  <a:t>που φωτίζει τον στόχο είναι:</a:t>
                </a:r>
                <a:endParaRPr lang="en-US" sz="2000" dirty="0">
                  <a:latin typeface="+mn-lt"/>
                </a:endParaRPr>
              </a:p>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𝑃</m:t>
                          </m:r>
                        </m:e>
                        <m:sub>
                          <m:r>
                            <a:rPr lang="en-US" sz="2000" b="0" i="1" smtClean="0">
                              <a:latin typeface="Cambria Math"/>
                            </a:rPr>
                            <m:t>𝑖</m:t>
                          </m:r>
                        </m:sub>
                      </m:sSub>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𝐺</m:t>
                              </m:r>
                            </m:e>
                            <m:sub>
                              <m:r>
                                <a:rPr lang="en-US" sz="2000" i="1">
                                  <a:latin typeface="Cambria Math"/>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𝜃</m:t>
                                  </m:r>
                                </m:e>
                                <m:sub>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𝜑</m:t>
                                  </m:r>
                                </m:e>
                                <m:sub>
                                  <m:r>
                                    <a:rPr lang="en-US" sz="2000" i="1">
                                      <a:latin typeface="Cambria Math"/>
                                    </a:rPr>
                                    <m:t>𝑡</m:t>
                                  </m:r>
                                </m:sub>
                              </m:sSub>
                            </m:e>
                          </m:d>
                          <m:r>
                            <a:rPr lang="en-US" sz="2000" b="0" i="1" smtClean="0">
                              <a:latin typeface="Cambria Math"/>
                            </a:rPr>
                            <m:t> </m:t>
                          </m:r>
                          <m:sSub>
                            <m:sSubPr>
                              <m:ctrlPr>
                                <a:rPr lang="en-US" sz="2000" i="1" smtClean="0">
                                  <a:latin typeface="Cambria Math" panose="02040503050406030204" pitchFamily="18" charset="0"/>
                                </a:rPr>
                              </m:ctrlPr>
                            </m:sSubPr>
                            <m:e>
                              <m:r>
                                <a:rPr lang="en-US" sz="2000" b="0" i="1" smtClean="0">
                                  <a:latin typeface="Cambria Math"/>
                                </a:rPr>
                                <m:t>𝑊</m:t>
                              </m:r>
                            </m:e>
                            <m:sub>
                              <m:r>
                                <a:rPr lang="en-US" sz="2000" b="0" i="1" smtClean="0">
                                  <a:latin typeface="Cambria Math"/>
                                </a:rPr>
                                <m:t>𝑡</m:t>
                              </m:r>
                            </m:sub>
                          </m:sSub>
                        </m:num>
                        <m:den>
                          <m:r>
                            <a:rPr lang="en-US" sz="2000" b="0" i="1" smtClean="0">
                              <a:latin typeface="Cambria Math"/>
                            </a:rPr>
                            <m:t>4</m:t>
                          </m:r>
                          <m:r>
                            <a:rPr lang="en-US" sz="2000" b="0" i="1" smtClean="0">
                              <a:latin typeface="Cambria Math"/>
                              <a:ea typeface="Cambria Math"/>
                            </a:rPr>
                            <m:t>𝜋</m:t>
                          </m:r>
                          <m:sSup>
                            <m:sSupPr>
                              <m:ctrlPr>
                                <a:rPr lang="en-US" sz="2000" b="0" i="1" smtClean="0">
                                  <a:latin typeface="Cambria Math" panose="02040503050406030204" pitchFamily="18" charset="0"/>
                                  <a:ea typeface="Cambria Math"/>
                                </a:rPr>
                              </m:ctrlPr>
                            </m:sSupPr>
                            <m:e>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𝑟</m:t>
                                  </m:r>
                                </m:e>
                                <m:sub>
                                  <m:r>
                                    <a:rPr lang="en-US" sz="2000" b="0" i="1" smtClean="0">
                                      <a:latin typeface="Cambria Math"/>
                                      <a:ea typeface="Cambria Math"/>
                                    </a:rPr>
                                    <m:t>1</m:t>
                                  </m:r>
                                </m:sub>
                              </m:sSub>
                            </m:e>
                            <m:sup>
                              <m:r>
                                <a:rPr lang="en-US" sz="2000" b="0" i="1" smtClean="0">
                                  <a:latin typeface="Cambria Math"/>
                                  <a:ea typeface="Cambria Math"/>
                                </a:rPr>
                                <m:t>2</m:t>
                              </m:r>
                            </m:sup>
                          </m:sSup>
                        </m:den>
                      </m:f>
                    </m:oMath>
                  </m:oMathPara>
                </a14:m>
                <a:endParaRPr lang="el-GR" sz="2000" dirty="0">
                  <a:latin typeface="+mn-lt"/>
                </a:endParaRPr>
              </a:p>
              <a:p>
                <a:pPr algn="l">
                  <a:spcAft>
                    <a:spcPts val="600"/>
                  </a:spcAft>
                </a:pPr>
                <a:r>
                  <a:rPr lang="en-US" sz="2000" dirty="0">
                    <a:latin typeface="+mn-lt"/>
                  </a:rPr>
                  <a:t>H</a:t>
                </a:r>
                <a:r>
                  <a:rPr lang="el-GR" sz="2000" dirty="0">
                    <a:latin typeface="+mn-lt"/>
                  </a:rPr>
                  <a:t> ιδεατή επιφάνεια σ εκπέμπει ισοτροπικά ισχύ </a:t>
                </a:r>
                <a14:m>
                  <m:oMath xmlns:m="http://schemas.openxmlformats.org/officeDocument/2006/math">
                    <m:r>
                      <a:rPr lang="el-GR" sz="2000" i="1">
                        <a:latin typeface="Cambria Math"/>
                        <a:ea typeface="Cambria Math"/>
                      </a:rPr>
                      <m:t>𝜎</m:t>
                    </m:r>
                    <m:sSub>
                      <m:sSubPr>
                        <m:ctrlPr>
                          <a:rPr lang="el-GR" sz="2000" i="1">
                            <a:latin typeface="Cambria Math" panose="02040503050406030204" pitchFamily="18" charset="0"/>
                            <a:ea typeface="Cambria Math"/>
                          </a:rPr>
                        </m:ctrlPr>
                      </m:sSubPr>
                      <m:e>
                        <m:r>
                          <a:rPr lang="en-US" sz="2000" i="1">
                            <a:latin typeface="Cambria Math"/>
                            <a:ea typeface="Cambria Math"/>
                          </a:rPr>
                          <m:t>𝑃</m:t>
                        </m:r>
                      </m:e>
                      <m:sub>
                        <m:r>
                          <a:rPr lang="en-US" sz="2000" i="1">
                            <a:latin typeface="Cambria Math"/>
                            <a:ea typeface="Cambria Math"/>
                          </a:rPr>
                          <m:t>𝑖</m:t>
                        </m:r>
                      </m:sub>
                    </m:sSub>
                  </m:oMath>
                </a14:m>
                <a:r>
                  <a:rPr lang="en-US" sz="2000" dirty="0"/>
                  <a:t> </a:t>
                </a:r>
                <a:r>
                  <a:rPr lang="el-GR" sz="2000" dirty="0">
                    <a:latin typeface="+mn-lt"/>
                  </a:rPr>
                  <a:t>και αυτή δημιουργεί στην κεραία λήψης πυκνότητα ισχύος </a:t>
                </a:r>
                <a:r>
                  <a:rPr lang="en-US" sz="2000" dirty="0">
                    <a:latin typeface="+mn-lt"/>
                  </a:rPr>
                  <a:t>P</a:t>
                </a:r>
                <a:r>
                  <a:rPr lang="en-US" sz="2000" baseline="-25000" dirty="0">
                    <a:latin typeface="+mn-lt"/>
                  </a:rPr>
                  <a:t>s</a:t>
                </a:r>
                <a:r>
                  <a:rPr lang="en-US" sz="2000" dirty="0">
                    <a:latin typeface="+mn-lt"/>
                  </a:rPr>
                  <a:t> </a:t>
                </a:r>
                <a:r>
                  <a:rPr lang="el-GR" sz="2000" dirty="0">
                    <a:latin typeface="+mn-lt"/>
                  </a:rPr>
                  <a:t>και στον δέκτη ισχύ </a:t>
                </a:r>
                <a:r>
                  <a:rPr lang="en-US" sz="2000" dirty="0" err="1">
                    <a:latin typeface="+mn-lt"/>
                  </a:rPr>
                  <a:t>W</a:t>
                </a:r>
                <a:r>
                  <a:rPr lang="en-US" sz="2000" baseline="-25000" dirty="0" err="1">
                    <a:latin typeface="+mn-lt"/>
                  </a:rPr>
                  <a:t>r</a:t>
                </a:r>
                <a:r>
                  <a:rPr lang="en-US" sz="2000" dirty="0">
                    <a:latin typeface="+mn-lt"/>
                  </a:rPr>
                  <a:t> </a:t>
                </a:r>
                <a:r>
                  <a:rPr lang="el-GR" sz="2000" dirty="0">
                    <a:latin typeface="+mn-lt"/>
                  </a:rPr>
                  <a:t>ως εξής:</a:t>
                </a:r>
              </a:p>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𝑃</m:t>
                          </m:r>
                        </m:e>
                        <m:sub>
                          <m:r>
                            <a:rPr lang="en-US" sz="2000" b="0" i="1" smtClean="0">
                              <a:latin typeface="Cambria Math"/>
                            </a:rPr>
                            <m:t>𝑠</m:t>
                          </m:r>
                        </m:sub>
                      </m:sSub>
                      <m:r>
                        <a:rPr lang="en-US" sz="2000" i="1">
                          <a:latin typeface="Cambria Math"/>
                        </a:rPr>
                        <m:t>=</m:t>
                      </m:r>
                      <m:f>
                        <m:fPr>
                          <m:ctrlPr>
                            <a:rPr lang="en-US" sz="2000" i="1">
                              <a:latin typeface="Cambria Math" panose="02040503050406030204" pitchFamily="18" charset="0"/>
                            </a:rPr>
                          </m:ctrlPr>
                        </m:fPr>
                        <m:num>
                          <m:r>
                            <a:rPr lang="en-US" sz="2000" i="1" smtClean="0">
                              <a:latin typeface="Cambria Math"/>
                              <a:ea typeface="Cambria Math"/>
                            </a:rPr>
                            <m:t>𝜎</m:t>
                          </m:r>
                          <m:r>
                            <a:rPr lang="en-US" sz="2000" i="1">
                              <a:latin typeface="Cambria Math"/>
                            </a:rPr>
                            <m:t> </m:t>
                          </m:r>
                          <m:sSub>
                            <m:sSubPr>
                              <m:ctrlPr>
                                <a:rPr lang="en-US" sz="2000" i="1">
                                  <a:latin typeface="Cambria Math" panose="02040503050406030204" pitchFamily="18" charset="0"/>
                                </a:rPr>
                              </m:ctrlPr>
                            </m:sSubPr>
                            <m:e>
                              <m:r>
                                <a:rPr lang="en-US" sz="2000" b="0" i="1" smtClean="0">
                                  <a:latin typeface="Cambria Math"/>
                                </a:rPr>
                                <m:t>𝑃</m:t>
                              </m:r>
                            </m:e>
                            <m:sub>
                              <m:r>
                                <a:rPr lang="en-US" sz="2000" b="0" i="1" smtClean="0">
                                  <a:latin typeface="Cambria Math"/>
                                </a:rPr>
                                <m:t>𝑖</m:t>
                              </m:r>
                            </m:sub>
                          </m:sSub>
                        </m:num>
                        <m:den>
                          <m:r>
                            <a:rPr lang="en-US" sz="2000" i="1">
                              <a:latin typeface="Cambria Math"/>
                            </a:rPr>
                            <m:t>4</m:t>
                          </m:r>
                          <m:r>
                            <a:rPr lang="en-US" sz="2000" i="1">
                              <a:latin typeface="Cambria Math"/>
                              <a:ea typeface="Cambria Math"/>
                            </a:rPr>
                            <m:t>𝜋</m:t>
                          </m:r>
                          <m:sSup>
                            <m:sSupPr>
                              <m:ctrlPr>
                                <a:rPr lang="en-US" sz="2000" i="1">
                                  <a:latin typeface="Cambria Math" panose="02040503050406030204" pitchFamily="18" charset="0"/>
                                  <a:ea typeface="Cambria Math"/>
                                </a:rPr>
                              </m:ctrlPr>
                            </m:sSupPr>
                            <m:e>
                              <m:sSub>
                                <m:sSubPr>
                                  <m:ctrlPr>
                                    <a:rPr lang="en-US" sz="2000" i="1">
                                      <a:latin typeface="Cambria Math" panose="02040503050406030204" pitchFamily="18" charset="0"/>
                                      <a:ea typeface="Cambria Math"/>
                                    </a:rPr>
                                  </m:ctrlPr>
                                </m:sSubPr>
                                <m:e>
                                  <m:r>
                                    <a:rPr lang="en-US" sz="2000" b="0" i="1" smtClean="0">
                                      <a:latin typeface="Cambria Math"/>
                                      <a:ea typeface="Cambria Math"/>
                                    </a:rPr>
                                    <m:t>𝑟</m:t>
                                  </m:r>
                                </m:e>
                                <m:sub>
                                  <m:r>
                                    <a:rPr lang="el-GR" sz="2000" b="0" i="1" smtClean="0">
                                      <a:latin typeface="Cambria Math"/>
                                      <a:ea typeface="Cambria Math"/>
                                    </a:rPr>
                                    <m:t>2</m:t>
                                  </m:r>
                                </m:sub>
                              </m:sSub>
                            </m:e>
                            <m:sup>
                              <m:r>
                                <a:rPr lang="en-US" sz="2000" i="1">
                                  <a:latin typeface="Cambria Math"/>
                                  <a:ea typeface="Cambria Math"/>
                                </a:rPr>
                                <m:t>2</m:t>
                              </m:r>
                            </m:sup>
                          </m:sSup>
                        </m:den>
                      </m:f>
                      <m:r>
                        <a:rPr lang="el-GR" sz="2000" b="0" i="1" smtClean="0">
                          <a:latin typeface="Cambria Math"/>
                          <a:ea typeface="Cambria Math"/>
                        </a:rPr>
                        <m:t>  </m:t>
                      </m:r>
                      <m:r>
                        <a:rPr lang="en-US" sz="2000" b="0" i="1" smtClean="0">
                          <a:latin typeface="Cambria Math"/>
                          <a:ea typeface="Cambria Math"/>
                        </a:rPr>
                        <m:t>   </m:t>
                      </m:r>
                      <m:r>
                        <a:rPr lang="el-GR" sz="2000" b="0" i="1" smtClean="0">
                          <a:latin typeface="Cambria Math"/>
                          <a:ea typeface="Cambria Math"/>
                        </a:rPr>
                        <m:t> ,  </m:t>
                      </m:r>
                      <m:sSub>
                        <m:sSubPr>
                          <m:ctrlPr>
                            <a:rPr lang="el-GR" sz="2000" b="0" i="1" smtClean="0">
                              <a:latin typeface="Cambria Math" panose="02040503050406030204" pitchFamily="18" charset="0"/>
                              <a:ea typeface="Cambria Math"/>
                            </a:rPr>
                          </m:ctrlPr>
                        </m:sSubPr>
                        <m:e>
                          <m:r>
                            <a:rPr lang="en-US" sz="2000" b="0" i="1" smtClean="0">
                              <a:latin typeface="Cambria Math"/>
                              <a:ea typeface="Cambria Math"/>
                            </a:rPr>
                            <m:t>𝑊</m:t>
                          </m:r>
                        </m:e>
                        <m:sub>
                          <m:r>
                            <a:rPr lang="en-US" sz="2000" b="0" i="1" smtClean="0">
                              <a:latin typeface="Cambria Math"/>
                              <a:ea typeface="Cambria Math"/>
                            </a:rPr>
                            <m:t>𝑟</m:t>
                          </m:r>
                        </m:sub>
                      </m:sSub>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𝐴</m:t>
                          </m:r>
                        </m:e>
                        <m:sub>
                          <m:r>
                            <a:rPr lang="en-US" sz="2000" b="0" i="1" smtClean="0">
                              <a:latin typeface="Cambria Math"/>
                              <a:ea typeface="Cambria Math"/>
                            </a:rPr>
                            <m:t>𝑒</m:t>
                          </m:r>
                        </m:sub>
                      </m:sSub>
                      <m:sSub>
                        <m:sSubPr>
                          <m:ctrlPr>
                            <a:rPr lang="el-GR" sz="2000" i="1">
                              <a:latin typeface="Cambria Math" panose="02040503050406030204" pitchFamily="18" charset="0"/>
                            </a:rPr>
                          </m:ctrlPr>
                        </m:sSubPr>
                        <m:e>
                          <m:r>
                            <m:rPr>
                              <m:sty m:val="p"/>
                            </m:rPr>
                            <a:rPr lang="en-US" sz="2000">
                              <a:latin typeface="Cambria Math"/>
                            </a:rPr>
                            <m:t>P</m:t>
                          </m:r>
                        </m:e>
                        <m:sub>
                          <m:r>
                            <a:rPr lang="en-US" sz="2000" i="1">
                              <a:latin typeface="Cambria Math"/>
                            </a:rPr>
                            <m:t>𝑠</m:t>
                          </m:r>
                        </m:sub>
                      </m:sSub>
                      <m:r>
                        <a:rPr lang="en-US" sz="2000" i="1">
                          <a:latin typeface="Cambria Math"/>
                        </a:rPr>
                        <m:t>=</m:t>
                      </m:r>
                      <m:f>
                        <m:fPr>
                          <m:ctrlPr>
                            <a:rPr lang="en-US" sz="2000" i="1">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i="1" smtClean="0">
                                  <a:latin typeface="Cambria Math"/>
                                  <a:ea typeface="Cambria Math"/>
                                </a:rPr>
                                <m:t>𝜆</m:t>
                              </m:r>
                            </m:e>
                            <m:sup>
                              <m:r>
                                <a:rPr lang="en-US" sz="2000" b="0" i="1" smtClean="0">
                                  <a:latin typeface="Cambria Math"/>
                                </a:rPr>
                                <m:t>2</m:t>
                              </m:r>
                            </m:sup>
                          </m:sSup>
                        </m:num>
                        <m:den>
                          <m:r>
                            <a:rPr lang="en-US" sz="2000" i="1">
                              <a:latin typeface="Cambria Math"/>
                            </a:rPr>
                            <m:t>4</m:t>
                          </m:r>
                          <m:r>
                            <a:rPr lang="en-US" sz="2000" i="1">
                              <a:latin typeface="Cambria Math"/>
                              <a:ea typeface="Cambria Math"/>
                            </a:rPr>
                            <m:t>𝜋</m:t>
                          </m:r>
                        </m:den>
                      </m:f>
                      <m:sSub>
                        <m:sSubPr>
                          <m:ctrlPr>
                            <a:rPr lang="en-US" sz="2000" i="1">
                              <a:latin typeface="Cambria Math" panose="02040503050406030204" pitchFamily="18" charset="0"/>
                            </a:rPr>
                          </m:ctrlPr>
                        </m:sSubPr>
                        <m:e>
                          <m:r>
                            <a:rPr lang="en-US" sz="2000" i="1">
                              <a:latin typeface="Cambria Math"/>
                            </a:rPr>
                            <m:t>𝐺</m:t>
                          </m:r>
                        </m:e>
                        <m:sub>
                          <m:r>
                            <a:rPr lang="en-US" sz="2000" b="0" i="1" smtClean="0">
                              <a:latin typeface="Cambria Math"/>
                            </a:rPr>
                            <m:t>𝑟</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𝜃</m:t>
                              </m:r>
                            </m:e>
                            <m:sub>
                              <m:r>
                                <a:rPr lang="en-US" sz="2000" b="0" i="1" smtClean="0">
                                  <a:latin typeface="Cambria Math"/>
                                </a:rPr>
                                <m:t>𝑟</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𝜑</m:t>
                              </m:r>
                            </m:e>
                            <m:sub>
                              <m:r>
                                <a:rPr lang="en-US" sz="2000" b="0" i="1" smtClean="0">
                                  <a:latin typeface="Cambria Math"/>
                                  <a:ea typeface="Cambria Math"/>
                                </a:rPr>
                                <m:t>𝑟</m:t>
                              </m:r>
                            </m:sub>
                          </m:sSub>
                        </m:e>
                      </m:d>
                      <m:f>
                        <m:fPr>
                          <m:ctrlPr>
                            <a:rPr lang="en-US" sz="2000" i="1">
                              <a:latin typeface="Cambria Math" panose="02040503050406030204" pitchFamily="18" charset="0"/>
                            </a:rPr>
                          </m:ctrlPr>
                        </m:fPr>
                        <m:num>
                          <m:r>
                            <a:rPr lang="en-US" sz="2000" i="1">
                              <a:latin typeface="Cambria Math"/>
                              <a:ea typeface="Cambria Math"/>
                            </a:rPr>
                            <m:t>𝜎</m:t>
                          </m:r>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num>
                        <m:den>
                          <m:r>
                            <a:rPr lang="en-US" sz="2000" i="1">
                              <a:latin typeface="Cambria Math"/>
                            </a:rPr>
                            <m:t>4</m:t>
                          </m:r>
                          <m:r>
                            <a:rPr lang="en-US" sz="2000" i="1">
                              <a:latin typeface="Cambria Math"/>
                              <a:ea typeface="Cambria Math"/>
                            </a:rPr>
                            <m:t>𝜋</m:t>
                          </m:r>
                          <m:sSup>
                            <m:sSupPr>
                              <m:ctrlPr>
                                <a:rPr lang="en-US" sz="2000" i="1">
                                  <a:latin typeface="Cambria Math" panose="02040503050406030204" pitchFamily="18" charset="0"/>
                                  <a:ea typeface="Cambria Math"/>
                                </a:rPr>
                              </m:ctrlPr>
                            </m:sSupPr>
                            <m:e>
                              <m:sSub>
                                <m:sSubPr>
                                  <m:ctrlPr>
                                    <a:rPr lang="en-US" sz="2000" i="1">
                                      <a:latin typeface="Cambria Math" panose="02040503050406030204" pitchFamily="18" charset="0"/>
                                      <a:ea typeface="Cambria Math"/>
                                    </a:rPr>
                                  </m:ctrlPr>
                                </m:sSubPr>
                                <m:e>
                                  <m:r>
                                    <a:rPr lang="en-US" sz="2000" b="0" i="1" smtClean="0">
                                      <a:latin typeface="Cambria Math"/>
                                      <a:ea typeface="Cambria Math"/>
                                    </a:rPr>
                                    <m:t>𝑟</m:t>
                                  </m:r>
                                </m:e>
                                <m:sub>
                                  <m:r>
                                    <a:rPr lang="el-GR" sz="2000" b="0" i="1" smtClean="0">
                                      <a:latin typeface="Cambria Math"/>
                                      <a:ea typeface="Cambria Math"/>
                                    </a:rPr>
                                    <m:t>2</m:t>
                                  </m:r>
                                </m:sub>
                              </m:sSub>
                            </m:e>
                            <m:sup>
                              <m:r>
                                <a:rPr lang="en-US" sz="2000" i="1">
                                  <a:latin typeface="Cambria Math"/>
                                  <a:ea typeface="Cambria Math"/>
                                </a:rPr>
                                <m:t>2</m:t>
                              </m:r>
                            </m:sup>
                          </m:sSup>
                        </m:den>
                      </m:f>
                    </m:oMath>
                  </m:oMathPara>
                </a14:m>
                <a:endParaRPr lang="el-GR" sz="2000" dirty="0"/>
              </a:p>
              <a:p>
                <a:pPr algn="l">
                  <a:spcBef>
                    <a:spcPts val="600"/>
                  </a:spcBef>
                  <a:spcAft>
                    <a:spcPts val="600"/>
                  </a:spcAft>
                </a:pPr>
                <a:r>
                  <a:rPr lang="el-GR" sz="2000" dirty="0">
                    <a:latin typeface="+mn-lt"/>
                  </a:rPr>
                  <a:t>όπου </a:t>
                </a:r>
                <a:r>
                  <a:rPr lang="en-US" sz="2000" dirty="0" err="1">
                    <a:latin typeface="+mn-lt"/>
                  </a:rPr>
                  <a:t>G</a:t>
                </a:r>
                <a:r>
                  <a:rPr lang="en-US" sz="2000" baseline="-25000" dirty="0" err="1">
                    <a:latin typeface="+mn-lt"/>
                  </a:rPr>
                  <a:t>t</a:t>
                </a:r>
                <a:r>
                  <a:rPr lang="el-GR" sz="2000" dirty="0">
                    <a:latin typeface="+mn-lt"/>
                  </a:rPr>
                  <a:t> το κέρδος της κεραίας εκπομπής και </a:t>
                </a:r>
                <a:r>
                  <a:rPr lang="en-US" sz="2000" dirty="0" err="1">
                    <a:latin typeface="+mn-lt"/>
                  </a:rPr>
                  <a:t>A</a:t>
                </a:r>
                <a:r>
                  <a:rPr lang="en-US" sz="2000" baseline="-25000" dirty="0" err="1">
                    <a:latin typeface="+mn-lt"/>
                  </a:rPr>
                  <a:t>e</a:t>
                </a:r>
                <a:r>
                  <a:rPr lang="en-US" sz="2000" dirty="0">
                    <a:latin typeface="+mn-lt"/>
                  </a:rPr>
                  <a:t> , P</a:t>
                </a:r>
                <a:r>
                  <a:rPr lang="en-US" sz="2000" baseline="-25000" dirty="0">
                    <a:latin typeface="+mn-lt"/>
                  </a:rPr>
                  <a:t>s</a:t>
                </a:r>
                <a:r>
                  <a:rPr lang="en-US" sz="2000" dirty="0">
                    <a:latin typeface="+mn-lt"/>
                  </a:rPr>
                  <a:t> </a:t>
                </a:r>
                <a:r>
                  <a:rPr lang="el-GR" sz="2000" dirty="0">
                    <a:latin typeface="+mn-lt"/>
                  </a:rPr>
                  <a:t>η ενεργός επιφάνεια και το κέρδος της κεραίας λήψης.</a:t>
                </a:r>
                <a:r>
                  <a:rPr lang="en-US" sz="2000" dirty="0">
                    <a:latin typeface="+mn-lt"/>
                  </a:rPr>
                  <a:t> </a:t>
                </a:r>
                <a:r>
                  <a:rPr lang="el-GR" sz="2000" dirty="0">
                    <a:latin typeface="+mn-lt"/>
                  </a:rPr>
                  <a:t>Συνδυάζοντας έχουμε:</a:t>
                </a:r>
              </a:p>
              <a:p>
                <a:pPr algn="l"/>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a:rPr>
                          </m:ctrlPr>
                        </m:sSubPr>
                        <m:e>
                          <m:r>
                            <a:rPr lang="en-US" sz="2000" i="1">
                              <a:latin typeface="Cambria Math"/>
                              <a:ea typeface="Cambria Math"/>
                            </a:rPr>
                            <m:t>𝑊</m:t>
                          </m:r>
                        </m:e>
                        <m:sub>
                          <m:r>
                            <a:rPr lang="en-US" sz="2000" i="1">
                              <a:latin typeface="Cambria Math"/>
                              <a:ea typeface="Cambria Math"/>
                            </a:rPr>
                            <m:t>𝑟</m:t>
                          </m:r>
                        </m:sub>
                      </m:sSub>
                      <m:r>
                        <a:rPr lang="en-US" sz="2000" i="1">
                          <a:latin typeface="Cambria Math"/>
                          <a:ea typeface="Cambria Math"/>
                        </a:rPr>
                        <m:t>=</m:t>
                      </m:r>
                      <m:r>
                        <a:rPr lang="en-US" sz="2000" i="1">
                          <a:latin typeface="Cambria Math"/>
                          <a:ea typeface="Cambria Math"/>
                        </a:rPr>
                        <m:t>𝜎</m:t>
                      </m:r>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𝑡</m:t>
                          </m:r>
                        </m:sub>
                      </m:sSub>
                      <m:r>
                        <a:rPr lang="en-US" sz="2000" b="0" i="1" smtClean="0">
                          <a:latin typeface="Cambria Math"/>
                        </a:rPr>
                        <m:t> </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ea typeface="Cambria Math"/>
                                </a:rPr>
                                <m:t>𝜆</m:t>
                              </m:r>
                            </m:e>
                            <m:sup>
                              <m:r>
                                <a:rPr lang="en-US" sz="2000" i="1">
                                  <a:latin typeface="Cambria Math"/>
                                </a:rPr>
                                <m:t>2</m:t>
                              </m:r>
                            </m:sup>
                          </m:sSup>
                          <m:sSub>
                            <m:sSubPr>
                              <m:ctrlPr>
                                <a:rPr lang="en-US" sz="2000" i="1">
                                  <a:latin typeface="Cambria Math" panose="02040503050406030204" pitchFamily="18" charset="0"/>
                                </a:rPr>
                              </m:ctrlPr>
                            </m:sSubPr>
                            <m:e>
                              <m:r>
                                <a:rPr lang="en-US" sz="2000" i="1">
                                  <a:latin typeface="Cambria Math"/>
                                </a:rPr>
                                <m:t>𝐺</m:t>
                              </m:r>
                            </m:e>
                            <m:sub>
                              <m:r>
                                <a:rPr lang="en-US" sz="2000" i="1">
                                  <a:latin typeface="Cambria Math"/>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𝜃</m:t>
                                  </m:r>
                                </m:e>
                                <m:sub>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𝜑</m:t>
                                  </m:r>
                                </m:e>
                                <m:sub>
                                  <m:r>
                                    <a:rPr lang="en-US" sz="2000" i="1">
                                      <a:latin typeface="Cambria Math"/>
                                    </a:rPr>
                                    <m:t>𝑡</m:t>
                                  </m:r>
                                </m:sub>
                              </m:sSub>
                            </m:e>
                          </m:d>
                          <m:r>
                            <a:rPr lang="el-GR" sz="2000" b="0" i="1" smtClean="0">
                              <a:latin typeface="Cambria Math"/>
                            </a:rPr>
                            <m:t> </m:t>
                          </m:r>
                          <m:sSub>
                            <m:sSubPr>
                              <m:ctrlPr>
                                <a:rPr lang="en-US" sz="2000" i="1">
                                  <a:latin typeface="Cambria Math" panose="02040503050406030204" pitchFamily="18" charset="0"/>
                                </a:rPr>
                              </m:ctrlPr>
                            </m:sSubPr>
                            <m:e>
                              <m:r>
                                <a:rPr lang="en-US" sz="2000" i="1">
                                  <a:latin typeface="Cambria Math"/>
                                </a:rPr>
                                <m:t>𝐺</m:t>
                              </m:r>
                            </m:e>
                            <m:sub>
                              <m:r>
                                <a:rPr lang="en-US" sz="2000" i="1">
                                  <a:latin typeface="Cambria Math"/>
                                </a:rPr>
                                <m:t>𝑟</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𝜃</m:t>
                                  </m:r>
                                </m:e>
                                <m:sub>
                                  <m:r>
                                    <a:rPr lang="en-US" sz="2000" i="1">
                                      <a:latin typeface="Cambria Math"/>
                                    </a:rPr>
                                    <m:t>𝑟</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𝜑</m:t>
                                  </m:r>
                                </m:e>
                                <m:sub>
                                  <m:r>
                                    <a:rPr lang="en-US" sz="2000" i="1">
                                      <a:latin typeface="Cambria Math"/>
                                      <a:ea typeface="Cambria Math"/>
                                    </a:rPr>
                                    <m:t>𝑟</m:t>
                                  </m:r>
                                </m:sub>
                              </m:sSub>
                            </m:e>
                          </m:d>
                          <m:r>
                            <a:rPr lang="el-GR" sz="2000" b="0" i="1" smtClean="0">
                              <a:latin typeface="Cambria Math"/>
                              <a:ea typeface="Cambria Math"/>
                            </a:rPr>
                            <m:t> </m:t>
                          </m:r>
                        </m:num>
                        <m:den>
                          <m:sSup>
                            <m:sSupPr>
                              <m:ctrlPr>
                                <a:rPr lang="en-US" sz="2000" i="1">
                                  <a:latin typeface="Cambria Math" panose="02040503050406030204" pitchFamily="18" charset="0"/>
                                  <a:ea typeface="Cambria Math"/>
                                </a:rPr>
                              </m:ctrlPr>
                            </m:sSupPr>
                            <m:e>
                              <m:d>
                                <m:dPr>
                                  <m:ctrlPr>
                                    <a:rPr lang="en-US" sz="2000" i="1">
                                      <a:latin typeface="Cambria Math" panose="02040503050406030204" pitchFamily="18" charset="0"/>
                                      <a:ea typeface="Cambria Math"/>
                                    </a:rPr>
                                  </m:ctrlPr>
                                </m:dPr>
                                <m:e>
                                  <m:r>
                                    <a:rPr lang="en-US" sz="2000" i="1">
                                      <a:latin typeface="Cambria Math"/>
                                    </a:rPr>
                                    <m:t>4</m:t>
                                  </m:r>
                                  <m:r>
                                    <a:rPr lang="en-US" sz="2000" i="1">
                                      <a:latin typeface="Cambria Math"/>
                                      <a:ea typeface="Cambria Math"/>
                                    </a:rPr>
                                    <m:t>𝜋</m:t>
                                  </m:r>
                                </m:e>
                              </m:d>
                            </m:e>
                            <m:sup>
                              <m:r>
                                <a:rPr lang="en-US" sz="2000" b="0" i="1" smtClean="0">
                                  <a:latin typeface="Cambria Math"/>
                                  <a:ea typeface="Cambria Math"/>
                                </a:rPr>
                                <m:t>3</m:t>
                              </m:r>
                            </m:sup>
                          </m:sSup>
                          <m:r>
                            <a:rPr lang="en-US" sz="2000" b="0" i="1" smtClean="0">
                              <a:latin typeface="Cambria Math"/>
                              <a:ea typeface="Cambria Math"/>
                            </a:rPr>
                            <m:t> </m:t>
                          </m:r>
                          <m:sSup>
                            <m:sSupPr>
                              <m:ctrlPr>
                                <a:rPr lang="en-US" sz="2000" i="1">
                                  <a:latin typeface="Cambria Math" panose="02040503050406030204" pitchFamily="18" charset="0"/>
                                  <a:ea typeface="Cambria Math"/>
                                </a:rPr>
                              </m:ctrlPr>
                            </m:sSupPr>
                            <m:e>
                              <m:sSub>
                                <m:sSubPr>
                                  <m:ctrlPr>
                                    <a:rPr lang="en-US" sz="2000" i="1">
                                      <a:latin typeface="Cambria Math" panose="02040503050406030204" pitchFamily="18" charset="0"/>
                                      <a:ea typeface="Cambria Math"/>
                                    </a:rPr>
                                  </m:ctrlPr>
                                </m:sSubPr>
                                <m:e>
                                  <m:r>
                                    <a:rPr lang="en-US" sz="2000" b="0" i="1" smtClean="0">
                                      <a:latin typeface="Cambria Math"/>
                                      <a:ea typeface="Cambria Math"/>
                                    </a:rPr>
                                    <m:t>𝑟</m:t>
                                  </m:r>
                                </m:e>
                                <m:sub>
                                  <m:r>
                                    <a:rPr lang="el-GR" sz="2000" b="0" i="1" smtClean="0">
                                      <a:latin typeface="Cambria Math"/>
                                      <a:ea typeface="Cambria Math"/>
                                    </a:rPr>
                                    <m:t>1</m:t>
                                  </m:r>
                                </m:sub>
                              </m:sSub>
                            </m:e>
                            <m:sup>
                              <m:r>
                                <a:rPr lang="en-US" sz="2000" i="1">
                                  <a:latin typeface="Cambria Math"/>
                                  <a:ea typeface="Cambria Math"/>
                                </a:rPr>
                                <m:t>2</m:t>
                              </m:r>
                            </m:sup>
                          </m:sSup>
                          <m:r>
                            <a:rPr lang="el-GR" sz="2000" b="0" i="1" smtClean="0">
                              <a:latin typeface="Cambria Math"/>
                              <a:ea typeface="Cambria Math"/>
                            </a:rPr>
                            <m:t> </m:t>
                          </m:r>
                          <m:sSup>
                            <m:sSupPr>
                              <m:ctrlPr>
                                <a:rPr lang="en-US" sz="2000" i="1">
                                  <a:latin typeface="Cambria Math" panose="02040503050406030204" pitchFamily="18" charset="0"/>
                                  <a:ea typeface="Cambria Math"/>
                                </a:rPr>
                              </m:ctrlPr>
                            </m:sSupPr>
                            <m:e>
                              <m:sSub>
                                <m:sSubPr>
                                  <m:ctrlPr>
                                    <a:rPr lang="en-US" sz="2000" i="1">
                                      <a:latin typeface="Cambria Math" panose="02040503050406030204" pitchFamily="18" charset="0"/>
                                      <a:ea typeface="Cambria Math"/>
                                    </a:rPr>
                                  </m:ctrlPr>
                                </m:sSubPr>
                                <m:e>
                                  <m:r>
                                    <a:rPr lang="en-US" sz="2000" b="0" i="1" smtClean="0">
                                      <a:latin typeface="Cambria Math"/>
                                      <a:ea typeface="Cambria Math"/>
                                    </a:rPr>
                                    <m:t>𝑟</m:t>
                                  </m:r>
                                </m:e>
                                <m:sub>
                                  <m:r>
                                    <a:rPr lang="el-GR" sz="2000" i="1">
                                      <a:latin typeface="Cambria Math"/>
                                      <a:ea typeface="Cambria Math"/>
                                    </a:rPr>
                                    <m:t>2</m:t>
                                  </m:r>
                                </m:sub>
                              </m:sSub>
                            </m:e>
                            <m:sup>
                              <m:r>
                                <a:rPr lang="en-US" sz="2000" i="1">
                                  <a:latin typeface="Cambria Math"/>
                                  <a:ea typeface="Cambria Math"/>
                                </a:rPr>
                                <m:t>2</m:t>
                              </m:r>
                            </m:sup>
                          </m:sSup>
                        </m:den>
                      </m:f>
                    </m:oMath>
                  </m:oMathPara>
                </a14:m>
                <a:endParaRPr lang="el-GR" sz="2000" dirty="0">
                  <a:latin typeface="+mn-lt"/>
                </a:endParaRPr>
              </a:p>
              <a:p>
                <a:pPr algn="l">
                  <a:spcBef>
                    <a:spcPts val="600"/>
                  </a:spcBef>
                  <a:spcAft>
                    <a:spcPts val="600"/>
                  </a:spcAft>
                </a:pPr>
                <a:r>
                  <a:rPr lang="el-GR" sz="2000" dirty="0">
                    <a:latin typeface="+mn-lt"/>
                  </a:rPr>
                  <a:t>Αυτή είναι η </a:t>
                </a:r>
                <a:r>
                  <a:rPr lang="el-GR" sz="2000" b="1" u="sng" dirty="0">
                    <a:latin typeface="+mn-lt"/>
                  </a:rPr>
                  <a:t>εξίσωση ραντάρ</a:t>
                </a:r>
                <a:r>
                  <a:rPr lang="el-GR" sz="2000" dirty="0">
                    <a:latin typeface="+mn-lt"/>
                  </a:rPr>
                  <a:t> στην πιο γενική περίπτωση (</a:t>
                </a:r>
                <a:r>
                  <a:rPr lang="el-GR" sz="2000" dirty="0" err="1">
                    <a:latin typeface="+mn-lt"/>
                  </a:rPr>
                  <a:t>διστατική</a:t>
                </a:r>
                <a:r>
                  <a:rPr lang="el-GR" sz="2000" dirty="0">
                    <a:latin typeface="+mn-lt"/>
                  </a:rPr>
                  <a:t>). Στη </a:t>
                </a:r>
                <a:r>
                  <a:rPr lang="el-GR" sz="2000" u="sng" dirty="0" err="1">
                    <a:latin typeface="+mn-lt"/>
                  </a:rPr>
                  <a:t>μονοστατική</a:t>
                </a:r>
                <a:r>
                  <a:rPr lang="el-GR" sz="2000" dirty="0">
                    <a:latin typeface="+mn-lt"/>
                  </a:rPr>
                  <a:t> περίπτωση (η ίδια κεραία εκπομπής και λήψης) γίνεται:</a:t>
                </a:r>
              </a:p>
              <a:p>
                <a:pPr algn="l"/>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ea typeface="Cambria Math"/>
                            </a:rPr>
                          </m:ctrlPr>
                        </m:sSubPr>
                        <m:e>
                          <m:r>
                            <a:rPr lang="en-US" sz="2000" i="1">
                              <a:latin typeface="Cambria Math"/>
                              <a:ea typeface="Cambria Math"/>
                            </a:rPr>
                            <m:t>𝑊</m:t>
                          </m:r>
                        </m:e>
                        <m:sub>
                          <m:r>
                            <a:rPr lang="en-US" sz="2000" i="1">
                              <a:latin typeface="Cambria Math"/>
                              <a:ea typeface="Cambria Math"/>
                            </a:rPr>
                            <m:t>𝑟</m:t>
                          </m:r>
                        </m:sub>
                      </m:sSub>
                      <m:r>
                        <a:rPr lang="en-US" sz="2000" i="1">
                          <a:latin typeface="Cambria Math"/>
                          <a:ea typeface="Cambria Math"/>
                        </a:rPr>
                        <m:t>=</m:t>
                      </m:r>
                      <m:r>
                        <a:rPr lang="en-US" sz="2000" i="1">
                          <a:latin typeface="Cambria Math"/>
                          <a:ea typeface="Cambria Math"/>
                        </a:rPr>
                        <m:t>𝜎</m:t>
                      </m:r>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𝑡</m:t>
                          </m:r>
                        </m:sub>
                      </m:sSub>
                      <m:r>
                        <a:rPr lang="en-US" sz="2000" i="1">
                          <a:latin typeface="Cambria Math"/>
                        </a:rPr>
                        <m:t> </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ea typeface="Cambria Math"/>
                                </a:rPr>
                                <m:t>𝜆</m:t>
                              </m:r>
                            </m:e>
                            <m:sup>
                              <m:r>
                                <a:rPr lang="en-US" sz="2000" i="1">
                                  <a:latin typeface="Cambria Math"/>
                                </a:rPr>
                                <m:t>2</m:t>
                              </m:r>
                            </m:sup>
                          </m:sSup>
                          <m:sSup>
                            <m:sSupPr>
                              <m:ctrlPr>
                                <a:rPr lang="en-US" sz="2000" i="1" smtClean="0">
                                  <a:latin typeface="Cambria Math" panose="02040503050406030204" pitchFamily="18" charset="0"/>
                                </a:rPr>
                              </m:ctrlPr>
                            </m:sSupPr>
                            <m:e>
                              <m:r>
                                <a:rPr lang="en-US" sz="2000" b="0" i="1" smtClean="0">
                                  <a:latin typeface="Cambria Math"/>
                                </a:rPr>
                                <m:t>𝐺</m:t>
                              </m:r>
                            </m:e>
                            <m:sup>
                              <m:r>
                                <a:rPr lang="en-US" sz="2000" b="0" i="1" smtClean="0">
                                  <a:latin typeface="Cambria Math"/>
                                </a:rPr>
                                <m:t>2</m:t>
                              </m:r>
                            </m:sup>
                          </m:sSup>
                        </m:num>
                        <m:den>
                          <m:sSup>
                            <m:sSupPr>
                              <m:ctrlPr>
                                <a:rPr lang="en-US" sz="2000" i="1">
                                  <a:latin typeface="Cambria Math" panose="02040503050406030204" pitchFamily="18" charset="0"/>
                                  <a:ea typeface="Cambria Math"/>
                                </a:rPr>
                              </m:ctrlPr>
                            </m:sSupPr>
                            <m:e>
                              <m:d>
                                <m:dPr>
                                  <m:ctrlPr>
                                    <a:rPr lang="en-US" sz="2000" i="1">
                                      <a:latin typeface="Cambria Math" panose="02040503050406030204" pitchFamily="18" charset="0"/>
                                      <a:ea typeface="Cambria Math"/>
                                    </a:rPr>
                                  </m:ctrlPr>
                                </m:dPr>
                                <m:e>
                                  <m:r>
                                    <a:rPr lang="en-US" sz="2000" i="1">
                                      <a:latin typeface="Cambria Math"/>
                                    </a:rPr>
                                    <m:t>4</m:t>
                                  </m:r>
                                  <m:r>
                                    <a:rPr lang="en-US" sz="2000" i="1">
                                      <a:latin typeface="Cambria Math"/>
                                      <a:ea typeface="Cambria Math"/>
                                    </a:rPr>
                                    <m:t>𝜋</m:t>
                                  </m:r>
                                </m:e>
                              </m:d>
                            </m:e>
                            <m:sup>
                              <m:r>
                                <a:rPr lang="en-US" sz="2000" b="0" i="1" smtClean="0">
                                  <a:latin typeface="Cambria Math"/>
                                  <a:ea typeface="Cambria Math"/>
                                </a:rPr>
                                <m:t>3</m:t>
                              </m:r>
                            </m:sup>
                          </m:sSup>
                          <m:sSup>
                            <m:sSupPr>
                              <m:ctrlPr>
                                <a:rPr lang="el-GR" sz="2000" i="1" smtClean="0">
                                  <a:latin typeface="Cambria Math" panose="02040503050406030204" pitchFamily="18" charset="0"/>
                                  <a:ea typeface="Cambria Math"/>
                                </a:rPr>
                              </m:ctrlPr>
                            </m:sSupPr>
                            <m:e>
                              <m:r>
                                <a:rPr lang="en-US" sz="2000" b="0" i="1" smtClean="0">
                                  <a:latin typeface="Cambria Math"/>
                                  <a:ea typeface="Cambria Math"/>
                                </a:rPr>
                                <m:t>𝑟</m:t>
                              </m:r>
                            </m:e>
                            <m:sup>
                              <m:r>
                                <a:rPr lang="en-US" sz="2000" b="0" i="1" smtClean="0">
                                  <a:latin typeface="Cambria Math"/>
                                  <a:ea typeface="Cambria Math"/>
                                </a:rPr>
                                <m:t>4</m:t>
                              </m:r>
                            </m:sup>
                          </m:sSup>
                        </m:den>
                      </m:f>
                    </m:oMath>
                  </m:oMathPara>
                </a14:m>
                <a:endParaRPr lang="el-GR" sz="2000" dirty="0">
                  <a:latin typeface="+mn-lt"/>
                </a:endParaRPr>
              </a:p>
              <a:p>
                <a:pPr algn="l"/>
                <a:r>
                  <a:rPr lang="el-GR" sz="2000" dirty="0">
                    <a:latin typeface="+mn-lt"/>
                  </a:rPr>
                  <a:t>όπου </a:t>
                </a:r>
                <a:r>
                  <a:rPr lang="en-US" sz="2000" dirty="0">
                    <a:latin typeface="+mn-lt"/>
                  </a:rPr>
                  <a:t>G </a:t>
                </a:r>
                <a:r>
                  <a:rPr lang="el-GR" sz="2000" dirty="0">
                    <a:latin typeface="+mn-lt"/>
                  </a:rPr>
                  <a:t> το κέρδος της κεραίας και </a:t>
                </a:r>
                <a:r>
                  <a:rPr lang="en-US" sz="2000" dirty="0">
                    <a:latin typeface="+mn-lt"/>
                  </a:rPr>
                  <a:t>r </a:t>
                </a:r>
                <a:r>
                  <a:rPr lang="el-GR" sz="2000" dirty="0">
                    <a:latin typeface="+mn-lt"/>
                  </a:rPr>
                  <a:t>η απόσταση από τον στόχο.</a:t>
                </a: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19966"/>
                <a:ext cx="8531860" cy="5574668"/>
              </a:xfrm>
              <a:blipFill rotWithShape="1">
                <a:blip r:embed="rId2"/>
                <a:stretch>
                  <a:fillRect l="-1786" t="-1422" b="-328"/>
                </a:stretch>
              </a:blipFill>
              <a:ln w="19050">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a:t>
            </a:fld>
            <a:endParaRPr lang="en-US" spc="-60" dirty="0">
              <a:solidFill>
                <a:srgbClr val="000000"/>
              </a:solidFill>
            </a:endParaRPr>
          </a:p>
        </p:txBody>
      </p:sp>
      <p:sp>
        <p:nvSpPr>
          <p:cNvPr id="5" name="Rectangle 2"/>
          <p:cNvSpPr>
            <a:spLocks noGrp="1" noChangeArrowheads="1"/>
          </p:cNvSpPr>
          <p:nvPr>
            <p:ph type="title"/>
          </p:nvPr>
        </p:nvSpPr>
        <p:spPr>
          <a:xfrm>
            <a:off x="228601" y="165548"/>
            <a:ext cx="8610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εξίσωση ραντάρ (</a:t>
            </a:r>
            <a:r>
              <a:rPr lang="en-US" sz="3200" b="1" kern="1200" dirty="0">
                <a:latin typeface="+mj-lt"/>
                <a:cs typeface="+mj-cs"/>
              </a:rPr>
              <a:t>RADAR Range Equation</a:t>
            </a:r>
            <a:r>
              <a:rPr lang="el-GR" sz="3200" b="1" kern="1200" dirty="0">
                <a:latin typeface="+mj-lt"/>
                <a:cs typeface="+mj-cs"/>
              </a:rPr>
              <a:t>)</a:t>
            </a:r>
          </a:p>
        </p:txBody>
      </p:sp>
    </p:spTree>
    <p:extLst>
      <p:ext uri="{BB962C8B-B14F-4D97-AF65-F5344CB8AC3E}">
        <p14:creationId xmlns:p14="http://schemas.microsoft.com/office/powerpoint/2010/main" val="272884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32" y="1082039"/>
            <a:ext cx="7760467" cy="202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548640" y="123856"/>
            <a:ext cx="8092440" cy="1231106"/>
          </a:xfrm>
        </p:spPr>
        <p:txBody>
          <a:bodyPr/>
          <a:lstStyle/>
          <a:p>
            <a:pPr algn="ctr"/>
            <a:r>
              <a:rPr lang="el-GR" sz="2800" b="1" dirty="0">
                <a:latin typeface="+mj-lt"/>
              </a:rPr>
              <a:t>Σύμφωνη </a:t>
            </a:r>
            <a:r>
              <a:rPr lang="en-US" sz="2800" b="1" dirty="0">
                <a:latin typeface="+mj-lt"/>
              </a:rPr>
              <a:t>/ </a:t>
            </a:r>
            <a:r>
              <a:rPr lang="el-GR" sz="2800" b="1" dirty="0">
                <a:latin typeface="+mj-lt"/>
              </a:rPr>
              <a:t>ασύμφωνη (</a:t>
            </a:r>
            <a:r>
              <a:rPr lang="en-US" sz="2800" b="1" dirty="0">
                <a:latin typeface="+mj-lt"/>
              </a:rPr>
              <a:t>coherent / </a:t>
            </a:r>
            <a:r>
              <a:rPr lang="en-US" sz="2800" b="1" dirty="0" err="1">
                <a:latin typeface="+mj-lt"/>
              </a:rPr>
              <a:t>noncoherent</a:t>
            </a:r>
            <a:r>
              <a:rPr lang="en-US" sz="2800" b="1" dirty="0">
                <a:latin typeface="+mj-lt"/>
              </a:rPr>
              <a:t>) </a:t>
            </a:r>
            <a:r>
              <a:rPr lang="el-GR" sz="2800" b="1" dirty="0">
                <a:latin typeface="+mj-lt"/>
              </a:rPr>
              <a:t>άθροιση των παλμών</a:t>
            </a:r>
            <a:endParaRPr lang="en-US" sz="2800" b="1" dirty="0">
              <a:latin typeface="+mj-lt"/>
            </a:endParaRPr>
          </a:p>
          <a:p>
            <a:pPr algn="just"/>
            <a:endParaRPr lang="el-GR" sz="2400" b="1" dirty="0">
              <a:latin typeface="+mj-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a:xfrm>
            <a:off x="8255254" y="6332305"/>
            <a:ext cx="304800" cy="240029"/>
          </a:xfrm>
        </p:spPr>
        <p:txBody>
          <a:bodyPr/>
          <a:lstStyle/>
          <a:p>
            <a:pPr marL="114300">
              <a:lnSpc>
                <a:spcPts val="1240"/>
              </a:lnSpc>
            </a:pPr>
            <a:fld id="{81D60167-4931-47E6-BA6A-407CBD079E47}" type="slidenum">
              <a:rPr lang="en-US" spc="-60" smtClean="0">
                <a:solidFill>
                  <a:srgbClr val="000000"/>
                </a:solidFill>
              </a:rPr>
              <a:t>40</a:t>
            </a:fld>
            <a:endParaRPr lang="en-US" spc="-60" dirty="0">
              <a:solidFill>
                <a:srgbClr val="000000"/>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32" y="3455920"/>
            <a:ext cx="2057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33" y="4912754"/>
            <a:ext cx="2057399" cy="154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2">
            <a:extLst>
              <a:ext uri="{FF2B5EF4-FFF2-40B4-BE49-F238E27FC236}">
                <a16:creationId xmlns:a16="http://schemas.microsoft.com/office/drawing/2014/main" id="{F0B92B3E-E49D-4EC3-83E2-7096B5862969}"/>
              </a:ext>
            </a:extLst>
          </p:cNvPr>
          <p:cNvSpPr txBox="1">
            <a:spLocks/>
          </p:cNvSpPr>
          <p:nvPr/>
        </p:nvSpPr>
        <p:spPr>
          <a:xfrm>
            <a:off x="941571" y="2831068"/>
            <a:ext cx="5062989" cy="307777"/>
          </a:xfrm>
          <a:prstGeom prst="rect">
            <a:avLst/>
          </a:prstGeom>
          <a:solidFill>
            <a:srgbClr val="FFFF00"/>
          </a:solidFill>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l-GR" sz="2000" kern="0" dirty="0">
                <a:solidFill>
                  <a:prstClr val="black"/>
                </a:solidFill>
                <a:latin typeface="+mn-lt"/>
              </a:rPr>
              <a:t>Ενδεικτική εικόνα του (</a:t>
            </a:r>
            <a:r>
              <a:rPr lang="el-GR" sz="2000" kern="0" dirty="0" err="1">
                <a:solidFill>
                  <a:prstClr val="black"/>
                </a:solidFill>
                <a:latin typeface="+mn-lt"/>
              </a:rPr>
              <a:t>ζωνοπερατού</a:t>
            </a:r>
            <a:r>
              <a:rPr lang="el-GR" sz="2000" kern="0" dirty="0">
                <a:solidFill>
                  <a:prstClr val="black"/>
                </a:solidFill>
                <a:latin typeface="+mn-lt"/>
              </a:rPr>
              <a:t>) θορύβου</a:t>
            </a:r>
            <a:endParaRPr lang="en-US" sz="2000" kern="0" dirty="0">
              <a:solidFill>
                <a:prstClr val="black"/>
              </a:solidFill>
              <a:latin typeface="+mn-lt"/>
            </a:endParaRPr>
          </a:p>
        </p:txBody>
      </p:sp>
      <p:sp>
        <p:nvSpPr>
          <p:cNvPr id="14" name="Text Placeholder 2">
            <a:extLst>
              <a:ext uri="{FF2B5EF4-FFF2-40B4-BE49-F238E27FC236}">
                <a16:creationId xmlns:a16="http://schemas.microsoft.com/office/drawing/2014/main" id="{F0B92B3E-E49D-4EC3-83E2-7096B5862969}"/>
              </a:ext>
            </a:extLst>
          </p:cNvPr>
          <p:cNvSpPr txBox="1">
            <a:spLocks/>
          </p:cNvSpPr>
          <p:nvPr/>
        </p:nvSpPr>
        <p:spPr>
          <a:xfrm>
            <a:off x="2555357" y="4320209"/>
            <a:ext cx="2121668" cy="1538883"/>
          </a:xfrm>
          <a:prstGeom prst="rect">
            <a:avLst/>
          </a:prstGeom>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2000" kern="0" dirty="0">
                <a:solidFill>
                  <a:prstClr val="black"/>
                </a:solidFill>
                <a:latin typeface="+mn-lt"/>
              </a:rPr>
              <a:t>Σύμφωνη άθροιση: ο θόρυβος  «</a:t>
            </a:r>
            <a:r>
              <a:rPr lang="el-GR" sz="2000" kern="0" dirty="0" err="1">
                <a:solidFill>
                  <a:prstClr val="black"/>
                </a:solidFill>
                <a:latin typeface="+mn-lt"/>
              </a:rPr>
              <a:t>αυτο</a:t>
            </a:r>
            <a:r>
              <a:rPr lang="el-GR" sz="2000" kern="0" dirty="0">
                <a:solidFill>
                  <a:prstClr val="black"/>
                </a:solidFill>
                <a:latin typeface="+mn-lt"/>
              </a:rPr>
              <a:t>-αναιρείται» λόγω προσθαφαιρέσεων πλάτους και φάσης</a:t>
            </a:r>
            <a:endParaRPr lang="en-US" sz="2000" kern="0" dirty="0">
              <a:solidFill>
                <a:prstClr val="black"/>
              </a:solidFill>
              <a:latin typeface="+mn-lt"/>
            </a:endParaRPr>
          </a:p>
        </p:txBody>
      </p:sp>
      <p:grpSp>
        <p:nvGrpSpPr>
          <p:cNvPr id="15" name="Canvas 1"/>
          <p:cNvGrpSpPr/>
          <p:nvPr/>
        </p:nvGrpSpPr>
        <p:grpSpPr>
          <a:xfrm>
            <a:off x="4973051" y="3507470"/>
            <a:ext cx="1740535" cy="2153920"/>
            <a:chOff x="0" y="0"/>
            <a:chExt cx="1740535" cy="2153920"/>
          </a:xfrm>
        </p:grpSpPr>
        <p:sp>
          <p:nvSpPr>
            <p:cNvPr id="16" name="Rectangle 15"/>
            <p:cNvSpPr/>
            <p:nvPr/>
          </p:nvSpPr>
          <p:spPr>
            <a:xfrm>
              <a:off x="0" y="0"/>
              <a:ext cx="1740535" cy="2153920"/>
            </a:xfrm>
            <a:prstGeom prst="rect">
              <a:avLst/>
            </a:prstGeom>
          </p:spPr>
        </p:sp>
        <p:cxnSp>
          <p:nvCxnSpPr>
            <p:cNvPr id="17" name="Straight Connector 16"/>
            <p:cNvCxnSpPr/>
            <p:nvPr/>
          </p:nvCxnSpPr>
          <p:spPr>
            <a:xfrm>
              <a:off x="219808" y="835269"/>
              <a:ext cx="32531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45123" y="276422"/>
              <a:ext cx="624205" cy="0"/>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545123" y="267630"/>
              <a:ext cx="0" cy="567639"/>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1169328" y="267630"/>
              <a:ext cx="0" cy="567055"/>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160536" y="826477"/>
              <a:ext cx="325120"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Freeform 21"/>
            <p:cNvSpPr/>
            <p:nvPr/>
          </p:nvSpPr>
          <p:spPr>
            <a:xfrm>
              <a:off x="545123" y="200668"/>
              <a:ext cx="597877" cy="142232"/>
            </a:xfrm>
            <a:custGeom>
              <a:avLst/>
              <a:gdLst>
                <a:gd name="connsiteX0" fmla="*/ 0 w 597877"/>
                <a:gd name="connsiteY0" fmla="*/ 71893 h 142232"/>
                <a:gd name="connsiteX1" fmla="*/ 52754 w 597877"/>
                <a:gd name="connsiteY1" fmla="*/ 27932 h 142232"/>
                <a:gd name="connsiteX2" fmla="*/ 79131 w 597877"/>
                <a:gd name="connsiteY2" fmla="*/ 89478 h 142232"/>
                <a:gd name="connsiteX3" fmla="*/ 114300 w 597877"/>
                <a:gd name="connsiteY3" fmla="*/ 54309 h 142232"/>
                <a:gd name="connsiteX4" fmla="*/ 131885 w 597877"/>
                <a:gd name="connsiteY4" fmla="*/ 80686 h 142232"/>
                <a:gd name="connsiteX5" fmla="*/ 149469 w 597877"/>
                <a:gd name="connsiteY5" fmla="*/ 45516 h 142232"/>
                <a:gd name="connsiteX6" fmla="*/ 175846 w 597877"/>
                <a:gd name="connsiteY6" fmla="*/ 36724 h 142232"/>
                <a:gd name="connsiteX7" fmla="*/ 184639 w 597877"/>
                <a:gd name="connsiteY7" fmla="*/ 71893 h 142232"/>
                <a:gd name="connsiteX8" fmla="*/ 211015 w 597877"/>
                <a:gd name="connsiteY8" fmla="*/ 124647 h 142232"/>
                <a:gd name="connsiteX9" fmla="*/ 254977 w 597877"/>
                <a:gd name="connsiteY9" fmla="*/ 115855 h 142232"/>
                <a:gd name="connsiteX10" fmla="*/ 281354 w 597877"/>
                <a:gd name="connsiteY10" fmla="*/ 98270 h 142232"/>
                <a:gd name="connsiteX11" fmla="*/ 316523 w 597877"/>
                <a:gd name="connsiteY11" fmla="*/ 89478 h 142232"/>
                <a:gd name="connsiteX12" fmla="*/ 342900 w 597877"/>
                <a:gd name="connsiteY12" fmla="*/ 71893 h 142232"/>
                <a:gd name="connsiteX13" fmla="*/ 395654 w 597877"/>
                <a:gd name="connsiteY13" fmla="*/ 63101 h 142232"/>
                <a:gd name="connsiteX14" fmla="*/ 404446 w 597877"/>
                <a:gd name="connsiteY14" fmla="*/ 89478 h 142232"/>
                <a:gd name="connsiteX15" fmla="*/ 413239 w 597877"/>
                <a:gd name="connsiteY15" fmla="*/ 142232 h 142232"/>
                <a:gd name="connsiteX16" fmla="*/ 474785 w 597877"/>
                <a:gd name="connsiteY16" fmla="*/ 45516 h 142232"/>
                <a:gd name="connsiteX17" fmla="*/ 483577 w 597877"/>
                <a:gd name="connsiteY17" fmla="*/ 1555 h 142232"/>
                <a:gd name="connsiteX18" fmla="*/ 509954 w 597877"/>
                <a:gd name="connsiteY18" fmla="*/ 19140 h 142232"/>
                <a:gd name="connsiteX19" fmla="*/ 527539 w 597877"/>
                <a:gd name="connsiteY19" fmla="*/ 89478 h 142232"/>
                <a:gd name="connsiteX20" fmla="*/ 536331 w 597877"/>
                <a:gd name="connsiteY20" fmla="*/ 63101 h 142232"/>
                <a:gd name="connsiteX21" fmla="*/ 545123 w 597877"/>
                <a:gd name="connsiteY21" fmla="*/ 27932 h 142232"/>
                <a:gd name="connsiteX22" fmla="*/ 571500 w 597877"/>
                <a:gd name="connsiteY22" fmla="*/ 54309 h 142232"/>
                <a:gd name="connsiteX23" fmla="*/ 597877 w 597877"/>
                <a:gd name="connsiteY23" fmla="*/ 98270 h 1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877" h="142232">
                  <a:moveTo>
                    <a:pt x="0" y="71893"/>
                  </a:moveTo>
                  <a:cubicBezTo>
                    <a:pt x="17585" y="57239"/>
                    <a:pt x="30041" y="30771"/>
                    <a:pt x="52754" y="27932"/>
                  </a:cubicBezTo>
                  <a:cubicBezTo>
                    <a:pt x="59708" y="27063"/>
                    <a:pt x="76642" y="82011"/>
                    <a:pt x="79131" y="89478"/>
                  </a:cubicBezTo>
                  <a:cubicBezTo>
                    <a:pt x="83268" y="77065"/>
                    <a:pt x="86716" y="43275"/>
                    <a:pt x="114300" y="54309"/>
                  </a:cubicBezTo>
                  <a:cubicBezTo>
                    <a:pt x="124111" y="58234"/>
                    <a:pt x="126023" y="71894"/>
                    <a:pt x="131885" y="80686"/>
                  </a:cubicBezTo>
                  <a:cubicBezTo>
                    <a:pt x="137746" y="68963"/>
                    <a:pt x="140201" y="54784"/>
                    <a:pt x="149469" y="45516"/>
                  </a:cubicBezTo>
                  <a:cubicBezTo>
                    <a:pt x="156022" y="38963"/>
                    <a:pt x="168432" y="31163"/>
                    <a:pt x="175846" y="36724"/>
                  </a:cubicBezTo>
                  <a:cubicBezTo>
                    <a:pt x="185513" y="43974"/>
                    <a:pt x="181319" y="60274"/>
                    <a:pt x="184639" y="71893"/>
                  </a:cubicBezTo>
                  <a:cubicBezTo>
                    <a:pt x="193740" y="103746"/>
                    <a:pt x="191748" y="95745"/>
                    <a:pt x="211015" y="124647"/>
                  </a:cubicBezTo>
                  <a:cubicBezTo>
                    <a:pt x="225669" y="121716"/>
                    <a:pt x="244410" y="126422"/>
                    <a:pt x="254977" y="115855"/>
                  </a:cubicBezTo>
                  <a:cubicBezTo>
                    <a:pt x="283225" y="87607"/>
                    <a:pt x="243187" y="41021"/>
                    <a:pt x="281354" y="98270"/>
                  </a:cubicBezTo>
                  <a:cubicBezTo>
                    <a:pt x="293077" y="95339"/>
                    <a:pt x="305416" y="94238"/>
                    <a:pt x="316523" y="89478"/>
                  </a:cubicBezTo>
                  <a:cubicBezTo>
                    <a:pt x="326236" y="85315"/>
                    <a:pt x="332875" y="75235"/>
                    <a:pt x="342900" y="71893"/>
                  </a:cubicBezTo>
                  <a:cubicBezTo>
                    <a:pt x="359812" y="66256"/>
                    <a:pt x="378069" y="66032"/>
                    <a:pt x="395654" y="63101"/>
                  </a:cubicBezTo>
                  <a:cubicBezTo>
                    <a:pt x="398585" y="71893"/>
                    <a:pt x="402435" y="80431"/>
                    <a:pt x="404446" y="89478"/>
                  </a:cubicBezTo>
                  <a:cubicBezTo>
                    <a:pt x="408313" y="106881"/>
                    <a:pt x="395412" y="142232"/>
                    <a:pt x="413239" y="142232"/>
                  </a:cubicBezTo>
                  <a:cubicBezTo>
                    <a:pt x="417704" y="142232"/>
                    <a:pt x="470028" y="53445"/>
                    <a:pt x="474785" y="45516"/>
                  </a:cubicBezTo>
                  <a:cubicBezTo>
                    <a:pt x="477716" y="30862"/>
                    <a:pt x="471622" y="10521"/>
                    <a:pt x="483577" y="1555"/>
                  </a:cubicBezTo>
                  <a:cubicBezTo>
                    <a:pt x="492031" y="-4785"/>
                    <a:pt x="505228" y="9688"/>
                    <a:pt x="509954" y="19140"/>
                  </a:cubicBezTo>
                  <a:cubicBezTo>
                    <a:pt x="520762" y="40756"/>
                    <a:pt x="521677" y="66032"/>
                    <a:pt x="527539" y="89478"/>
                  </a:cubicBezTo>
                  <a:cubicBezTo>
                    <a:pt x="530470" y="80686"/>
                    <a:pt x="533785" y="72012"/>
                    <a:pt x="536331" y="63101"/>
                  </a:cubicBezTo>
                  <a:cubicBezTo>
                    <a:pt x="539651" y="51482"/>
                    <a:pt x="533400" y="30863"/>
                    <a:pt x="545123" y="27932"/>
                  </a:cubicBezTo>
                  <a:cubicBezTo>
                    <a:pt x="557186" y="24916"/>
                    <a:pt x="563540" y="44757"/>
                    <a:pt x="571500" y="54309"/>
                  </a:cubicBezTo>
                  <a:cubicBezTo>
                    <a:pt x="584763" y="70225"/>
                    <a:pt x="589294" y="81103"/>
                    <a:pt x="597877" y="9827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cxnSp>
          <p:nvCxnSpPr>
            <p:cNvPr id="23" name="Straight Connector 22"/>
            <p:cNvCxnSpPr/>
            <p:nvPr/>
          </p:nvCxnSpPr>
          <p:spPr>
            <a:xfrm>
              <a:off x="220003" y="1718559"/>
              <a:ext cx="32512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45123" y="1159759"/>
              <a:ext cx="624205" cy="0"/>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545123" y="1150869"/>
              <a:ext cx="0" cy="567055"/>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1169328" y="1150869"/>
              <a:ext cx="0" cy="567055"/>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160438" y="1709669"/>
              <a:ext cx="325120"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Freeform 27"/>
            <p:cNvSpPr/>
            <p:nvPr/>
          </p:nvSpPr>
          <p:spPr>
            <a:xfrm>
              <a:off x="571500" y="1104873"/>
              <a:ext cx="606669" cy="108465"/>
            </a:xfrm>
            <a:custGeom>
              <a:avLst/>
              <a:gdLst>
                <a:gd name="connsiteX0" fmla="*/ 0 w 606669"/>
                <a:gd name="connsiteY0" fmla="*/ 55712 h 108465"/>
                <a:gd name="connsiteX1" fmla="*/ 17585 w 606669"/>
                <a:gd name="connsiteY1" fmla="*/ 38127 h 108465"/>
                <a:gd name="connsiteX2" fmla="*/ 61546 w 606669"/>
                <a:gd name="connsiteY2" fmla="*/ 73296 h 108465"/>
                <a:gd name="connsiteX3" fmla="*/ 105508 w 606669"/>
                <a:gd name="connsiteY3" fmla="*/ 64504 h 108465"/>
                <a:gd name="connsiteX4" fmla="*/ 131885 w 606669"/>
                <a:gd name="connsiteY4" fmla="*/ 38127 h 108465"/>
                <a:gd name="connsiteX5" fmla="*/ 158262 w 606669"/>
                <a:gd name="connsiteY5" fmla="*/ 29335 h 108465"/>
                <a:gd name="connsiteX6" fmla="*/ 184638 w 606669"/>
                <a:gd name="connsiteY6" fmla="*/ 38127 h 108465"/>
                <a:gd name="connsiteX7" fmla="*/ 246185 w 606669"/>
                <a:gd name="connsiteY7" fmla="*/ 46919 h 108465"/>
                <a:gd name="connsiteX8" fmla="*/ 272562 w 606669"/>
                <a:gd name="connsiteY8" fmla="*/ 64504 h 108465"/>
                <a:gd name="connsiteX9" fmla="*/ 316523 w 606669"/>
                <a:gd name="connsiteY9" fmla="*/ 55712 h 108465"/>
                <a:gd name="connsiteX10" fmla="*/ 369277 w 606669"/>
                <a:gd name="connsiteY10" fmla="*/ 38127 h 108465"/>
                <a:gd name="connsiteX11" fmla="*/ 413238 w 606669"/>
                <a:gd name="connsiteY11" fmla="*/ 46919 h 108465"/>
                <a:gd name="connsiteX12" fmla="*/ 457200 w 606669"/>
                <a:gd name="connsiteY12" fmla="*/ 64504 h 108465"/>
                <a:gd name="connsiteX13" fmla="*/ 474785 w 606669"/>
                <a:gd name="connsiteY13" fmla="*/ 38127 h 108465"/>
                <a:gd name="connsiteX14" fmla="*/ 553915 w 606669"/>
                <a:gd name="connsiteY14" fmla="*/ 108465 h 108465"/>
                <a:gd name="connsiteX15" fmla="*/ 580292 w 606669"/>
                <a:gd name="connsiteY15" fmla="*/ 99673 h 108465"/>
                <a:gd name="connsiteX16" fmla="*/ 606669 w 606669"/>
                <a:gd name="connsiteY16" fmla="*/ 73296 h 10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669" h="108465">
                  <a:moveTo>
                    <a:pt x="0" y="55712"/>
                  </a:moveTo>
                  <a:cubicBezTo>
                    <a:pt x="14648" y="-32179"/>
                    <a:pt x="1845" y="1401"/>
                    <a:pt x="17585" y="38127"/>
                  </a:cubicBezTo>
                  <a:cubicBezTo>
                    <a:pt x="30842" y="69060"/>
                    <a:pt x="33448" y="63930"/>
                    <a:pt x="61546" y="73296"/>
                  </a:cubicBezTo>
                  <a:cubicBezTo>
                    <a:pt x="80824" y="-3819"/>
                    <a:pt x="52264" y="64504"/>
                    <a:pt x="105508" y="64504"/>
                  </a:cubicBezTo>
                  <a:cubicBezTo>
                    <a:pt x="117942" y="64504"/>
                    <a:pt x="121539" y="45024"/>
                    <a:pt x="131885" y="38127"/>
                  </a:cubicBezTo>
                  <a:cubicBezTo>
                    <a:pt x="139596" y="32986"/>
                    <a:pt x="149470" y="32266"/>
                    <a:pt x="158262" y="29335"/>
                  </a:cubicBezTo>
                  <a:cubicBezTo>
                    <a:pt x="167054" y="32266"/>
                    <a:pt x="175550" y="36310"/>
                    <a:pt x="184638" y="38127"/>
                  </a:cubicBezTo>
                  <a:cubicBezTo>
                    <a:pt x="204960" y="42191"/>
                    <a:pt x="226335" y="40964"/>
                    <a:pt x="246185" y="46919"/>
                  </a:cubicBezTo>
                  <a:cubicBezTo>
                    <a:pt x="256306" y="49955"/>
                    <a:pt x="263770" y="58642"/>
                    <a:pt x="272562" y="64504"/>
                  </a:cubicBezTo>
                  <a:cubicBezTo>
                    <a:pt x="287216" y="61573"/>
                    <a:pt x="302106" y="59644"/>
                    <a:pt x="316523" y="55712"/>
                  </a:cubicBezTo>
                  <a:cubicBezTo>
                    <a:pt x="334406" y="50835"/>
                    <a:pt x="369277" y="38127"/>
                    <a:pt x="369277" y="38127"/>
                  </a:cubicBezTo>
                  <a:cubicBezTo>
                    <a:pt x="383931" y="41058"/>
                    <a:pt x="400263" y="39505"/>
                    <a:pt x="413238" y="46919"/>
                  </a:cubicBezTo>
                  <a:cubicBezTo>
                    <a:pt x="459288" y="73233"/>
                    <a:pt x="400342" y="83456"/>
                    <a:pt x="457200" y="64504"/>
                  </a:cubicBezTo>
                  <a:cubicBezTo>
                    <a:pt x="463062" y="55712"/>
                    <a:pt x="464324" y="36633"/>
                    <a:pt x="474785" y="38127"/>
                  </a:cubicBezTo>
                  <a:cubicBezTo>
                    <a:pt x="488063" y="40024"/>
                    <a:pt x="544021" y="98571"/>
                    <a:pt x="553915" y="108465"/>
                  </a:cubicBezTo>
                  <a:cubicBezTo>
                    <a:pt x="562707" y="105534"/>
                    <a:pt x="573739" y="106226"/>
                    <a:pt x="580292" y="99673"/>
                  </a:cubicBezTo>
                  <a:cubicBezTo>
                    <a:pt x="612230" y="67735"/>
                    <a:pt x="566352" y="73296"/>
                    <a:pt x="606669" y="7329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sp>
        <p:nvSpPr>
          <p:cNvPr id="29" name="Text Placeholder 2">
            <a:extLst>
              <a:ext uri="{FF2B5EF4-FFF2-40B4-BE49-F238E27FC236}">
                <a16:creationId xmlns:a16="http://schemas.microsoft.com/office/drawing/2014/main" id="{F0B92B3E-E49D-4EC3-83E2-7096B5862969}"/>
              </a:ext>
            </a:extLst>
          </p:cNvPr>
          <p:cNvSpPr txBox="1">
            <a:spLocks/>
          </p:cNvSpPr>
          <p:nvPr/>
        </p:nvSpPr>
        <p:spPr>
          <a:xfrm>
            <a:off x="6713586" y="4036046"/>
            <a:ext cx="2196661" cy="2154436"/>
          </a:xfrm>
          <a:prstGeom prst="rect">
            <a:avLst/>
          </a:prstGeom>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2000" kern="0" dirty="0">
                <a:solidFill>
                  <a:prstClr val="black"/>
                </a:solidFill>
                <a:latin typeface="+mn-lt"/>
              </a:rPr>
              <a:t>Ασύμφωνη άθροιση: ο θόρυβος  «</a:t>
            </a:r>
            <a:r>
              <a:rPr lang="el-GR" sz="2000" kern="0" dirty="0" err="1">
                <a:solidFill>
                  <a:prstClr val="black"/>
                </a:solidFill>
                <a:latin typeface="+mn-lt"/>
              </a:rPr>
              <a:t>αυτο</a:t>
            </a:r>
            <a:r>
              <a:rPr lang="el-GR" sz="2000" kern="0" dirty="0">
                <a:solidFill>
                  <a:prstClr val="black"/>
                </a:solidFill>
                <a:latin typeface="+mn-lt"/>
              </a:rPr>
              <a:t>-αναιρείται» σε μικρότερο βαθμό (προσθαφαιρέσεις μόνο διακυμάνσεων πλάτους)</a:t>
            </a:r>
            <a:endParaRPr lang="en-US" sz="2000" kern="0" dirty="0">
              <a:solidFill>
                <a:prstClr val="black"/>
              </a:solidFill>
              <a:latin typeface="+mn-lt"/>
            </a:endParaRPr>
          </a:p>
        </p:txBody>
      </p:sp>
      <p:sp>
        <p:nvSpPr>
          <p:cNvPr id="2" name="Rectangle 1"/>
          <p:cNvSpPr/>
          <p:nvPr/>
        </p:nvSpPr>
        <p:spPr>
          <a:xfrm>
            <a:off x="1310640" y="1158239"/>
            <a:ext cx="5402946" cy="9143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 Placeholder 2">
            <a:extLst>
              <a:ext uri="{FF2B5EF4-FFF2-40B4-BE49-F238E27FC236}">
                <a16:creationId xmlns:a16="http://schemas.microsoft.com/office/drawing/2014/main" id="{F0B92B3E-E49D-4EC3-83E2-7096B5862969}"/>
              </a:ext>
            </a:extLst>
          </p:cNvPr>
          <p:cNvSpPr txBox="1">
            <a:spLocks/>
          </p:cNvSpPr>
          <p:nvPr/>
        </p:nvSpPr>
        <p:spPr>
          <a:xfrm>
            <a:off x="6850227" y="2588784"/>
            <a:ext cx="2060020" cy="1231106"/>
          </a:xfrm>
          <a:prstGeom prst="rect">
            <a:avLst/>
          </a:prstGeom>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2000" kern="0" dirty="0">
                <a:solidFill>
                  <a:srgbClr val="C00000"/>
                </a:solidFill>
                <a:latin typeface="+mn-lt"/>
              </a:rPr>
              <a:t>ανόρθωση για την ανίχνευση  της περιβάλλουσας (πλάτους)</a:t>
            </a:r>
            <a:endParaRPr lang="en-US" sz="2000" kern="0" dirty="0">
              <a:solidFill>
                <a:srgbClr val="C00000"/>
              </a:solidFill>
              <a:latin typeface="+mn-lt"/>
            </a:endParaRPr>
          </a:p>
        </p:txBody>
      </p:sp>
      <p:cxnSp>
        <p:nvCxnSpPr>
          <p:cNvPr id="31" name="Curved Connector 30"/>
          <p:cNvCxnSpPr/>
          <p:nvPr/>
        </p:nvCxnSpPr>
        <p:spPr>
          <a:xfrm rot="16200000" flipV="1">
            <a:off x="6790318" y="1580196"/>
            <a:ext cx="1013187" cy="1030010"/>
          </a:xfrm>
          <a:prstGeom prst="curvedConnector2">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73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788924" y="381000"/>
                <a:ext cx="7542530" cy="5767028"/>
              </a:xfrm>
            </p:spPr>
            <p:txBody>
              <a:bodyPr/>
              <a:lstStyle/>
              <a:p>
                <a:pPr algn="ctr"/>
                <a:r>
                  <a:rPr lang="el-GR" sz="2800" b="1" dirty="0">
                    <a:latin typeface="+mn-lt"/>
                  </a:rPr>
                  <a:t>Μέθοδος Ολοκλήρωσης παλμών</a:t>
                </a:r>
                <a:endParaRPr lang="en-US" sz="2800" b="1" dirty="0">
                  <a:latin typeface="+mn-lt"/>
                </a:endParaRPr>
              </a:p>
              <a:p>
                <a:pPr algn="just"/>
                <a:endParaRPr lang="el-GR" sz="2400" b="1" dirty="0">
                  <a:latin typeface="+mn-lt"/>
                </a:endParaRPr>
              </a:p>
              <a:p>
                <a:pPr algn="just">
                  <a:spcAft>
                    <a:spcPts val="1200"/>
                  </a:spcAft>
                </a:pPr>
                <a:r>
                  <a:rPr lang="el-GR" sz="2400" dirty="0">
                    <a:latin typeface="+mn-lt"/>
                  </a:rPr>
                  <a:t>Εάν χρησιμοποιείται </a:t>
                </a:r>
                <a:r>
                  <a:rPr lang="el-GR" sz="2400" u="sng" dirty="0">
                    <a:latin typeface="+mn-lt"/>
                  </a:rPr>
                  <a:t>σύμφωνη</a:t>
                </a:r>
                <a:r>
                  <a:rPr lang="el-GR" sz="2400" dirty="0">
                    <a:latin typeface="+mn-lt"/>
                  </a:rPr>
                  <a:t> / </a:t>
                </a:r>
                <a:r>
                  <a:rPr lang="el-GR" sz="2400" u="sng" dirty="0">
                    <a:latin typeface="+mn-lt"/>
                  </a:rPr>
                  <a:t>συνεκτική</a:t>
                </a:r>
                <a:r>
                  <a:rPr lang="el-GR" sz="2400" dirty="0">
                    <a:latin typeface="+mn-lt"/>
                  </a:rPr>
                  <a:t> (</a:t>
                </a:r>
                <a:r>
                  <a:rPr lang="en-US" sz="2400" dirty="0">
                    <a:latin typeface="+mn-lt"/>
                  </a:rPr>
                  <a:t>coherent)</a:t>
                </a:r>
                <a:r>
                  <a:rPr lang="el-GR" sz="2400" dirty="0">
                    <a:latin typeface="+mn-lt"/>
                  </a:rPr>
                  <a:t> ολοκλήρωση (πλάτος + φάση)</a:t>
                </a:r>
                <a:r>
                  <a:rPr lang="en-US" sz="2400" dirty="0">
                    <a:latin typeface="+mn-lt"/>
                  </a:rPr>
                  <a:t>,</a:t>
                </a:r>
                <a:r>
                  <a:rPr lang="el-GR" sz="2400" dirty="0">
                    <a:latin typeface="+mn-lt"/>
                  </a:rPr>
                  <a:t> </a:t>
                </a:r>
                <a:r>
                  <a:rPr lang="en-US" sz="2400" dirty="0">
                    <a:latin typeface="+mn-lt"/>
                  </a:rPr>
                  <a:t>o</a:t>
                </a:r>
                <a:r>
                  <a:rPr lang="el-GR" sz="2400" dirty="0">
                    <a:latin typeface="+mn-lt"/>
                  </a:rPr>
                  <a:t> SNR που προκύπτει από τη συνεκτική άθροιση n</a:t>
                </a:r>
                <a:r>
                  <a:rPr lang="en-US" sz="2400" baseline="-25000" dirty="0">
                    <a:latin typeface="+mn-lt"/>
                  </a:rPr>
                  <a:t>p</a:t>
                </a:r>
                <a:r>
                  <a:rPr lang="el-GR" sz="2400" dirty="0">
                    <a:latin typeface="+mn-lt"/>
                  </a:rPr>
                  <a:t> παλμών σε περιβάλλον λευκού θορύβου </a:t>
                </a:r>
                <a:r>
                  <a:rPr lang="el-GR" sz="2400" dirty="0" err="1">
                    <a:latin typeface="+mn-lt"/>
                  </a:rPr>
                  <a:t>SNR</a:t>
                </a:r>
                <a:r>
                  <a:rPr lang="el-GR" sz="2400" baseline="-25000" dirty="0" err="1">
                    <a:latin typeface="+mn-lt"/>
                  </a:rPr>
                  <a:t>c</a:t>
                </a:r>
                <a:r>
                  <a:rPr lang="el-GR" sz="2400" dirty="0" err="1">
                    <a:latin typeface="+mn-lt"/>
                  </a:rPr>
                  <a:t>(n</a:t>
                </a:r>
                <a:r>
                  <a:rPr lang="en-US" sz="2400" baseline="-25000" dirty="0">
                    <a:latin typeface="+mn-lt"/>
                  </a:rPr>
                  <a:t>p</a:t>
                </a:r>
                <a:r>
                  <a:rPr lang="el-GR" sz="2400" dirty="0">
                    <a:latin typeface="+mn-lt"/>
                  </a:rPr>
                  <a:t>) είναι τουλάχιστον </a:t>
                </a:r>
                <a14:m>
                  <m:oMath xmlns:m="http://schemas.openxmlformats.org/officeDocument/2006/math">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oMath>
                </a14:m>
                <a:r>
                  <a:rPr lang="el-GR" sz="2400" dirty="0">
                    <a:latin typeface="+mn-lt"/>
                  </a:rPr>
                  <a:t> φορές ενισχυμένος ως προς τον SNR</a:t>
                </a:r>
                <a:r>
                  <a:rPr lang="en-US" sz="2400" dirty="0">
                    <a:latin typeface="+mn-lt"/>
                  </a:rPr>
                  <a:t>(1)</a:t>
                </a:r>
                <a:r>
                  <a:rPr lang="el-GR" sz="2400" baseline="-25000" dirty="0">
                    <a:latin typeface="+mn-lt"/>
                  </a:rPr>
                  <a:t> </a:t>
                </a:r>
                <a:r>
                  <a:rPr lang="el-GR" sz="2400" dirty="0">
                    <a:latin typeface="+mn-lt"/>
                  </a:rPr>
                  <a:t> που θα είχαμε με μόνο 1 παλμό</a:t>
                </a:r>
              </a:p>
              <a:p>
                <a:pPr algn="just">
                  <a:spcAft>
                    <a:spcPts val="1200"/>
                  </a:spcAft>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a:rPr>
                            <m:t>𝑆𝑁𝑅</m:t>
                          </m:r>
                        </m:e>
                        <m:sub>
                          <m:r>
                            <a:rPr lang="en-US" sz="2400" b="0" i="1" smtClean="0">
                              <a:latin typeface="Cambria Math"/>
                            </a:rPr>
                            <m:t>𝑐</m:t>
                          </m:r>
                        </m:sub>
                      </m:sSub>
                      <m:d>
                        <m:dPr>
                          <m:ctrlPr>
                            <a:rPr lang="el-GR" sz="2400" i="1" smtClean="0">
                              <a:latin typeface="Cambria Math" panose="02040503050406030204" pitchFamily="18" charset="0"/>
                            </a:rPr>
                          </m:ctrlPr>
                        </m:dPr>
                        <m:e>
                          <m:sSub>
                            <m:sSubPr>
                              <m:ctrlPr>
                                <a:rPr lang="el-GR" sz="2400" i="1" smtClean="0">
                                  <a:latin typeface="Cambria Math" panose="02040503050406030204" pitchFamily="18" charset="0"/>
                                </a:rPr>
                              </m:ctrlPr>
                            </m:sSubPr>
                            <m:e>
                              <m:r>
                                <a:rPr lang="en-US" sz="2400" b="0" i="1" smtClean="0">
                                  <a:latin typeface="Cambria Math"/>
                                </a:rPr>
                                <m:t>𝑛</m:t>
                              </m:r>
                            </m:e>
                            <m:sub>
                              <m:r>
                                <a:rPr lang="en-US" sz="2400" b="0" i="1" smtClean="0">
                                  <a:latin typeface="Cambria Math"/>
                                </a:rPr>
                                <m:t>𝑝</m:t>
                              </m:r>
                            </m:sub>
                          </m:sSub>
                        </m:e>
                      </m:d>
                      <m:r>
                        <a:rPr lang="en-US" sz="2400" b="0" i="1" smtClean="0">
                          <a:latin typeface="Cambria Math"/>
                        </a:rPr>
                        <m:t>=</m:t>
                      </m:r>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r>
                        <a:rPr lang="en-US" sz="2400" i="1">
                          <a:latin typeface="Cambria Math"/>
                          <a:ea typeface="Cambria Math"/>
                        </a:rPr>
                        <m:t>∙</m:t>
                      </m:r>
                      <m:r>
                        <a:rPr lang="en-US" sz="2400" i="1">
                          <a:latin typeface="Cambria Math"/>
                        </a:rPr>
                        <m:t>𝑆𝑁𝑅</m:t>
                      </m:r>
                      <m:d>
                        <m:dPr>
                          <m:ctrlPr>
                            <a:rPr lang="el-GR" sz="2400" i="1">
                              <a:latin typeface="Cambria Math" panose="02040503050406030204" pitchFamily="18" charset="0"/>
                            </a:rPr>
                          </m:ctrlPr>
                        </m:dPr>
                        <m:e>
                          <m:r>
                            <a:rPr lang="en-US" sz="2400" i="1">
                              <a:latin typeface="Cambria Math"/>
                            </a:rPr>
                            <m:t>1</m:t>
                          </m:r>
                        </m:e>
                      </m:d>
                    </m:oMath>
                  </m:oMathPara>
                </a14:m>
                <a:endParaRPr lang="el-GR" sz="2400" dirty="0">
                  <a:latin typeface="+mn-lt"/>
                </a:endParaRPr>
              </a:p>
              <a:p>
                <a:pPr algn="just"/>
                <a:r>
                  <a:rPr lang="el-GR" sz="2400" dirty="0">
                    <a:latin typeface="+mn-lt"/>
                  </a:rPr>
                  <a:t>Για </a:t>
                </a:r>
                <a:r>
                  <a:rPr lang="el-GR" sz="2400" u="sng" dirty="0">
                    <a:latin typeface="+mn-lt"/>
                  </a:rPr>
                  <a:t>ασύμφωνη</a:t>
                </a:r>
                <a:r>
                  <a:rPr lang="el-GR" sz="2400" dirty="0">
                    <a:latin typeface="+mn-lt"/>
                  </a:rPr>
                  <a:t> / </a:t>
                </a:r>
                <a:r>
                  <a:rPr lang="el-GR" sz="2400" u="sng" dirty="0">
                    <a:latin typeface="+mn-lt"/>
                  </a:rPr>
                  <a:t>μη συνεκτική</a:t>
                </a:r>
                <a:r>
                  <a:rPr lang="el-GR" sz="2400" dirty="0">
                    <a:latin typeface="+mn-lt"/>
                  </a:rPr>
                  <a:t> (</a:t>
                </a:r>
                <a:r>
                  <a:rPr lang="en-US" sz="2400" dirty="0" err="1">
                    <a:latin typeface="+mn-lt"/>
                  </a:rPr>
                  <a:t>noncoherent</a:t>
                </a:r>
                <a:r>
                  <a:rPr lang="el-GR" sz="2400" dirty="0">
                    <a:latin typeface="+mn-lt"/>
                  </a:rPr>
                  <a:t>) ολοκλήρωση η βελτίωση είναι λιγότερο από </a:t>
                </a:r>
                <a14:m>
                  <m:oMath xmlns:m="http://schemas.openxmlformats.org/officeDocument/2006/math">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oMath>
                </a14:m>
                <a:r>
                  <a:rPr lang="el-GR" sz="2400" dirty="0">
                    <a:latin typeface="+mn-lt"/>
                  </a:rPr>
                  <a:t>. Στη βιβλιογραφία αναφέρονται εκτιμήσεις από </a:t>
                </a:r>
                <a14:m>
                  <m:oMath xmlns:m="http://schemas.openxmlformats.org/officeDocument/2006/math">
                    <m:rad>
                      <m:radPr>
                        <m:degHide m:val="on"/>
                        <m:ctrlPr>
                          <a:rPr lang="el-GR" sz="2400" i="1">
                            <a:latin typeface="Cambria Math" panose="02040503050406030204" pitchFamily="18" charset="0"/>
                          </a:rPr>
                        </m:ctrlPr>
                      </m:radPr>
                      <m:deg/>
                      <m:e>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e>
                    </m:rad>
                    <m:r>
                      <a:rPr lang="el-GR" sz="2400" i="1">
                        <a:latin typeface="Cambria Math"/>
                      </a:rPr>
                      <m:t>=</m:t>
                    </m:r>
                    <m:sSup>
                      <m:sSupPr>
                        <m:ctrlPr>
                          <a:rPr lang="el-GR" sz="2400" i="1">
                            <a:latin typeface="Cambria Math" panose="02040503050406030204" pitchFamily="18" charset="0"/>
                          </a:rPr>
                        </m:ctrlPr>
                      </m:sSupPr>
                      <m:e>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e>
                      <m:sup>
                        <m:r>
                          <a:rPr lang="el-GR" sz="2400" i="1">
                            <a:latin typeface="Cambria Math"/>
                          </a:rPr>
                          <m:t>0,5</m:t>
                        </m:r>
                      </m:sup>
                    </m:sSup>
                  </m:oMath>
                </a14:m>
                <a:r>
                  <a:rPr lang="el-GR" sz="2400" dirty="0">
                    <a:latin typeface="+mn-lt"/>
                  </a:rPr>
                  <a:t> ως </a:t>
                </a:r>
                <a:r>
                  <a:rPr lang="el-GR" sz="2400" dirty="0"/>
                  <a:t> </a:t>
                </a:r>
                <a14:m>
                  <m:oMath xmlns:m="http://schemas.openxmlformats.org/officeDocument/2006/math">
                    <m:sSup>
                      <m:sSupPr>
                        <m:ctrlPr>
                          <a:rPr lang="el-GR" sz="2400" i="1">
                            <a:latin typeface="Cambria Math" panose="02040503050406030204" pitchFamily="18" charset="0"/>
                          </a:rPr>
                        </m:ctrlPr>
                      </m:sSupPr>
                      <m:e>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e>
                      <m:sup>
                        <m:r>
                          <a:rPr lang="el-GR" sz="2400" i="1">
                            <a:latin typeface="Cambria Math"/>
                          </a:rPr>
                          <m:t>0,</m:t>
                        </m:r>
                        <m:r>
                          <a:rPr lang="el-GR" sz="2400" b="0" i="1" smtClean="0">
                            <a:latin typeface="Cambria Math"/>
                          </a:rPr>
                          <m:t>8</m:t>
                        </m:r>
                      </m:sup>
                    </m:sSup>
                  </m:oMath>
                </a14:m>
                <a:r>
                  <a:rPr lang="el-GR" sz="2400" dirty="0"/>
                  <a:t> . </a:t>
                </a:r>
                <a:r>
                  <a:rPr lang="el-GR" sz="2400" dirty="0">
                    <a:latin typeface="+mn-lt"/>
                  </a:rPr>
                  <a:t>Για λίγους παλμούς (μικρά </a:t>
                </a:r>
                <a14:m>
                  <m:oMath xmlns:m="http://schemas.openxmlformats.org/officeDocument/2006/math">
                    <m:sSub>
                      <m:sSubPr>
                        <m:ctrlPr>
                          <a:rPr lang="el-GR" sz="2400" i="1">
                            <a:latin typeface="Cambria Math" panose="02040503050406030204" pitchFamily="18" charset="0"/>
                          </a:rPr>
                        </m:ctrlPr>
                      </m:sSubPr>
                      <m:e>
                        <m:r>
                          <a:rPr lang="en-US" sz="2400" i="1">
                            <a:latin typeface="Cambria Math"/>
                          </a:rPr>
                          <m:t>𝑛</m:t>
                        </m:r>
                      </m:e>
                      <m:sub>
                        <m:r>
                          <a:rPr lang="en-US" sz="2400" i="1">
                            <a:latin typeface="Cambria Math"/>
                          </a:rPr>
                          <m:t>𝑝</m:t>
                        </m:r>
                      </m:sub>
                    </m:sSub>
                  </m:oMath>
                </a14:m>
                <a:r>
                  <a:rPr lang="el-GR" sz="2400" dirty="0">
                    <a:latin typeface="+mn-lt"/>
                  </a:rPr>
                  <a:t>) η διαφορά είναι σχετικά μικρή.</a:t>
                </a:r>
              </a:p>
              <a:p>
                <a:pPr algn="just"/>
                <a:r>
                  <a:rPr lang="el-GR" sz="2400" dirty="0">
                    <a:latin typeface="+mn-lt"/>
                  </a:rPr>
                  <a:t>Σε συστήματα με ολοκλήρωση παλμών ο βελτιωμένος </a:t>
                </a:r>
                <a:r>
                  <a:rPr lang="en-US" sz="2400" dirty="0">
                    <a:latin typeface="+mn-lt"/>
                  </a:rPr>
                  <a:t>SNR</a:t>
                </a:r>
                <a:r>
                  <a:rPr lang="el-GR" sz="2400" dirty="0">
                    <a:latin typeface="+mn-lt"/>
                  </a:rPr>
                  <a:t> είναι αυτός που υπεισέρχεται στην εξίσωση </a:t>
                </a:r>
                <a:r>
                  <a:rPr lang="en-US" sz="2400" dirty="0">
                    <a:latin typeface="+mn-lt"/>
                  </a:rPr>
                  <a:t>RADAR</a:t>
                </a:r>
                <a:r>
                  <a:rPr lang="el-GR" sz="2400" dirty="0">
                    <a:latin typeface="+mn-lt"/>
                  </a:rPr>
                  <a:t>.</a:t>
                </a: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788924" y="381000"/>
                <a:ext cx="7542530" cy="5767028"/>
              </a:xfrm>
              <a:blipFill rotWithShape="1">
                <a:blip r:embed="rId2"/>
                <a:stretch>
                  <a:fillRect l="-2423" t="-1797" r="-2423" b="-2220"/>
                </a:stretch>
              </a:blipFill>
            </p:spPr>
            <p:txBody>
              <a:bodyPr/>
              <a:lstStyle/>
              <a:p>
                <a:r>
                  <a:rPr lang="el-GR">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41</a:t>
            </a:fld>
            <a:endParaRPr lang="en-US" spc="-60" dirty="0">
              <a:solidFill>
                <a:srgbClr val="000000"/>
              </a:solidFill>
            </a:endParaRPr>
          </a:p>
        </p:txBody>
      </p:sp>
    </p:spTree>
    <p:extLst>
      <p:ext uri="{BB962C8B-B14F-4D97-AF65-F5344CB8AC3E}">
        <p14:creationId xmlns:p14="http://schemas.microsoft.com/office/powerpoint/2010/main" val="124957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815975" y="123856"/>
            <a:ext cx="7542530" cy="800219"/>
          </a:xfrm>
        </p:spPr>
        <p:txBody>
          <a:bodyPr/>
          <a:lstStyle/>
          <a:p>
            <a:pPr algn="ctr"/>
            <a:r>
              <a:rPr lang="el-GR" sz="2800" b="1" dirty="0">
                <a:latin typeface="+mj-lt"/>
              </a:rPr>
              <a:t>Σύμφωνη (</a:t>
            </a:r>
            <a:r>
              <a:rPr lang="en-US" sz="2800" b="1" dirty="0">
                <a:latin typeface="+mj-lt"/>
              </a:rPr>
              <a:t>coherent) </a:t>
            </a:r>
            <a:r>
              <a:rPr lang="el-GR" sz="2800" b="1" dirty="0">
                <a:latin typeface="+mj-lt"/>
              </a:rPr>
              <a:t>άθροιση: </a:t>
            </a:r>
            <a:r>
              <a:rPr lang="el-GR" sz="2800" b="1" dirty="0">
                <a:solidFill>
                  <a:srgbClr val="C00000"/>
                </a:solidFill>
                <a:latin typeface="+mj-lt"/>
              </a:rPr>
              <a:t>Πώς γίνεται;</a:t>
            </a:r>
            <a:endParaRPr lang="en-US" sz="2800" b="1" dirty="0">
              <a:solidFill>
                <a:srgbClr val="C00000"/>
              </a:solidFill>
              <a:latin typeface="+mj-lt"/>
            </a:endParaRPr>
          </a:p>
          <a:p>
            <a:pPr algn="just"/>
            <a:endParaRPr lang="el-GR" sz="2400" b="1" dirty="0">
              <a:latin typeface="+mj-lt"/>
            </a:endParaRPr>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a:xfrm>
            <a:off x="8255254" y="6332305"/>
            <a:ext cx="304800" cy="240029"/>
          </a:xfrm>
        </p:spPr>
        <p:txBody>
          <a:bodyPr/>
          <a:lstStyle/>
          <a:p>
            <a:pPr marL="114300">
              <a:lnSpc>
                <a:spcPts val="1240"/>
              </a:lnSpc>
            </a:pPr>
            <a:fld id="{81D60167-4931-47E6-BA6A-407CBD079E47}" type="slidenum">
              <a:rPr lang="en-US" spc="-60" smtClean="0">
                <a:solidFill>
                  <a:srgbClr val="000000"/>
                </a:solidFill>
              </a:rPr>
              <a:t>42</a:t>
            </a:fld>
            <a:endParaRPr lang="en-US" spc="-60" dirty="0">
              <a:solidFill>
                <a:srgbClr val="000000"/>
              </a:solidFill>
            </a:endParaRPr>
          </a:p>
        </p:txBody>
      </p:sp>
      <p:sp>
        <p:nvSpPr>
          <p:cNvPr id="11" name="Text Placeholder 2">
            <a:extLst>
              <a:ext uri="{FF2B5EF4-FFF2-40B4-BE49-F238E27FC236}">
                <a16:creationId xmlns:a16="http://schemas.microsoft.com/office/drawing/2014/main" id="{F0B92B3E-E49D-4EC3-83E2-7096B5862969}"/>
              </a:ext>
            </a:extLst>
          </p:cNvPr>
          <p:cNvSpPr txBox="1">
            <a:spLocks/>
          </p:cNvSpPr>
          <p:nvPr/>
        </p:nvSpPr>
        <p:spPr>
          <a:xfrm>
            <a:off x="396240" y="4184184"/>
            <a:ext cx="8092440" cy="2215991"/>
          </a:xfrm>
          <a:prstGeom prst="rect">
            <a:avLst/>
          </a:prstGeom>
        </p:spPr>
        <p:txBody>
          <a:bodyPr wrap="square" lIns="0" tIns="0" rIns="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2400" kern="0" dirty="0">
                <a:latin typeface="+mn-lt"/>
              </a:rPr>
              <a:t>Γενικά οι παλμοί φτάνουν στον δέκτη σε «τυχαίους» χρόνους.</a:t>
            </a:r>
          </a:p>
          <a:p>
            <a:r>
              <a:rPr lang="el-GR" sz="2400" kern="0" dirty="0">
                <a:latin typeface="+mn-lt"/>
              </a:rPr>
              <a:t>Αν διαθέτουμε έναν τοπικό ταλαντωτή </a:t>
            </a:r>
            <a:r>
              <a:rPr lang="el-GR" sz="2400" b="1" u="sng" kern="0" dirty="0">
                <a:latin typeface="+mn-lt"/>
              </a:rPr>
              <a:t>με σταθερή φάση</a:t>
            </a:r>
            <a:r>
              <a:rPr lang="el-GR" sz="2400" kern="0" dirty="0">
                <a:latin typeface="+mn-lt"/>
              </a:rPr>
              <a:t> (</a:t>
            </a:r>
            <a:r>
              <a:rPr lang="en-US" sz="2400" b="1" kern="0" dirty="0">
                <a:latin typeface="+mn-lt"/>
              </a:rPr>
              <a:t>COHO</a:t>
            </a:r>
            <a:r>
              <a:rPr lang="en-US" sz="2400" kern="0" dirty="0">
                <a:latin typeface="+mn-lt"/>
              </a:rPr>
              <a:t> = </a:t>
            </a:r>
            <a:r>
              <a:rPr lang="en-US" sz="2400" b="1" kern="0" dirty="0" err="1">
                <a:latin typeface="+mn-lt"/>
              </a:rPr>
              <a:t>COH</a:t>
            </a:r>
            <a:r>
              <a:rPr lang="en-US" sz="2400" kern="0" dirty="0" err="1">
                <a:latin typeface="+mn-lt"/>
              </a:rPr>
              <a:t>erent</a:t>
            </a:r>
            <a:r>
              <a:rPr lang="en-US" sz="2400" kern="0" dirty="0">
                <a:latin typeface="+mn-lt"/>
              </a:rPr>
              <a:t> </a:t>
            </a:r>
            <a:r>
              <a:rPr lang="en-US" sz="2400" b="1" kern="0" dirty="0">
                <a:latin typeface="+mn-lt"/>
              </a:rPr>
              <a:t>O</a:t>
            </a:r>
            <a:r>
              <a:rPr lang="en-US" sz="2400" kern="0" dirty="0">
                <a:latin typeface="+mn-lt"/>
              </a:rPr>
              <a:t>scillator</a:t>
            </a:r>
            <a:r>
              <a:rPr lang="el-GR" sz="2400" kern="0" dirty="0">
                <a:latin typeface="+mn-lt"/>
              </a:rPr>
              <a:t>) – σκεφτείτε τον σαν ρολόι – μπορούμε να ανιχνεύσουμε τις διαφορές φάσης σε διαδοχικούς παλμούς και να τις αντισταθμίσουμε. Αυτό στην πράξη γίνεται με </a:t>
            </a:r>
            <a:r>
              <a:rPr lang="el-GR" sz="2400" b="1" u="sng" kern="0" dirty="0" err="1">
                <a:latin typeface="+mn-lt"/>
              </a:rPr>
              <a:t>μίκτες</a:t>
            </a:r>
            <a:r>
              <a:rPr lang="el-GR" sz="2400" kern="0" dirty="0">
                <a:latin typeface="+mn-lt"/>
              </a:rPr>
              <a:t>.</a:t>
            </a:r>
          </a:p>
          <a:p>
            <a:pPr algn="ctr"/>
            <a:r>
              <a:rPr lang="el-GR" sz="2400" kern="0" dirty="0">
                <a:latin typeface="+mn-lt"/>
              </a:rPr>
              <a:t>Περισσότερα στη Δ τάξη …</a:t>
            </a:r>
            <a:endParaRPr lang="en-US" sz="2400" kern="0" dirty="0">
              <a:latin typeface="+mn-l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840" y="727769"/>
            <a:ext cx="3962400" cy="18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98120" y="2538632"/>
            <a:ext cx="9447628" cy="1459790"/>
            <a:chOff x="-198120" y="2538632"/>
            <a:chExt cx="9447628" cy="1459790"/>
          </a:xfrm>
        </p:grpSpPr>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246"/>
            <a:stretch/>
          </p:blipFill>
          <p:spPr bwMode="auto">
            <a:xfrm>
              <a:off x="-198120" y="2539456"/>
              <a:ext cx="3397936" cy="145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42" r="-1"/>
            <a:stretch/>
          </p:blipFill>
          <p:spPr bwMode="auto">
            <a:xfrm>
              <a:off x="3199816" y="2540218"/>
              <a:ext cx="3302976" cy="145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42" r="-1"/>
            <a:stretch/>
          </p:blipFill>
          <p:spPr bwMode="auto">
            <a:xfrm>
              <a:off x="5946532" y="2538632"/>
              <a:ext cx="3302976" cy="145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33456"/>
            <a:ext cx="3962400" cy="179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a:off x="1106072" y="525898"/>
            <a:ext cx="0" cy="36582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99136" y="525898"/>
            <a:ext cx="0" cy="36582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00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788924" y="381000"/>
                <a:ext cx="7542530" cy="6017096"/>
              </a:xfrm>
            </p:spPr>
            <p:txBody>
              <a:bodyPr/>
              <a:lstStyle/>
              <a:p>
                <a:pPr algn="ctr"/>
                <a:r>
                  <a:rPr lang="el-GR" sz="2800" b="1" u="sng" dirty="0">
                    <a:latin typeface="+mn-lt"/>
                  </a:rPr>
                  <a:t>Παράδειγμα</a:t>
                </a:r>
                <a:endParaRPr lang="en-US" sz="2800" b="1" u="sng" dirty="0">
                  <a:latin typeface="+mn-lt"/>
                </a:endParaRPr>
              </a:p>
              <a:p>
                <a:pPr algn="just">
                  <a:spcAft>
                    <a:spcPts val="600"/>
                  </a:spcAft>
                </a:pPr>
                <a:r>
                  <a:rPr lang="el-GR" sz="2400" dirty="0">
                    <a:latin typeface="+mn-lt"/>
                  </a:rPr>
                  <a:t>Έστω ένα </a:t>
                </a:r>
                <a:r>
                  <a:rPr lang="en-US" sz="2400" dirty="0">
                    <a:latin typeface="+mn-lt"/>
                  </a:rPr>
                  <a:t>RADAR</a:t>
                </a:r>
                <a:r>
                  <a:rPr lang="el-GR" sz="2400" dirty="0">
                    <a:latin typeface="+mn-lt"/>
                  </a:rPr>
                  <a:t> με ταχύτητα περιστροφής 30 </a:t>
                </a:r>
                <a:r>
                  <a:rPr lang="en-US" sz="2400" dirty="0">
                    <a:latin typeface="+mn-lt"/>
                  </a:rPr>
                  <a:t>rpm, </a:t>
                </a:r>
                <a:r>
                  <a:rPr lang="el-GR" sz="2400" dirty="0">
                    <a:latin typeface="+mn-lt"/>
                  </a:rPr>
                  <a:t>συχνότητα επαναλήψεως παλμών </a:t>
                </a:r>
                <a:r>
                  <a:rPr lang="en-US" sz="2400" dirty="0">
                    <a:latin typeface="+mn-lt"/>
                  </a:rPr>
                  <a:t>PRF = </a:t>
                </a:r>
                <a:r>
                  <a:rPr lang="el-GR" sz="2400" dirty="0">
                    <a:latin typeface="+mn-lt"/>
                  </a:rPr>
                  <a:t>20</a:t>
                </a:r>
                <a:r>
                  <a:rPr lang="en-US" sz="2400" dirty="0">
                    <a:latin typeface="+mn-lt"/>
                  </a:rPr>
                  <a:t>00 Hz </a:t>
                </a:r>
                <a:r>
                  <a:rPr lang="el-GR" sz="2400" dirty="0">
                    <a:latin typeface="+mn-lt"/>
                  </a:rPr>
                  <a:t>και εύρος δέσμης κεραίας 2</a:t>
                </a:r>
                <a:r>
                  <a:rPr lang="el-GR" sz="2400" dirty="0">
                    <a:latin typeface="+mn-lt"/>
                    <a:sym typeface="Symbol"/>
                  </a:rPr>
                  <a:t></a:t>
                </a:r>
                <a:r>
                  <a:rPr lang="el-GR" sz="2400" dirty="0">
                    <a:latin typeface="+mn-lt"/>
                  </a:rPr>
                  <a:t> . Να βρεθεί η βελτίωση στον </a:t>
                </a:r>
                <a:r>
                  <a:rPr lang="en-US" sz="2400" dirty="0">
                    <a:latin typeface="+mn-lt"/>
                  </a:rPr>
                  <a:t>SNR </a:t>
                </a:r>
                <a:r>
                  <a:rPr lang="el-GR" sz="2400" dirty="0">
                    <a:latin typeface="+mn-lt"/>
                  </a:rPr>
                  <a:t>που επιτυγχάνεται με σύμφωνη ολοκλήρωση παλμών.</a:t>
                </a:r>
                <a:endParaRPr lang="en-US" sz="2400" dirty="0">
                  <a:latin typeface="+mn-lt"/>
                </a:endParaRPr>
              </a:p>
              <a:p>
                <a:pPr algn="just">
                  <a:spcAft>
                    <a:spcPts val="600"/>
                  </a:spcAft>
                </a:pPr>
                <a:r>
                  <a:rPr lang="el-GR" sz="2400" u="sng" dirty="0">
                    <a:latin typeface="+mn-lt"/>
                  </a:rPr>
                  <a:t>Απάντηση</a:t>
                </a:r>
                <a:r>
                  <a:rPr lang="el-GR" sz="2400" dirty="0">
                    <a:latin typeface="+mn-lt"/>
                  </a:rPr>
                  <a:t>:</a:t>
                </a:r>
              </a:p>
              <a:p>
                <a:pPr algn="just">
                  <a:spcAft>
                    <a:spcPts val="600"/>
                  </a:spcAft>
                </a:pPr>
                <a:r>
                  <a:rPr lang="el-GR" sz="2400" dirty="0">
                    <a:latin typeface="+mn-lt"/>
                  </a:rPr>
                  <a:t>Η γωνιακή ταχύτητα περιστροφής είναι</a:t>
                </a:r>
                <a:endParaRPr lang="en-US" sz="2400" dirty="0">
                  <a:latin typeface="+mn-lt"/>
                </a:endParaRPr>
              </a:p>
              <a:p>
                <a:pPr algn="ctr">
                  <a:spcAft>
                    <a:spcPts val="600"/>
                  </a:spcAft>
                </a:pPr>
                <a:r>
                  <a:rPr lang="el-GR" sz="2400" dirty="0">
                    <a:latin typeface="+mn-lt"/>
                  </a:rPr>
                  <a:t> </a:t>
                </a:r>
                <a14:m>
                  <m:oMath xmlns:m="http://schemas.openxmlformats.org/officeDocument/2006/math">
                    <m:sSub>
                      <m:sSubPr>
                        <m:ctrlPr>
                          <a:rPr lang="en-US" sz="2400" i="1">
                            <a:latin typeface="Cambria Math" panose="02040503050406030204" pitchFamily="18" charset="0"/>
                          </a:rPr>
                        </m:ctrlPr>
                      </m:sSubPr>
                      <m:e>
                        <m:r>
                          <m:rPr>
                            <m:sty m:val="p"/>
                          </m:rPr>
                          <a:rPr lang="el-GR" sz="2400">
                            <a:latin typeface="Cambria Math" panose="02040503050406030204" pitchFamily="18" charset="0"/>
                          </a:rPr>
                          <m:t>θ</m:t>
                        </m:r>
                      </m:e>
                      <m:sub>
                        <m:r>
                          <m:rPr>
                            <m:sty m:val="p"/>
                          </m:rPr>
                          <a:rPr lang="en-US" sz="2400">
                            <a:latin typeface="Cambria Math" panose="02040503050406030204" pitchFamily="18" charset="0"/>
                          </a:rPr>
                          <m:t>S</m:t>
                        </m:r>
                      </m:sub>
                    </m:sSub>
                    <m:r>
                      <a:rPr lang="el-GR" sz="2400" b="0" i="1" smtClean="0">
                        <a:latin typeface="Cambria Math"/>
                      </a:rPr>
                      <m:t>=</m:t>
                    </m:r>
                    <m:f>
                      <m:fPr>
                        <m:ctrlPr>
                          <a:rPr lang="el-GR" sz="2400" b="0" i="1" smtClean="0">
                            <a:latin typeface="Cambria Math" panose="02040503050406030204" pitchFamily="18" charset="0"/>
                          </a:rPr>
                        </m:ctrlPr>
                      </m:fPr>
                      <m:num>
                        <m:r>
                          <a:rPr lang="el-GR" sz="2400" b="0" i="1" smtClean="0">
                            <a:latin typeface="Cambria Math"/>
                          </a:rPr>
                          <m:t>30</m:t>
                        </m:r>
                        <m:r>
                          <a:rPr lang="el-GR" sz="2400" b="0" i="1" smtClean="0">
                            <a:latin typeface="Cambria Math"/>
                            <a:ea typeface="Cambria Math"/>
                          </a:rPr>
                          <m:t>∙360°</m:t>
                        </m:r>
                      </m:num>
                      <m:den>
                        <m:r>
                          <a:rPr lang="el-GR" sz="2400" b="0" i="1" smtClean="0">
                            <a:latin typeface="Cambria Math"/>
                          </a:rPr>
                          <m:t>60 </m:t>
                        </m:r>
                        <m:r>
                          <a:rPr lang="en-US" sz="2400" b="0" i="1" smtClean="0">
                            <a:latin typeface="Cambria Math"/>
                          </a:rPr>
                          <m:t>𝑠𝑒𝑐</m:t>
                        </m:r>
                      </m:den>
                    </m:f>
                    <m:r>
                      <a:rPr lang="en-US" sz="2400" b="0" i="1" smtClean="0">
                        <a:latin typeface="Cambria Math"/>
                      </a:rPr>
                      <m:t>=180</m:t>
                    </m:r>
                    <m:f>
                      <m:fPr>
                        <m:type m:val="skw"/>
                        <m:ctrlPr>
                          <a:rPr lang="en-US" sz="2400" b="0" i="1" smtClean="0">
                            <a:latin typeface="Cambria Math" panose="02040503050406030204" pitchFamily="18" charset="0"/>
                          </a:rPr>
                        </m:ctrlPr>
                      </m:fPr>
                      <m:num>
                        <m:r>
                          <a:rPr lang="en-US" sz="2400" b="0" i="1" smtClean="0">
                            <a:latin typeface="Cambria Math"/>
                            <a:ea typeface="Cambria Math"/>
                          </a:rPr>
                          <m:t>°</m:t>
                        </m:r>
                      </m:num>
                      <m:den>
                        <m:r>
                          <a:rPr lang="en-US" sz="2400" b="0" i="1" smtClean="0">
                            <a:latin typeface="Cambria Math"/>
                          </a:rPr>
                          <m:t>𝑠𝑒𝑐</m:t>
                        </m:r>
                      </m:den>
                    </m:f>
                  </m:oMath>
                </a14:m>
                <a:r>
                  <a:rPr lang="el-GR" sz="2400" dirty="0">
                    <a:latin typeface="+mn-lt"/>
                  </a:rPr>
                  <a:t> </a:t>
                </a:r>
                <a:endParaRPr lang="en-US" sz="2400" dirty="0">
                  <a:latin typeface="+mn-lt"/>
                </a:endParaRPr>
              </a:p>
              <a:p>
                <a:pPr algn="just">
                  <a:spcAft>
                    <a:spcPts val="600"/>
                  </a:spcAft>
                </a:pPr>
                <a:r>
                  <a:rPr lang="el-GR" sz="2400" dirty="0">
                    <a:latin typeface="+mn-lt"/>
                  </a:rPr>
                  <a:t>και επομένως ο χρόνος φωτισμού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l-GR" sz="2400" i="1">
                                <a:latin typeface="Cambria Math"/>
                              </a:rPr>
                              <m:t>𝜃</m:t>
                            </m:r>
                          </m:e>
                          <m:sub>
                            <m:r>
                              <m:rPr>
                                <m:sty m:val="p"/>
                              </m:rPr>
                              <a:rPr lang="el-GR" sz="2400">
                                <a:latin typeface="Cambria Math"/>
                              </a:rPr>
                              <m:t>Β</m:t>
                            </m:r>
                          </m:sub>
                        </m:sSub>
                      </m:num>
                      <m:den>
                        <m:sSub>
                          <m:sSubPr>
                            <m:ctrlPr>
                              <a:rPr lang="en-US" sz="2400" i="1">
                                <a:latin typeface="Cambria Math" panose="02040503050406030204" pitchFamily="18" charset="0"/>
                              </a:rPr>
                            </m:ctrlPr>
                          </m:sSubPr>
                          <m:e>
                            <m:r>
                              <m:rPr>
                                <m:sty m:val="p"/>
                              </m:rPr>
                              <a:rPr lang="el-GR" sz="2400">
                                <a:latin typeface="Cambria Math"/>
                              </a:rPr>
                              <m:t>θ</m:t>
                            </m:r>
                          </m:e>
                          <m:sub>
                            <m:r>
                              <m:rPr>
                                <m:sty m:val="p"/>
                              </m:rPr>
                              <a:rPr lang="en-US" sz="2400">
                                <a:latin typeface="Cambria Math"/>
                              </a:rPr>
                              <m:t>S</m:t>
                            </m:r>
                          </m:sub>
                        </m:sSub>
                      </m:den>
                    </m:f>
                    <m:r>
                      <a:rPr lang="el-GR" sz="2400" b="0" i="1" smtClean="0">
                        <a:latin typeface="Cambria Math"/>
                      </a:rPr>
                      <m:t>=</m:t>
                    </m:r>
                    <m:f>
                      <m:fPr>
                        <m:ctrlPr>
                          <a:rPr lang="el-GR" sz="2400" i="1">
                            <a:latin typeface="Cambria Math" panose="02040503050406030204" pitchFamily="18" charset="0"/>
                          </a:rPr>
                        </m:ctrlPr>
                      </m:fPr>
                      <m:num>
                        <m:r>
                          <a:rPr lang="el-GR" sz="2400" i="1">
                            <a:latin typeface="Cambria Math"/>
                          </a:rPr>
                          <m:t>2</m:t>
                        </m:r>
                      </m:num>
                      <m:den>
                        <m:r>
                          <a:rPr lang="el-GR" sz="2400" i="1">
                            <a:latin typeface="Cambria Math"/>
                          </a:rPr>
                          <m:t>180 </m:t>
                        </m:r>
                      </m:den>
                    </m:f>
                    <m:r>
                      <a:rPr lang="en-US" sz="2400" b="0" i="1" smtClean="0">
                        <a:latin typeface="Cambria Math"/>
                      </a:rPr>
                      <m:t>𝑠𝑒𝑐</m:t>
                    </m:r>
                    <m:r>
                      <a:rPr lang="en-US" sz="2400" b="0" i="1" smtClean="0">
                        <a:latin typeface="Cambria Math"/>
                        <a:ea typeface="Cambria Math"/>
                      </a:rPr>
                      <m:t>≅0,0</m:t>
                    </m:r>
                    <m:r>
                      <a:rPr lang="el-GR" sz="2400" b="0" i="1" smtClean="0">
                        <a:latin typeface="Cambria Math"/>
                        <a:ea typeface="Cambria Math"/>
                      </a:rPr>
                      <m:t>11</m:t>
                    </m:r>
                    <m:r>
                      <a:rPr lang="en-US" sz="2400" b="0" i="1" smtClean="0">
                        <a:latin typeface="Cambria Math"/>
                        <a:ea typeface="Cambria Math"/>
                      </a:rPr>
                      <m:t> </m:t>
                    </m:r>
                    <m:r>
                      <a:rPr lang="en-US" sz="2400" b="0" i="1" smtClean="0">
                        <a:latin typeface="Cambria Math"/>
                        <a:ea typeface="Cambria Math"/>
                      </a:rPr>
                      <m:t>𝑠𝑒𝑐</m:t>
                    </m:r>
                  </m:oMath>
                </a14:m>
                <a:r>
                  <a:rPr lang="en-US" sz="2400" dirty="0">
                    <a:latin typeface="+mn-lt"/>
                  </a:rPr>
                  <a:t> </a:t>
                </a:r>
              </a:p>
              <a:p>
                <a:pPr algn="just">
                  <a:spcAft>
                    <a:spcPts val="600"/>
                  </a:spcAft>
                </a:pPr>
                <a:r>
                  <a:rPr lang="el-GR" sz="2400" dirty="0">
                    <a:latin typeface="+mn-lt"/>
                  </a:rPr>
                  <a:t>Στον χρόνο αυτό προσπίπτουν στον στόχο και επιστρέφουν από αυτόν </a:t>
                </a:r>
                <a:r>
                  <a:rPr lang="en-US" sz="2400" dirty="0">
                    <a:latin typeface="+mn-lt"/>
                  </a:rPr>
                  <a:t>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a:rPr>
                          <m:t>𝑛</m:t>
                        </m:r>
                      </m:e>
                      <m:sub>
                        <m:r>
                          <a:rPr lang="en-US" sz="2400" b="0" i="1" dirty="0" smtClean="0">
                            <a:latin typeface="Cambria Math"/>
                          </a:rPr>
                          <m:t>𝑝</m:t>
                        </m:r>
                      </m:sub>
                    </m:sSub>
                    <m:r>
                      <a:rPr lang="en-US" sz="2400" dirty="0">
                        <a:latin typeface="Cambria Math"/>
                      </a:rPr>
                      <m:t>=</m:t>
                    </m:r>
                    <m:f>
                      <m:fPr>
                        <m:ctrlPr>
                          <a:rPr lang="en-US" sz="2400" i="1">
                            <a:latin typeface="Cambria Math" panose="02040503050406030204" pitchFamily="18" charset="0"/>
                          </a:rPr>
                        </m:ctrlPr>
                      </m:fPr>
                      <m:num>
                        <m:r>
                          <a:rPr lang="el-GR" sz="2400" b="0" i="1" smtClean="0">
                            <a:latin typeface="Cambria Math"/>
                          </a:rPr>
                          <m:t>2</m:t>
                        </m:r>
                      </m:num>
                      <m:den>
                        <m:r>
                          <a:rPr lang="el-GR" sz="2400" b="0" i="1" smtClean="0">
                            <a:latin typeface="Cambria Math"/>
                          </a:rPr>
                          <m:t>180</m:t>
                        </m:r>
                      </m:den>
                    </m:f>
                    <m:r>
                      <a:rPr lang="el-GR" sz="2400" b="0" i="1" smtClean="0">
                        <a:latin typeface="Cambria Math"/>
                      </a:rPr>
                      <m:t>2000</m:t>
                    </m:r>
                    <m:r>
                      <a:rPr lang="en-US" sz="2400" i="1">
                        <a:latin typeface="Cambria Math"/>
                      </a:rPr>
                      <m:t> </m:t>
                    </m:r>
                    <m:r>
                      <a:rPr lang="en-US" sz="2400" i="1">
                        <a:latin typeface="Cambria Math"/>
                      </a:rPr>
                      <m:t>𝑃𝑅𝐹</m:t>
                    </m:r>
                    <m:r>
                      <a:rPr lang="en-US" sz="2400" i="1" smtClean="0">
                        <a:latin typeface="Cambria Math"/>
                        <a:ea typeface="Cambria Math"/>
                      </a:rPr>
                      <m:t>≅</m:t>
                    </m:r>
                    <m:r>
                      <a:rPr lang="el-GR" sz="2400" b="0" i="1" smtClean="0">
                        <a:latin typeface="Cambria Math"/>
                        <a:ea typeface="Cambria Math"/>
                      </a:rPr>
                      <m:t>22</m:t>
                    </m:r>
                  </m:oMath>
                </a14:m>
                <a:r>
                  <a:rPr lang="el-GR" sz="2400" dirty="0">
                    <a:latin typeface="+mn-lt"/>
                  </a:rPr>
                  <a:t> παλμοί</a:t>
                </a:r>
                <a:r>
                  <a:rPr lang="en-US" sz="2400" dirty="0">
                    <a:latin typeface="+mn-lt"/>
                  </a:rPr>
                  <a:t>.</a:t>
                </a:r>
                <a:endParaRPr lang="el-GR" sz="2400" dirty="0">
                  <a:latin typeface="+mn-lt"/>
                </a:endParaRPr>
              </a:p>
              <a:p>
                <a:pPr algn="just">
                  <a:spcAft>
                    <a:spcPts val="600"/>
                  </a:spcAft>
                </a:pPr>
                <a:r>
                  <a:rPr lang="el-GR" sz="2400" dirty="0">
                    <a:latin typeface="+mn-lt"/>
                  </a:rPr>
                  <a:t>Άρα ο </a:t>
                </a:r>
                <a:r>
                  <a:rPr lang="en-US" sz="2400" dirty="0">
                    <a:latin typeface="+mn-lt"/>
                  </a:rPr>
                  <a:t>SNR </a:t>
                </a:r>
                <a:r>
                  <a:rPr lang="el-GR" sz="2400" dirty="0">
                    <a:latin typeface="+mn-lt"/>
                  </a:rPr>
                  <a:t>22πλασιάζεται δηλ. αυξάνεται κατά</a:t>
                </a:r>
                <a:endParaRPr lang="en-US" sz="2400" dirty="0">
                  <a:latin typeface="+mn-lt"/>
                </a:endParaRPr>
              </a:p>
              <a:p>
                <a:pPr algn="ctr">
                  <a:spcAft>
                    <a:spcPts val="600"/>
                  </a:spcAft>
                </a:pPr>
                <a14:m>
                  <m:oMathPara xmlns:m="http://schemas.openxmlformats.org/officeDocument/2006/math">
                    <m:oMathParaPr>
                      <m:jc m:val="centerGroup"/>
                    </m:oMathParaPr>
                    <m:oMath xmlns:m="http://schemas.openxmlformats.org/officeDocument/2006/math">
                      <m:r>
                        <a:rPr lang="el-GR" sz="2400" b="0" i="1" smtClean="0">
                          <a:latin typeface="Cambria Math"/>
                        </a:rPr>
                        <m:t>10</m:t>
                      </m:r>
                      <m:r>
                        <a:rPr lang="en-US" sz="2400" b="0" i="1" smtClean="0">
                          <a:latin typeface="Cambria Math"/>
                        </a:rPr>
                        <m:t>𝑙𝑜𝑔</m:t>
                      </m:r>
                      <m:d>
                        <m:dPr>
                          <m:ctrlPr>
                            <a:rPr lang="en-US" sz="2400" b="0" i="1" smtClean="0">
                              <a:latin typeface="Cambria Math" panose="02040503050406030204" pitchFamily="18" charset="0"/>
                            </a:rPr>
                          </m:ctrlPr>
                        </m:dPr>
                        <m:e>
                          <m:r>
                            <a:rPr lang="en-US" sz="2400" b="0" i="1" smtClean="0">
                              <a:latin typeface="Cambria Math"/>
                            </a:rPr>
                            <m:t>22</m:t>
                          </m:r>
                        </m:e>
                      </m:d>
                      <m:r>
                        <a:rPr lang="en-US" sz="2400" b="0" i="1" smtClean="0">
                          <a:latin typeface="Cambria Math"/>
                          <a:ea typeface="Cambria Math"/>
                        </a:rPr>
                        <m:t>≅13,4 </m:t>
                      </m:r>
                      <m:r>
                        <a:rPr lang="en-US" sz="2400" b="0" i="1" smtClean="0">
                          <a:latin typeface="Cambria Math"/>
                          <a:ea typeface="Cambria Math"/>
                        </a:rPr>
                        <m:t>𝑑𝐵</m:t>
                      </m:r>
                    </m:oMath>
                  </m:oMathPara>
                </a14:m>
                <a:endParaRPr lang="el-GR" sz="2400" dirty="0">
                  <a:latin typeface="+mn-lt"/>
                </a:endParaRP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788924" y="381000"/>
                <a:ext cx="7542530" cy="6017096"/>
              </a:xfrm>
              <a:blipFill rotWithShape="1">
                <a:blip r:embed="rId2"/>
                <a:stretch>
                  <a:fillRect l="-2423" t="-1722" r="-2423"/>
                </a:stretch>
              </a:blipFill>
            </p:spPr>
            <p:txBody>
              <a:bodyPr/>
              <a:lstStyle/>
              <a:p>
                <a:r>
                  <a:rPr lang="el-GR">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43</a:t>
            </a:fld>
            <a:endParaRPr lang="en-US" spc="-60" dirty="0">
              <a:solidFill>
                <a:srgbClr val="000000"/>
              </a:solidFill>
            </a:endParaRPr>
          </a:p>
        </p:txBody>
      </p:sp>
    </p:spTree>
    <p:extLst>
      <p:ext uri="{BB962C8B-B14F-4D97-AF65-F5344CB8AC3E}">
        <p14:creationId xmlns:p14="http://schemas.microsoft.com/office/powerpoint/2010/main" val="164900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E333-F2ED-43B5-A2B7-88BACDFDB818}"/>
              </a:ext>
            </a:extLst>
          </p:cNvPr>
          <p:cNvSpPr>
            <a:spLocks noGrp="1"/>
          </p:cNvSpPr>
          <p:nvPr>
            <p:ph type="ctrTitle"/>
          </p:nvPr>
        </p:nvSpPr>
        <p:spPr>
          <a:xfrm>
            <a:off x="609600" y="213336"/>
            <a:ext cx="7874254" cy="1846659"/>
          </a:xfrm>
        </p:spPr>
        <p:txBody>
          <a:bodyPr/>
          <a:lstStyle/>
          <a:p>
            <a:pPr algn="ctr"/>
            <a:r>
              <a:rPr lang="el-GR" sz="4000" dirty="0"/>
              <a:t>Τέλος Μαθήματος </a:t>
            </a:r>
            <a:r>
              <a:rPr lang="en-US" sz="4000" dirty="0"/>
              <a:t>6</a:t>
            </a:r>
            <a:r>
              <a:rPr lang="el-GR" sz="4000" dirty="0"/>
              <a:t> – </a:t>
            </a:r>
            <a:br>
              <a:rPr lang="el-GR" sz="4000" dirty="0"/>
            </a:br>
            <a:r>
              <a:rPr lang="el-GR" sz="4000" dirty="0"/>
              <a:t>Η εξίσωση RADAR, ο θόρυβος και η μέθοδος ολοκλήρωσης παλμών</a:t>
            </a:r>
            <a:endParaRPr lang="en-US" sz="4000" dirty="0"/>
          </a:p>
        </p:txBody>
      </p:sp>
      <p:sp>
        <p:nvSpPr>
          <p:cNvPr id="35" name="Slide Number Placeholder 34">
            <a:extLst>
              <a:ext uri="{FF2B5EF4-FFF2-40B4-BE49-F238E27FC236}">
                <a16:creationId xmlns:a16="http://schemas.microsoft.com/office/drawing/2014/main" id="{9CA45C28-36F0-4441-9B7A-93CA001595CE}"/>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44</a:t>
            </a:fld>
            <a:endParaRPr lang="en-US" spc="-60" dirty="0">
              <a:solidFill>
                <a:srgbClr val="000000"/>
              </a:solidFill>
            </a:endParaRPr>
          </a:p>
        </p:txBody>
      </p:sp>
      <p:pic>
        <p:nvPicPr>
          <p:cNvPr id="6" name="Picture 5" descr="A close up of a logo&#10;&#10;Description automatically generated">
            <a:extLst>
              <a:ext uri="{FF2B5EF4-FFF2-40B4-BE49-F238E27FC236}">
                <a16:creationId xmlns:a16="http://schemas.microsoft.com/office/drawing/2014/main" id="{D552FEAA-A372-48BF-9169-F22639138F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5054" y="2344521"/>
            <a:ext cx="3810000" cy="3810000"/>
          </a:xfrm>
          <a:prstGeom prst="rect">
            <a:avLst/>
          </a:prstGeom>
        </p:spPr>
      </p:pic>
    </p:spTree>
    <p:extLst>
      <p:ext uri="{BB962C8B-B14F-4D97-AF65-F5344CB8AC3E}">
        <p14:creationId xmlns:p14="http://schemas.microsoft.com/office/powerpoint/2010/main" val="31118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306070" y="838200"/>
                <a:ext cx="8531860" cy="5385148"/>
              </a:xfrm>
              <a:ln w="19050">
                <a:noFill/>
              </a:ln>
            </p:spPr>
            <p:txBody>
              <a:bodyPr/>
              <a:lstStyle/>
              <a:p>
                <a:pPr algn="l"/>
                <a:r>
                  <a:rPr lang="el-GR" sz="2000" dirty="0">
                    <a:latin typeface="+mn-lt"/>
                  </a:rPr>
                  <a:t>Στη διαδρομή του προς και από τον στόχο, το κύμα υφίσταται απώλειες από διάφορες αιτίες (επίδραση της ατμόσφαιρας, των καιρικών φαινομένων κ.α.) Μπορούμε να τις λάβουμε συνολικά υπόψη με έναν συντελεστή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oMath>
                </a14:m>
                <a:r>
                  <a:rPr lang="en-US" sz="2000" dirty="0">
                    <a:latin typeface="+mn-lt"/>
                  </a:rPr>
                  <a:t> (</a:t>
                </a:r>
                <a:r>
                  <a:rPr lang="el-GR" sz="2000" dirty="0">
                    <a:latin typeface="+mn-lt"/>
                  </a:rPr>
                  <a:t> </a:t>
                </a:r>
                <a:r>
                  <a:rPr lang="en-US" sz="2000" dirty="0">
                    <a:latin typeface="+mn-lt"/>
                  </a:rPr>
                  <a:t>&gt; 1)</a:t>
                </a:r>
                <a:r>
                  <a:rPr lang="el-GR" sz="2000" dirty="0">
                    <a:latin typeface="+mn-lt"/>
                  </a:rPr>
                  <a:t>:</a:t>
                </a:r>
                <a:endParaRPr lang="en-US" sz="2000" dirty="0">
                  <a:latin typeface="+mn-lt"/>
                </a:endParaRPr>
              </a:p>
              <a:p>
                <a:pPr algn="l"/>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ea typeface="Cambria Math"/>
                            </a:rPr>
                          </m:ctrlPr>
                        </m:sSubPr>
                        <m:e>
                          <m:r>
                            <a:rPr lang="en-US" sz="2000" i="1">
                              <a:latin typeface="Cambria Math"/>
                              <a:ea typeface="Cambria Math"/>
                            </a:rPr>
                            <m:t>𝑊</m:t>
                          </m:r>
                        </m:e>
                        <m:sub>
                          <m:r>
                            <a:rPr lang="en-US" sz="2000" i="1">
                              <a:latin typeface="Cambria Math"/>
                              <a:ea typeface="Cambria Math"/>
                            </a:rPr>
                            <m:t>𝑟</m:t>
                          </m:r>
                        </m:sub>
                      </m:sSub>
                      <m:r>
                        <a:rPr lang="en-US" sz="2000" i="1">
                          <a:latin typeface="Cambria Math"/>
                          <a:ea typeface="Cambria Math"/>
                        </a:rPr>
                        <m:t>=</m:t>
                      </m:r>
                      <m:r>
                        <a:rPr lang="en-US" sz="2000" i="1">
                          <a:latin typeface="Cambria Math"/>
                          <a:ea typeface="Cambria Math"/>
                        </a:rPr>
                        <m:t>𝜎</m:t>
                      </m:r>
                      <m:r>
                        <a:rPr lang="en-US" sz="2000" i="1">
                          <a:latin typeface="Cambria Math"/>
                        </a:rPr>
                        <m:t> </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𝑡</m:t>
                              </m:r>
                            </m:sub>
                          </m:sSub>
                        </m:num>
                        <m:den>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den>
                      </m:f>
                      <m:r>
                        <a:rPr lang="en-US" sz="2000" i="1" smtClean="0">
                          <a:latin typeface="Cambria Math"/>
                        </a:rPr>
                        <m:t> </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ea typeface="Cambria Math"/>
                                </a:rPr>
                                <m:t>𝜆</m:t>
                              </m:r>
                            </m:e>
                            <m:sup>
                              <m:r>
                                <a:rPr lang="en-US" sz="2000" i="1">
                                  <a:latin typeface="Cambria Math"/>
                                </a:rPr>
                                <m:t>2</m:t>
                              </m:r>
                            </m:sup>
                          </m:sSup>
                          <m:sSup>
                            <m:sSupPr>
                              <m:ctrlPr>
                                <a:rPr lang="en-US" sz="2000" i="1" smtClean="0">
                                  <a:latin typeface="Cambria Math" panose="02040503050406030204" pitchFamily="18" charset="0"/>
                                </a:rPr>
                              </m:ctrlPr>
                            </m:sSupPr>
                            <m:e>
                              <m:r>
                                <a:rPr lang="en-US" sz="2000" b="0" i="1" smtClean="0">
                                  <a:latin typeface="Cambria Math"/>
                                </a:rPr>
                                <m:t>𝐺</m:t>
                              </m:r>
                            </m:e>
                            <m:sup>
                              <m:r>
                                <a:rPr lang="en-US" sz="2000" b="0" i="1" smtClean="0">
                                  <a:latin typeface="Cambria Math"/>
                                </a:rPr>
                                <m:t>2</m:t>
                              </m:r>
                            </m:sup>
                          </m:sSup>
                        </m:num>
                        <m:den>
                          <m:sSup>
                            <m:sSupPr>
                              <m:ctrlPr>
                                <a:rPr lang="en-US" sz="2000" i="1">
                                  <a:latin typeface="Cambria Math" panose="02040503050406030204" pitchFamily="18" charset="0"/>
                                  <a:ea typeface="Cambria Math"/>
                                </a:rPr>
                              </m:ctrlPr>
                            </m:sSupPr>
                            <m:e>
                              <m:d>
                                <m:dPr>
                                  <m:ctrlPr>
                                    <a:rPr lang="en-US" sz="2000" i="1">
                                      <a:latin typeface="Cambria Math" panose="02040503050406030204" pitchFamily="18" charset="0"/>
                                      <a:ea typeface="Cambria Math"/>
                                    </a:rPr>
                                  </m:ctrlPr>
                                </m:dPr>
                                <m:e>
                                  <m:r>
                                    <a:rPr lang="en-US" sz="2000" i="1">
                                      <a:latin typeface="Cambria Math"/>
                                    </a:rPr>
                                    <m:t>4</m:t>
                                  </m:r>
                                  <m:r>
                                    <a:rPr lang="en-US" sz="2000" i="1">
                                      <a:latin typeface="Cambria Math"/>
                                      <a:ea typeface="Cambria Math"/>
                                    </a:rPr>
                                    <m:t>𝜋</m:t>
                                  </m:r>
                                </m:e>
                              </m:d>
                            </m:e>
                            <m:sup>
                              <m:r>
                                <a:rPr lang="en-US" sz="2000" b="0" i="1" smtClean="0">
                                  <a:latin typeface="Cambria Math"/>
                                  <a:ea typeface="Cambria Math"/>
                                </a:rPr>
                                <m:t>3</m:t>
                              </m:r>
                            </m:sup>
                          </m:sSup>
                          <m:sSup>
                            <m:sSupPr>
                              <m:ctrlPr>
                                <a:rPr lang="el-GR" sz="2000" i="1" smtClean="0">
                                  <a:latin typeface="Cambria Math" panose="02040503050406030204" pitchFamily="18" charset="0"/>
                                  <a:ea typeface="Cambria Math"/>
                                </a:rPr>
                              </m:ctrlPr>
                            </m:sSupPr>
                            <m:e>
                              <m:r>
                                <a:rPr lang="en-US" sz="2000" b="0" i="1" smtClean="0">
                                  <a:latin typeface="Cambria Math"/>
                                  <a:ea typeface="Cambria Math"/>
                                </a:rPr>
                                <m:t>𝑅</m:t>
                              </m:r>
                            </m:e>
                            <m:sup>
                              <m:r>
                                <a:rPr lang="en-US" sz="2000" b="0" i="1" smtClean="0">
                                  <a:latin typeface="Cambria Math"/>
                                  <a:ea typeface="Cambria Math"/>
                                </a:rPr>
                                <m:t>4</m:t>
                              </m:r>
                            </m:sup>
                          </m:sSup>
                        </m:den>
                      </m:f>
                    </m:oMath>
                  </m:oMathPara>
                </a14:m>
                <a:endParaRPr lang="el-GR" sz="2000" dirty="0">
                  <a:latin typeface="+mn-lt"/>
                </a:endParaRPr>
              </a:p>
              <a:p>
                <a:pPr algn="l"/>
                <a:r>
                  <a:rPr lang="el-GR" sz="2000" dirty="0">
                    <a:latin typeface="+mn-lt"/>
                  </a:rPr>
                  <a:t>Στην πράξη ο συντελεστής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oMath>
                </a14:m>
                <a:r>
                  <a:rPr lang="en-US" sz="2000" dirty="0">
                    <a:latin typeface="+mn-lt"/>
                  </a:rPr>
                  <a:t> </a:t>
                </a:r>
                <a:r>
                  <a:rPr lang="el-GR" sz="2000" dirty="0">
                    <a:latin typeface="+mn-lt"/>
                  </a:rPr>
                  <a:t>εκφράζεται σε </a:t>
                </a:r>
                <a:r>
                  <a:rPr lang="en-US" sz="2000" dirty="0">
                    <a:latin typeface="+mn-lt"/>
                  </a:rPr>
                  <a:t>dB</a:t>
                </a:r>
                <a:r>
                  <a:rPr lang="el-GR" sz="2000" dirty="0">
                    <a:latin typeface="+mn-lt"/>
                  </a:rPr>
                  <a:t>, π.χ. αν είχαμε απώλειες 3 </a:t>
                </a:r>
                <a:r>
                  <a:rPr lang="en-US" sz="2000" dirty="0">
                    <a:latin typeface="+mn-lt"/>
                  </a:rPr>
                  <a:t>dB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r>
                      <a:rPr lang="el-GR" sz="2000" b="0" i="1" smtClean="0">
                        <a:solidFill>
                          <a:prstClr val="black"/>
                        </a:solidFill>
                        <a:latin typeface="Cambria Math"/>
                      </a:rPr>
                      <m:t>=2</m:t>
                    </m:r>
                  </m:oMath>
                </a14:m>
                <a:r>
                  <a:rPr lang="en-US" sz="2000" dirty="0">
                    <a:latin typeface="+mn-lt"/>
                  </a:rPr>
                  <a:t>) </a:t>
                </a:r>
                <a:r>
                  <a:rPr lang="el-GR" sz="2000" dirty="0">
                    <a:latin typeface="+mn-lt"/>
                  </a:rPr>
                  <a:t>θα σήμαινε ότι η ισχύς του κύματος υποβιβάζεται κατά το ήμισυ. Τότε όμως θα έπρεπε να </a:t>
                </a:r>
                <a:r>
                  <a:rPr lang="el-GR" sz="2000" dirty="0" err="1">
                    <a:latin typeface="+mn-lt"/>
                  </a:rPr>
                  <a:t>λογαριθμίσουμε</a:t>
                </a:r>
                <a:r>
                  <a:rPr lang="el-GR" sz="2000" dirty="0">
                    <a:latin typeface="+mn-lt"/>
                  </a:rPr>
                  <a:t> την ανωτέρω εξίσωση.</a:t>
                </a:r>
                <a:endParaRPr lang="en-US" sz="2000" dirty="0">
                  <a:latin typeface="+mn-lt"/>
                </a:endParaRPr>
              </a:p>
              <a:p>
                <a:pPr algn="l">
                  <a:spcBef>
                    <a:spcPts val="600"/>
                  </a:spcBef>
                  <a:spcAft>
                    <a:spcPts val="600"/>
                  </a:spcAft>
                </a:pPr>
                <a:r>
                  <a:rPr lang="el-GR" sz="2000" dirty="0">
                    <a:latin typeface="+mn-lt"/>
                  </a:rPr>
                  <a:t>Επιλύοντας ως προς την απόσταση </a:t>
                </a:r>
                <a:r>
                  <a:rPr lang="en-US" sz="2000" dirty="0">
                    <a:latin typeface="+mn-lt"/>
                  </a:rPr>
                  <a:t>R </a:t>
                </a:r>
                <a:r>
                  <a:rPr lang="el-GR" sz="2000" dirty="0">
                    <a:latin typeface="+mn-lt"/>
                  </a:rPr>
                  <a:t>παίρνουμε</a:t>
                </a:r>
                <a:endParaRPr lang="en-US" sz="2000" dirty="0">
                  <a:latin typeface="+mn-lt"/>
                </a:endParaRPr>
              </a:p>
              <a:p>
                <a:pPr algn="l">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𝑅</m:t>
                      </m:r>
                      <m:r>
                        <a:rPr lang="en-US" sz="2000" i="1">
                          <a:latin typeface="Cambria Math"/>
                          <a:ea typeface="Cambria Math"/>
                        </a:rPr>
                        <m:t>=</m:t>
                      </m:r>
                      <m:rad>
                        <m:radPr>
                          <m:ctrlPr>
                            <a:rPr lang="en-US" sz="2000" i="1" smtClean="0">
                              <a:latin typeface="Cambria Math" panose="02040503050406030204" pitchFamily="18" charset="0"/>
                              <a:ea typeface="Cambria Math"/>
                            </a:rPr>
                          </m:ctrlPr>
                        </m:radPr>
                        <m:deg>
                          <m:r>
                            <m:rPr>
                              <m:brk m:alnAt="7"/>
                            </m:rPr>
                            <a:rPr lang="el-GR" sz="2000" b="0" i="1" smtClean="0">
                              <a:latin typeface="Cambria Math"/>
                              <a:ea typeface="Cambria Math"/>
                            </a:rPr>
                            <m:t>4</m:t>
                          </m:r>
                        </m:deg>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ea typeface="Cambria Math"/>
                                    </a:rPr>
                                    <m:t>𝜆</m:t>
                                  </m:r>
                                </m:e>
                                <m:sup>
                                  <m:r>
                                    <a:rPr lang="en-US" sz="2000" i="1">
                                      <a:latin typeface="Cambria Math"/>
                                    </a:rPr>
                                    <m:t>2</m:t>
                                  </m:r>
                                </m:sup>
                              </m:sSup>
                              <m:sSup>
                                <m:sSupPr>
                                  <m:ctrlPr>
                                    <a:rPr lang="en-US" sz="2000" i="1">
                                      <a:latin typeface="Cambria Math" panose="02040503050406030204" pitchFamily="18" charset="0"/>
                                    </a:rPr>
                                  </m:ctrlPr>
                                </m:sSupPr>
                                <m:e>
                                  <m:r>
                                    <a:rPr lang="en-US" sz="2000" i="1">
                                      <a:latin typeface="Cambria Math"/>
                                    </a:rPr>
                                    <m:t>𝐺</m:t>
                                  </m:r>
                                </m:e>
                                <m:sup>
                                  <m:r>
                                    <a:rPr lang="en-US" sz="2000" i="1">
                                      <a:latin typeface="Cambria Math"/>
                                    </a:rPr>
                                    <m:t>2</m:t>
                                  </m:r>
                                </m:sup>
                              </m:sSup>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𝑡</m:t>
                                  </m:r>
                                </m:sub>
                              </m:sSub>
                              <m:r>
                                <a:rPr lang="en-US" sz="2000" i="1">
                                  <a:latin typeface="Cambria Math"/>
                                  <a:ea typeface="Cambria Math"/>
                                </a:rPr>
                                <m:t>𝜎</m:t>
                              </m:r>
                            </m:num>
                            <m:den>
                              <m:sSup>
                                <m:sSupPr>
                                  <m:ctrlPr>
                                    <a:rPr lang="en-US" sz="2000" i="1">
                                      <a:latin typeface="Cambria Math" panose="02040503050406030204" pitchFamily="18" charset="0"/>
                                      <a:ea typeface="Cambria Math"/>
                                    </a:rPr>
                                  </m:ctrlPr>
                                </m:sSupPr>
                                <m:e>
                                  <m:d>
                                    <m:dPr>
                                      <m:ctrlPr>
                                        <a:rPr lang="en-US" sz="2000" i="1">
                                          <a:latin typeface="Cambria Math" panose="02040503050406030204" pitchFamily="18" charset="0"/>
                                          <a:ea typeface="Cambria Math"/>
                                        </a:rPr>
                                      </m:ctrlPr>
                                    </m:dPr>
                                    <m:e>
                                      <m:r>
                                        <a:rPr lang="en-US" sz="2000" i="1">
                                          <a:latin typeface="Cambria Math"/>
                                        </a:rPr>
                                        <m:t>4</m:t>
                                      </m:r>
                                      <m:r>
                                        <a:rPr lang="en-US" sz="2000" i="1">
                                          <a:latin typeface="Cambria Math"/>
                                          <a:ea typeface="Cambria Math"/>
                                        </a:rPr>
                                        <m:t>𝜋</m:t>
                                      </m:r>
                                    </m:e>
                                  </m:d>
                                </m:e>
                                <m:sup>
                                  <m:r>
                                    <a:rPr lang="en-US" sz="2000" i="1">
                                      <a:latin typeface="Cambria Math"/>
                                      <a:ea typeface="Cambria Math"/>
                                    </a:rPr>
                                    <m:t>3</m:t>
                                  </m:r>
                                </m:sup>
                              </m:sSup>
                              <m:sSub>
                                <m:sSubPr>
                                  <m:ctrlPr>
                                    <a:rPr lang="el-GR" sz="2000" i="1">
                                      <a:latin typeface="Cambria Math" panose="02040503050406030204" pitchFamily="18" charset="0"/>
                                      <a:ea typeface="Cambria Math"/>
                                    </a:rPr>
                                  </m:ctrlPr>
                                </m:sSubPr>
                                <m:e>
                                  <m:r>
                                    <a:rPr lang="en-US" sz="2000" i="1">
                                      <a:latin typeface="Cambria Math"/>
                                      <a:ea typeface="Cambria Math"/>
                                    </a:rPr>
                                    <m:t>𝑊</m:t>
                                  </m:r>
                                </m:e>
                                <m:sub>
                                  <m:r>
                                    <a:rPr lang="en-US" sz="2000" i="1">
                                      <a:latin typeface="Cambria Math"/>
                                      <a:ea typeface="Cambria Math"/>
                                    </a:rPr>
                                    <m:t>𝑟</m:t>
                                  </m:r>
                                </m:sub>
                              </m:sSub>
                              <m:sSub>
                                <m:sSubPr>
                                  <m:ctrlPr>
                                    <a:rPr lang="en-US" sz="2000" i="1">
                                      <a:solidFill>
                                        <a:prstClr val="black"/>
                                      </a:solidFill>
                                      <a:latin typeface="Cambria Math" panose="02040503050406030204" pitchFamily="18" charset="0"/>
                                    </a:rPr>
                                  </m:ctrlPr>
                                </m:sSubPr>
                                <m:e>
                                  <m:r>
                                    <a:rPr lang="el-GR" sz="2000" b="0" i="1" smtClean="0">
                                      <a:solidFill>
                                        <a:prstClr val="black"/>
                                      </a:solidFill>
                                      <a:latin typeface="Cambria Math"/>
                                    </a:rPr>
                                    <m:t> </m:t>
                                  </m:r>
                                  <m:r>
                                    <a:rPr lang="en-US" sz="2000" i="1">
                                      <a:solidFill>
                                        <a:prstClr val="black"/>
                                      </a:solidFill>
                                      <a:latin typeface="Cambria Math"/>
                                    </a:rPr>
                                    <m:t>𝐿</m:t>
                                  </m:r>
                                </m:e>
                                <m:sub>
                                  <m:r>
                                    <a:rPr lang="en-US" sz="2000" i="1">
                                      <a:solidFill>
                                        <a:prstClr val="black"/>
                                      </a:solidFill>
                                      <a:latin typeface="Cambria Math"/>
                                    </a:rPr>
                                    <m:t>𝑡𝑜𝑡</m:t>
                                  </m:r>
                                </m:sub>
                              </m:sSub>
                            </m:den>
                          </m:f>
                        </m:e>
                      </m:rad>
                      <m:r>
                        <a:rPr lang="el-GR" sz="2000" b="0" i="1" smtClean="0">
                          <a:latin typeface="Cambria Math"/>
                          <a:ea typeface="Cambria Math"/>
                        </a:rPr>
                        <m:t>      ,  </m:t>
                      </m:r>
                      <m:sSub>
                        <m:sSubPr>
                          <m:ctrlPr>
                            <a:rPr lang="en-US" sz="2000" i="1">
                              <a:latin typeface="Cambria Math" panose="02040503050406030204" pitchFamily="18" charset="0"/>
                              <a:ea typeface="Cambria Math"/>
                            </a:rPr>
                          </m:ctrlPr>
                        </m:sSubPr>
                        <m:e>
                          <m:r>
                            <a:rPr lang="en-US" sz="2000" i="1">
                              <a:latin typeface="Cambria Math"/>
                              <a:ea typeface="Cambria Math"/>
                            </a:rPr>
                            <m:t>𝑅</m:t>
                          </m:r>
                        </m:e>
                        <m:sub>
                          <m:r>
                            <a:rPr lang="en-US" sz="2000" i="1">
                              <a:latin typeface="Cambria Math"/>
                              <a:ea typeface="Cambria Math"/>
                            </a:rPr>
                            <m:t>𝑚𝑎𝑥</m:t>
                          </m:r>
                        </m:sub>
                      </m:sSub>
                      <m:r>
                        <a:rPr lang="en-US" sz="2000" i="1">
                          <a:latin typeface="Cambria Math"/>
                          <a:ea typeface="Cambria Math"/>
                        </a:rPr>
                        <m:t>=</m:t>
                      </m:r>
                      <m:rad>
                        <m:radPr>
                          <m:ctrlPr>
                            <a:rPr lang="en-US" sz="2000" i="1">
                              <a:latin typeface="Cambria Math" panose="02040503050406030204" pitchFamily="18" charset="0"/>
                              <a:ea typeface="Cambria Math"/>
                            </a:rPr>
                          </m:ctrlPr>
                        </m:radPr>
                        <m:deg>
                          <m:r>
                            <m:rPr>
                              <m:brk m:alnAt="7"/>
                            </m:rPr>
                            <a:rPr lang="el-GR" sz="2000" i="1">
                              <a:latin typeface="Cambria Math"/>
                              <a:ea typeface="Cambria Math"/>
                            </a:rPr>
                            <m:t>4</m:t>
                          </m:r>
                        </m:deg>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ea typeface="Cambria Math"/>
                                    </a:rPr>
                                    <m:t>𝜆</m:t>
                                  </m:r>
                                </m:e>
                                <m:sup>
                                  <m:r>
                                    <a:rPr lang="en-US" sz="2000" i="1">
                                      <a:latin typeface="Cambria Math"/>
                                    </a:rPr>
                                    <m:t>2</m:t>
                                  </m:r>
                                </m:sup>
                              </m:sSup>
                              <m:sSup>
                                <m:sSupPr>
                                  <m:ctrlPr>
                                    <a:rPr lang="en-US" sz="2000" i="1">
                                      <a:latin typeface="Cambria Math" panose="02040503050406030204" pitchFamily="18" charset="0"/>
                                    </a:rPr>
                                  </m:ctrlPr>
                                </m:sSupPr>
                                <m:e>
                                  <m:r>
                                    <a:rPr lang="en-US" sz="2000" i="1">
                                      <a:latin typeface="Cambria Math"/>
                                    </a:rPr>
                                    <m:t>𝐺</m:t>
                                  </m:r>
                                </m:e>
                                <m:sup>
                                  <m:r>
                                    <a:rPr lang="en-US" sz="2000" i="1">
                                      <a:latin typeface="Cambria Math"/>
                                    </a:rPr>
                                    <m:t>2</m:t>
                                  </m:r>
                                </m:sup>
                              </m:sSup>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𝑊</m:t>
                                  </m:r>
                                </m:e>
                                <m:sub>
                                  <m:r>
                                    <a:rPr lang="en-US" sz="2000" i="1">
                                      <a:latin typeface="Cambria Math"/>
                                    </a:rPr>
                                    <m:t>𝑡</m:t>
                                  </m:r>
                                </m:sub>
                              </m:sSub>
                              <m:r>
                                <a:rPr lang="en-US" sz="2000" i="1">
                                  <a:latin typeface="Cambria Math"/>
                                </a:rPr>
                                <m:t> </m:t>
                              </m:r>
                              <m:r>
                                <a:rPr lang="en-US" sz="2000" i="1">
                                  <a:latin typeface="Cambria Math"/>
                                  <a:ea typeface="Cambria Math"/>
                                </a:rPr>
                                <m:t>𝜎</m:t>
                              </m:r>
                            </m:num>
                            <m:den>
                              <m:sSup>
                                <m:sSupPr>
                                  <m:ctrlPr>
                                    <a:rPr lang="en-US" sz="2000" i="1">
                                      <a:latin typeface="Cambria Math" panose="02040503050406030204" pitchFamily="18" charset="0"/>
                                      <a:ea typeface="Cambria Math"/>
                                    </a:rPr>
                                  </m:ctrlPr>
                                </m:sSupPr>
                                <m:e>
                                  <m:d>
                                    <m:dPr>
                                      <m:ctrlPr>
                                        <a:rPr lang="en-US" sz="2000" i="1">
                                          <a:latin typeface="Cambria Math" panose="02040503050406030204" pitchFamily="18" charset="0"/>
                                          <a:ea typeface="Cambria Math"/>
                                        </a:rPr>
                                      </m:ctrlPr>
                                    </m:dPr>
                                    <m:e>
                                      <m:r>
                                        <a:rPr lang="en-US" sz="2000" i="1">
                                          <a:latin typeface="Cambria Math"/>
                                        </a:rPr>
                                        <m:t>4</m:t>
                                      </m:r>
                                      <m:r>
                                        <a:rPr lang="en-US" sz="2000" i="1">
                                          <a:latin typeface="Cambria Math"/>
                                          <a:ea typeface="Cambria Math"/>
                                        </a:rPr>
                                        <m:t>𝜋</m:t>
                                      </m:r>
                                    </m:e>
                                  </m:d>
                                </m:e>
                                <m:sup>
                                  <m:r>
                                    <a:rPr lang="en-US" sz="2000" i="1">
                                      <a:latin typeface="Cambria Math"/>
                                      <a:ea typeface="Cambria Math"/>
                                    </a:rPr>
                                    <m:t>3</m:t>
                                  </m:r>
                                </m:sup>
                              </m:sSup>
                              <m:r>
                                <a:rPr lang="en-US" sz="2000" i="1">
                                  <a:latin typeface="Cambria Math"/>
                                  <a:ea typeface="Cambria Math"/>
                                </a:rPr>
                                <m:t> </m:t>
                              </m:r>
                              <m:sSub>
                                <m:sSubPr>
                                  <m:ctrlPr>
                                    <a:rPr lang="el-GR" sz="2000" i="1">
                                      <a:latin typeface="Cambria Math" panose="02040503050406030204" pitchFamily="18" charset="0"/>
                                      <a:ea typeface="Cambria Math"/>
                                    </a:rPr>
                                  </m:ctrlPr>
                                </m:sSubPr>
                                <m:e>
                                  <m:r>
                                    <a:rPr lang="en-US" sz="2000" i="1">
                                      <a:latin typeface="Cambria Math"/>
                                      <a:ea typeface="Cambria Math"/>
                                    </a:rPr>
                                    <m:t>𝑊</m:t>
                                  </m:r>
                                </m:e>
                                <m:sub>
                                  <m:r>
                                    <a:rPr lang="en-US" sz="2000" i="1">
                                      <a:latin typeface="Cambria Math"/>
                                      <a:ea typeface="Cambria Math"/>
                                    </a:rPr>
                                    <m:t>𝑟</m:t>
                                  </m:r>
                                  <m:r>
                                    <a:rPr lang="en-US" sz="2000" i="1">
                                      <a:latin typeface="Cambria Math"/>
                                      <a:ea typeface="Cambria Math"/>
                                    </a:rPr>
                                    <m:t>,</m:t>
                                  </m:r>
                                  <m:r>
                                    <a:rPr lang="en-US" sz="2000" i="1">
                                      <a:latin typeface="Cambria Math"/>
                                      <a:ea typeface="Cambria Math"/>
                                    </a:rPr>
                                    <m:t>𝑚𝑖𝑛</m:t>
                                  </m:r>
                                </m:sub>
                              </m:sSub>
                              <m:r>
                                <a:rPr lang="en-US" sz="2000" i="1">
                                  <a:latin typeface="Cambria Math"/>
                                  <a:ea typeface="Cambria Math"/>
                                </a:rPr>
                                <m:t> </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𝐿</m:t>
                                  </m:r>
                                </m:e>
                                <m:sub>
                                  <m:r>
                                    <a:rPr lang="en-US" sz="2000" i="1">
                                      <a:solidFill>
                                        <a:prstClr val="black"/>
                                      </a:solidFill>
                                      <a:latin typeface="Cambria Math"/>
                                    </a:rPr>
                                    <m:t>𝑡𝑜𝑡</m:t>
                                  </m:r>
                                </m:sub>
                              </m:sSub>
                            </m:den>
                          </m:f>
                        </m:e>
                      </m:rad>
                    </m:oMath>
                  </m:oMathPara>
                </a14:m>
                <a:endParaRPr lang="el-GR" sz="2000" dirty="0"/>
              </a:p>
              <a:p>
                <a:pPr algn="l">
                  <a:spcAft>
                    <a:spcPts val="1800"/>
                  </a:spcAft>
                </a:pPr>
                <a:r>
                  <a:rPr lang="el-GR" sz="2000" dirty="0">
                    <a:latin typeface="+mn-lt"/>
                  </a:rPr>
                  <a:t>όπου </a:t>
                </a:r>
                <a14:m>
                  <m:oMath xmlns:m="http://schemas.openxmlformats.org/officeDocument/2006/math">
                    <m:sSub>
                      <m:sSubPr>
                        <m:ctrlPr>
                          <a:rPr lang="el-GR" sz="2000" i="1">
                            <a:latin typeface="Cambria Math" panose="02040503050406030204" pitchFamily="18" charset="0"/>
                            <a:ea typeface="Cambria Math"/>
                          </a:rPr>
                        </m:ctrlPr>
                      </m:sSubPr>
                      <m:e>
                        <m:r>
                          <a:rPr lang="en-US" sz="2000" i="1">
                            <a:latin typeface="Cambria Math"/>
                            <a:ea typeface="Cambria Math"/>
                          </a:rPr>
                          <m:t>𝑊</m:t>
                        </m:r>
                      </m:e>
                      <m:sub>
                        <m:r>
                          <a:rPr lang="en-US" sz="2000" i="1">
                            <a:latin typeface="Cambria Math"/>
                            <a:ea typeface="Cambria Math"/>
                          </a:rPr>
                          <m:t>𝑟</m:t>
                        </m:r>
                        <m:r>
                          <a:rPr lang="en-US" sz="2000" b="0" i="1" smtClean="0">
                            <a:latin typeface="Cambria Math"/>
                            <a:ea typeface="Cambria Math"/>
                          </a:rPr>
                          <m:t>,</m:t>
                        </m:r>
                        <m:r>
                          <a:rPr lang="en-US" sz="2000" b="0" i="1" smtClean="0">
                            <a:latin typeface="Cambria Math"/>
                            <a:ea typeface="Cambria Math"/>
                          </a:rPr>
                          <m:t>𝑚𝑖𝑛</m:t>
                        </m:r>
                      </m:sub>
                    </m:sSub>
                  </m:oMath>
                </a14:m>
                <a:r>
                  <a:rPr lang="el-GR" sz="2000" dirty="0">
                    <a:latin typeface="+mn-lt"/>
                  </a:rPr>
                  <a:t> η </a:t>
                </a:r>
                <a:r>
                  <a:rPr lang="el-GR" sz="2000" u="sng" dirty="0">
                    <a:latin typeface="+mn-lt"/>
                  </a:rPr>
                  <a:t>ελάχιστη</a:t>
                </a:r>
                <a:r>
                  <a:rPr lang="el-GR" sz="2000" dirty="0">
                    <a:latin typeface="+mn-lt"/>
                  </a:rPr>
                  <a:t> ισχύς (ισχύς κατωφλίου) που </a:t>
                </a:r>
                <a:r>
                  <a:rPr lang="el-GR" sz="2000" u="sng" dirty="0">
                    <a:latin typeface="+mn-lt"/>
                  </a:rPr>
                  <a:t>απαιτείται στην είσοδο του δέκτη ώστε να επιτευχθεί ανίχνευση</a:t>
                </a:r>
                <a:r>
                  <a:rPr lang="el-GR" sz="2000" dirty="0">
                    <a:latin typeface="+mn-lt"/>
                  </a:rPr>
                  <a:t> και </a:t>
                </a:r>
                <a14:m>
                  <m:oMath xmlns:m="http://schemas.openxmlformats.org/officeDocument/2006/math">
                    <m:sSub>
                      <m:sSubPr>
                        <m:ctrlPr>
                          <a:rPr lang="el-GR" sz="2000" i="1">
                            <a:latin typeface="Cambria Math" panose="02040503050406030204" pitchFamily="18" charset="0"/>
                            <a:ea typeface="Cambria Math"/>
                          </a:rPr>
                        </m:ctrlPr>
                      </m:sSubPr>
                      <m:e>
                        <m:r>
                          <a:rPr lang="en-US" sz="2000" b="0" i="1" smtClean="0">
                            <a:latin typeface="Cambria Math"/>
                            <a:ea typeface="Cambria Math"/>
                          </a:rPr>
                          <m:t>𝑅</m:t>
                        </m:r>
                      </m:e>
                      <m:sub>
                        <m:r>
                          <a:rPr lang="en-US" sz="2000" i="1">
                            <a:latin typeface="Cambria Math"/>
                            <a:ea typeface="Cambria Math"/>
                          </a:rPr>
                          <m:t>𝑚</m:t>
                        </m:r>
                        <m:r>
                          <a:rPr lang="en-US" sz="2000" b="0" i="1" smtClean="0">
                            <a:latin typeface="Cambria Math"/>
                            <a:ea typeface="Cambria Math"/>
                          </a:rPr>
                          <m:t>𝑎𝑥</m:t>
                        </m:r>
                      </m:sub>
                    </m:sSub>
                  </m:oMath>
                </a14:m>
                <a:r>
                  <a:rPr lang="el-GR" sz="2000" dirty="0">
                    <a:latin typeface="+mn-lt"/>
                  </a:rPr>
                  <a:t> η </a:t>
                </a:r>
                <a:r>
                  <a:rPr lang="el-GR" sz="2000" u="sng" dirty="0">
                    <a:latin typeface="+mn-lt"/>
                  </a:rPr>
                  <a:t>μέγιστη απόσταση εντοπισμού</a:t>
                </a:r>
                <a:r>
                  <a:rPr lang="en-US" sz="2000" dirty="0">
                    <a:latin typeface="+mn-lt"/>
                  </a:rPr>
                  <a:t>.</a:t>
                </a:r>
                <a:endParaRPr lang="el-GR" sz="2000" dirty="0">
                  <a:latin typeface="+mn-lt"/>
                </a:endParaRPr>
              </a:p>
              <a:p>
                <a:pPr algn="l"/>
                <a:r>
                  <a:rPr lang="el-GR" sz="2000" dirty="0">
                    <a:latin typeface="+mn-lt"/>
                  </a:rPr>
                  <a:t>           </a:t>
                </a:r>
                <a:r>
                  <a:rPr lang="el-GR" sz="2400" b="1" dirty="0">
                    <a:solidFill>
                      <a:srgbClr val="FF0000"/>
                    </a:solidFill>
                    <a:latin typeface="+mn-lt"/>
                  </a:rPr>
                  <a:t>Από τι εξαρτάται η </a:t>
                </a:r>
                <a14:m>
                  <m:oMath xmlns:m="http://schemas.openxmlformats.org/officeDocument/2006/math">
                    <m:sSub>
                      <m:sSubPr>
                        <m:ctrlPr>
                          <a:rPr lang="el-GR" sz="2400" b="1" i="1">
                            <a:solidFill>
                              <a:srgbClr val="FF0000"/>
                            </a:solidFill>
                            <a:latin typeface="Cambria Math" panose="02040503050406030204" pitchFamily="18" charset="0"/>
                            <a:ea typeface="Cambria Math"/>
                          </a:rPr>
                        </m:ctrlPr>
                      </m:sSubPr>
                      <m:e>
                        <m:r>
                          <a:rPr lang="en-US" sz="2400" b="1" i="1">
                            <a:solidFill>
                              <a:srgbClr val="FF0000"/>
                            </a:solidFill>
                            <a:latin typeface="Cambria Math"/>
                            <a:ea typeface="Cambria Math"/>
                          </a:rPr>
                          <m:t>𝑾</m:t>
                        </m:r>
                      </m:e>
                      <m:sub>
                        <m:r>
                          <a:rPr lang="en-US" sz="2400" b="1" i="1">
                            <a:solidFill>
                              <a:srgbClr val="FF0000"/>
                            </a:solidFill>
                            <a:latin typeface="Cambria Math"/>
                            <a:ea typeface="Cambria Math"/>
                          </a:rPr>
                          <m:t>𝒓</m:t>
                        </m:r>
                        <m:r>
                          <a:rPr lang="en-US" sz="2400" b="1" i="1">
                            <a:solidFill>
                              <a:srgbClr val="FF0000"/>
                            </a:solidFill>
                            <a:latin typeface="Cambria Math"/>
                            <a:ea typeface="Cambria Math"/>
                          </a:rPr>
                          <m:t>,</m:t>
                        </m:r>
                        <m:r>
                          <a:rPr lang="en-US" sz="2400" b="1" i="1">
                            <a:solidFill>
                              <a:srgbClr val="FF0000"/>
                            </a:solidFill>
                            <a:latin typeface="Cambria Math"/>
                            <a:ea typeface="Cambria Math"/>
                          </a:rPr>
                          <m:t>𝒎𝒊𝒏</m:t>
                        </m:r>
                      </m:sub>
                    </m:sSub>
                  </m:oMath>
                </a14:m>
                <a:r>
                  <a:rPr lang="el-GR" sz="2400" b="1" dirty="0">
                    <a:solidFill>
                      <a:srgbClr val="FF0000"/>
                    </a:solidFill>
                    <a:latin typeface="+mn-lt"/>
                  </a:rPr>
                  <a:t> ;</a:t>
                </a:r>
                <a:endParaRPr lang="en-US" sz="2400" b="1" dirty="0">
                  <a:solidFill>
                    <a:srgbClr val="FF0000"/>
                  </a:solidFill>
                  <a:latin typeface="+mn-lt"/>
                </a:endParaRP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838200"/>
                <a:ext cx="8531860" cy="5385148"/>
              </a:xfrm>
              <a:blipFill rotWithShape="1">
                <a:blip r:embed="rId2"/>
                <a:stretch>
                  <a:fillRect l="-1786" t="-1472" r="-1714"/>
                </a:stretch>
              </a:blipFill>
              <a:ln w="19050">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5</a:t>
            </a:fld>
            <a:endParaRPr lang="en-US" spc="-60" dirty="0">
              <a:solidFill>
                <a:srgbClr val="000000"/>
              </a:solidFill>
            </a:endParaRPr>
          </a:p>
        </p:txBody>
      </p:sp>
      <p:sp>
        <p:nvSpPr>
          <p:cNvPr id="5" name="Rectangle 2"/>
          <p:cNvSpPr>
            <a:spLocks noGrp="1" noChangeArrowheads="1"/>
          </p:cNvSpPr>
          <p:nvPr>
            <p:ph type="title"/>
          </p:nvPr>
        </p:nvSpPr>
        <p:spPr>
          <a:xfrm>
            <a:off x="228601" y="165548"/>
            <a:ext cx="8610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εξίσωση ραντάρ (</a:t>
            </a:r>
            <a:r>
              <a:rPr lang="en-US" sz="3200" b="1" kern="1200" dirty="0">
                <a:latin typeface="+mj-lt"/>
                <a:cs typeface="+mj-cs"/>
              </a:rPr>
              <a:t>RADAR Range Equation</a:t>
            </a:r>
            <a:r>
              <a:rPr lang="el-GR" sz="3200" b="1" kern="1200" dirty="0">
                <a:latin typeface="+mj-lt"/>
                <a:cs typeface="+mj-cs"/>
              </a:rPr>
              <a:t>)</a:t>
            </a:r>
          </a:p>
        </p:txBody>
      </p:sp>
      <p:sp>
        <p:nvSpPr>
          <p:cNvPr id="6" name="Rectangle 14"/>
          <p:cNvSpPr>
            <a:spLocks noChangeArrowheads="1"/>
          </p:cNvSpPr>
          <p:nvPr/>
        </p:nvSpPr>
        <p:spPr bwMode="auto">
          <a:xfrm>
            <a:off x="4800600" y="5600178"/>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2400" b="1" dirty="0">
                <a:solidFill>
                  <a:srgbClr val="FF0000"/>
                </a:solidFill>
              </a:rPr>
              <a:t>Κυρίως από τον θόρυβο!</a:t>
            </a:r>
            <a:endParaRPr lang="el-GR" sz="2400" dirty="0"/>
          </a:p>
        </p:txBody>
      </p:sp>
    </p:spTree>
    <p:extLst>
      <p:ext uri="{BB962C8B-B14F-4D97-AF65-F5344CB8AC3E}">
        <p14:creationId xmlns:p14="http://schemas.microsoft.com/office/powerpoint/2010/main" val="29443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D:\COMMON\00_presentations\_RADAR\Screenshot_2022-03-22_13-18-02.png"/>
          <p:cNvPicPr>
            <a:picLocks noChangeAspect="1" noChangeArrowheads="1"/>
          </p:cNvPicPr>
          <p:nvPr/>
        </p:nvPicPr>
        <p:blipFill rotWithShape="1">
          <a:blip r:embed="rId2">
            <a:extLst>
              <a:ext uri="{28A0092B-C50C-407E-A947-70E740481C1C}">
                <a14:useLocalDpi xmlns:a14="http://schemas.microsoft.com/office/drawing/2010/main" val="0"/>
              </a:ext>
            </a:extLst>
          </a:blip>
          <a:srcRect l="50759" t="62837" b="7890"/>
          <a:stretch/>
        </p:blipFill>
        <p:spPr bwMode="auto">
          <a:xfrm>
            <a:off x="4622104" y="3537989"/>
            <a:ext cx="4296428" cy="21535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6</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Πώς γίνεται η ανίχνευση παλμών στον δέκτη </a:t>
            </a:r>
            <a:r>
              <a:rPr lang="en-US" altLang="el-GR" sz="2800" b="1" dirty="0">
                <a:latin typeface="+mj-lt"/>
              </a:rPr>
              <a:t>RADAR</a:t>
            </a:r>
            <a:r>
              <a:rPr lang="el-GR" altLang="el-GR" sz="2800" b="1" dirty="0">
                <a:latin typeface="+mj-lt"/>
              </a:rPr>
              <a:t>;</a:t>
            </a:r>
            <a:endParaRPr lang="en-US" altLang="el-GR" sz="2800" b="1" dirty="0">
              <a:latin typeface="+mj-lt"/>
            </a:endParaRPr>
          </a:p>
        </p:txBody>
      </p:sp>
      <mc:AlternateContent xmlns:mc="http://schemas.openxmlformats.org/markup-compatibility/2006" xmlns:a14="http://schemas.microsoft.com/office/drawing/2010/main">
        <mc:Choice Requires="a14">
          <p:sp>
            <p:nvSpPr>
              <p:cNvPr id="6" name="Text Placeholder 5"/>
              <p:cNvSpPr>
                <a:spLocks noGrp="1"/>
              </p:cNvSpPr>
              <p:nvPr>
                <p:ph type="body" idx="1"/>
              </p:nvPr>
            </p:nvSpPr>
            <p:spPr>
              <a:xfrm>
                <a:off x="294195" y="728663"/>
                <a:ext cx="8565821" cy="1892826"/>
              </a:xfrm>
            </p:spPr>
            <p:txBody>
              <a:bodyPr/>
              <a:lstStyle/>
              <a:p>
                <a:pPr>
                  <a:spcAft>
                    <a:spcPts val="600"/>
                  </a:spcAft>
                </a:pPr>
                <a:r>
                  <a:rPr lang="el-GR" b="1" u="sng" dirty="0">
                    <a:latin typeface="+mn-lt"/>
                  </a:rPr>
                  <a:t>Το πρόβλημα της ανίχνευσης</a:t>
                </a:r>
                <a:r>
                  <a:rPr lang="el-GR" dirty="0">
                    <a:latin typeface="+mn-lt"/>
                  </a:rPr>
                  <a:t>: Ο δέκτης πρέπει να αποφασίσει μεταξύ 2 ενδεχομένων: Ελήφθη ή δεν ελήφθη παλμός επιστροφής;</a:t>
                </a:r>
              </a:p>
              <a:p>
                <a:pPr>
                  <a:spcAft>
                    <a:spcPts val="600"/>
                  </a:spcAft>
                </a:pPr>
                <a:r>
                  <a:rPr lang="el-GR" dirty="0"/>
                  <a:t>Σε ιδανικές συνθήκες «θα μπορούσε» να γίνει «απλώς» συγκρίνοντας την τιμή του παλμού επιστροφής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b="0" i="1" smtClean="0">
                            <a:latin typeface="Cambria Math"/>
                          </a:rPr>
                          <m:t>𝑡</m:t>
                        </m:r>
                      </m:e>
                    </m:d>
                    <m:r>
                      <a:rPr lang="en-US" i="1">
                        <a:latin typeface="Cambria Math"/>
                      </a:rPr>
                      <m:t> </m:t>
                    </m:r>
                  </m:oMath>
                </a14:m>
                <a:r>
                  <a:rPr lang="el-GR" dirty="0"/>
                  <a:t>με μια τιμή κατωφλίου </a:t>
                </a:r>
                <a14:m>
                  <m:oMath xmlns:m="http://schemas.openxmlformats.org/officeDocument/2006/math">
                    <m:r>
                      <a:rPr lang="el-GR" i="1">
                        <a:latin typeface="Cambria Math"/>
                        <a:ea typeface="Cambria Math"/>
                      </a:rPr>
                      <m:t>𝜇</m:t>
                    </m:r>
                  </m:oMath>
                </a14:m>
                <a:endParaRPr lang="el-GR" dirty="0"/>
              </a:p>
              <a:p>
                <a:pPr algn="ctr">
                  <a:spcAft>
                    <a:spcPts val="600"/>
                  </a:spcAft>
                </a:pPr>
                <a:r>
                  <a:rPr lang="el-GR" dirty="0"/>
                  <a:t>Απόφαση: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b="0" i="1" smtClean="0">
                            <a:latin typeface="Cambria Math"/>
                          </a:rPr>
                          <m:t>𝑡</m:t>
                        </m:r>
                      </m:e>
                    </m:d>
                    <m:r>
                      <a:rPr lang="en-US" i="1">
                        <a:latin typeface="Cambria Math"/>
                      </a:rPr>
                      <m:t>&gt;&lt;</m:t>
                    </m:r>
                    <m:r>
                      <a:rPr lang="en-US" i="1">
                        <a:latin typeface="Cambria Math"/>
                        <a:ea typeface="Cambria Math"/>
                      </a:rPr>
                      <m:t>𝜇</m:t>
                    </m:r>
                    <m:r>
                      <a:rPr lang="en-US" i="1">
                        <a:latin typeface="Cambria Math"/>
                        <a:ea typeface="Cambria Math"/>
                      </a:rPr>
                      <m:t> ⇒</m:t>
                    </m:r>
                  </m:oMath>
                </a14:m>
                <a:r>
                  <a:rPr lang="en-US" dirty="0"/>
                  <a:t> </a:t>
                </a:r>
                <a:r>
                  <a:rPr lang="el-GR" dirty="0"/>
                  <a:t>Ελήφθη παλμός / δεν ελήφθη</a:t>
                </a:r>
              </a:p>
              <a:p>
                <a:pPr>
                  <a:spcAft>
                    <a:spcPts val="600"/>
                  </a:spcAft>
                </a:pPr>
                <a:r>
                  <a:rPr lang="el-GR" dirty="0">
                    <a:latin typeface="+mn-lt"/>
                  </a:rPr>
                  <a:t>Δεν είναι όμως τόσο απλό…</a:t>
                </a:r>
              </a:p>
            </p:txBody>
          </p:sp>
        </mc:Choice>
        <mc:Fallback xmlns="">
          <p:sp>
            <p:nvSpPr>
              <p:cNvPr id="6" name="Text Placeholder 5"/>
              <p:cNvSpPr>
                <a:spLocks noGrp="1" noRot="1" noChangeAspect="1" noMove="1" noResize="1" noEditPoints="1" noAdjustHandles="1" noChangeArrowheads="1" noChangeShapeType="1" noTextEdit="1"/>
              </p:cNvSpPr>
              <p:nvPr>
                <p:ph type="body" idx="1"/>
              </p:nvPr>
            </p:nvSpPr>
            <p:spPr>
              <a:xfrm>
                <a:off x="294195" y="728663"/>
                <a:ext cx="8565821" cy="1892826"/>
              </a:xfrm>
              <a:blipFill rotWithShape="1">
                <a:blip r:embed="rId3"/>
                <a:stretch>
                  <a:fillRect l="-1637" t="-4194" r="-1993" b="-6774"/>
                </a:stretch>
              </a:blipFill>
            </p:spPr>
            <p:txBody>
              <a:bodyPr/>
              <a:lstStyle/>
              <a:p>
                <a:r>
                  <a:rPr lang="en-US">
                    <a:noFill/>
                  </a:rPr>
                  <a:t> </a:t>
                </a:r>
              </a:p>
            </p:txBody>
          </p:sp>
        </mc:Fallback>
      </mc:AlternateContent>
      <p:sp>
        <p:nvSpPr>
          <p:cNvPr id="20" name="Text Box 30"/>
          <p:cNvSpPr txBox="1">
            <a:spLocks noChangeArrowheads="1"/>
          </p:cNvSpPr>
          <p:nvPr/>
        </p:nvSpPr>
        <p:spPr bwMode="auto">
          <a:xfrm>
            <a:off x="688932" y="2724252"/>
            <a:ext cx="2780777" cy="369332"/>
          </a:xfrm>
          <a:prstGeom prst="rect">
            <a:avLst/>
          </a:prstGeom>
          <a:noFill/>
          <a:ln>
            <a:noFill/>
          </a:ln>
        </p:spPr>
        <p:txBody>
          <a:bodyPr wrap="square"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800" dirty="0">
                <a:latin typeface="+mn-lt"/>
              </a:rPr>
              <a:t>Ιδανικές (σχεδόν) συνθήκες</a:t>
            </a:r>
            <a:endParaRPr lang="en-US" altLang="el-GR" sz="1800" dirty="0">
              <a:latin typeface="+mn-lt"/>
            </a:endParaRPr>
          </a:p>
        </p:txBody>
      </p:sp>
      <p:sp>
        <p:nvSpPr>
          <p:cNvPr id="31" name="Text Box 30"/>
          <p:cNvSpPr txBox="1">
            <a:spLocks noChangeArrowheads="1"/>
          </p:cNvSpPr>
          <p:nvPr/>
        </p:nvSpPr>
        <p:spPr bwMode="auto">
          <a:xfrm>
            <a:off x="4899433" y="2949720"/>
            <a:ext cx="3861040" cy="369332"/>
          </a:xfrm>
          <a:prstGeom prst="rect">
            <a:avLst/>
          </a:prstGeom>
          <a:noFill/>
          <a:ln>
            <a:noFill/>
          </a:ln>
        </p:spPr>
        <p:txBody>
          <a:bodyPr wrap="square"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800" dirty="0">
                <a:latin typeface="+mn-lt"/>
              </a:rPr>
              <a:t>Ρεαλιστικές (πιο δυσμενείς) συνθήκες</a:t>
            </a:r>
            <a:endParaRPr lang="en-US" altLang="el-GR" sz="1800" dirty="0">
              <a:latin typeface="+mn-lt"/>
            </a:endParaRPr>
          </a:p>
        </p:txBody>
      </p:sp>
      <p:pic>
        <p:nvPicPr>
          <p:cNvPr id="12291" name="Picture 3" descr="D:\COMMON\00_presentations\_RADAR\Screenshot_2022-03-22_13-11-55.jpg"/>
          <p:cNvPicPr>
            <a:picLocks noChangeAspect="1" noChangeArrowheads="1"/>
          </p:cNvPicPr>
          <p:nvPr/>
        </p:nvPicPr>
        <p:blipFill rotWithShape="1">
          <a:blip r:embed="rId4">
            <a:extLst>
              <a:ext uri="{28A0092B-C50C-407E-A947-70E740481C1C}">
                <a14:useLocalDpi xmlns:a14="http://schemas.microsoft.com/office/drawing/2010/main" val="0"/>
              </a:ext>
            </a:extLst>
          </a:blip>
          <a:srcRect t="8311" r="4489" b="7586"/>
          <a:stretch/>
        </p:blipFill>
        <p:spPr bwMode="auto">
          <a:xfrm>
            <a:off x="150146" y="3148767"/>
            <a:ext cx="3920813" cy="220458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a:off x="50104" y="4967624"/>
            <a:ext cx="90437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 Box 30"/>
              <p:cNvSpPr txBox="1">
                <a:spLocks noChangeArrowheads="1"/>
              </p:cNvSpPr>
              <p:nvPr/>
            </p:nvSpPr>
            <p:spPr bwMode="auto">
              <a:xfrm>
                <a:off x="4146115" y="4780174"/>
                <a:ext cx="369518" cy="374899"/>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sz="1800" i="1" smtClean="0">
                          <a:solidFill>
                            <a:srgbClr val="FF0000"/>
                          </a:solidFill>
                          <a:latin typeface="Cambria Math"/>
                          <a:ea typeface="Cambria Math"/>
                        </a:rPr>
                        <m:t>𝜇</m:t>
                      </m:r>
                    </m:oMath>
                  </m:oMathPara>
                </a14:m>
                <a:endParaRPr lang="en-US" altLang="el-GR" sz="1800" dirty="0">
                  <a:solidFill>
                    <a:srgbClr val="FF0000"/>
                  </a:solidFill>
                  <a:latin typeface="+mn-lt"/>
                </a:endParaRPr>
              </a:p>
            </p:txBody>
          </p:sp>
        </mc:Choice>
        <mc:Fallback xmlns="">
          <p:sp>
            <p:nvSpPr>
              <p:cNvPr id="23" name="Text Box 30"/>
              <p:cNvSpPr txBox="1">
                <a:spLocks noRot="1" noChangeAspect="1" noMove="1" noResize="1" noEditPoints="1" noAdjustHandles="1" noChangeArrowheads="1" noChangeShapeType="1" noTextEdit="1"/>
              </p:cNvSpPr>
              <p:nvPr/>
            </p:nvSpPr>
            <p:spPr bwMode="auto">
              <a:xfrm>
                <a:off x="4146115" y="4780174"/>
                <a:ext cx="369518" cy="374899"/>
              </a:xfrm>
              <a:prstGeom prst="rect">
                <a:avLst/>
              </a:prstGeom>
              <a:blipFill rotWithShape="1">
                <a:blip r:embed="rId5"/>
                <a:stretch>
                  <a:fillRect b="-161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294195" y="5489792"/>
                <a:ext cx="3632714" cy="830997"/>
              </a:xfrm>
              <a:prstGeom prst="rect">
                <a:avLst/>
              </a:prstGeom>
              <a:noFill/>
              <a:ln>
                <a:noFill/>
              </a:ln>
            </p:spPr>
            <p:txBody>
              <a:bodyPr wrap="square"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600" dirty="0">
                    <a:latin typeface="+mn-lt"/>
                  </a:rPr>
                  <a:t>Μικρός θόρυβος (ισχυρό σήμα): κάθε υπέρβαση του κατωφλίου </a:t>
                </a:r>
                <a14:m>
                  <m:oMath xmlns:m="http://schemas.openxmlformats.org/officeDocument/2006/math">
                    <m:r>
                      <a:rPr lang="en-US" sz="1600" i="1">
                        <a:latin typeface="Cambria Math"/>
                      </a:rPr>
                      <m:t>𝑠</m:t>
                    </m:r>
                    <m:d>
                      <m:dPr>
                        <m:ctrlPr>
                          <a:rPr lang="en-US" sz="1600" i="1">
                            <a:latin typeface="Cambria Math" panose="02040503050406030204" pitchFamily="18" charset="0"/>
                          </a:rPr>
                        </m:ctrlPr>
                      </m:dPr>
                      <m:e>
                        <m:r>
                          <a:rPr lang="en-US" sz="1600" i="1">
                            <a:latin typeface="Cambria Math"/>
                          </a:rPr>
                          <m:t>𝑡</m:t>
                        </m:r>
                      </m:e>
                    </m:d>
                    <m:r>
                      <a:rPr lang="en-US" sz="1600" i="1">
                        <a:latin typeface="Cambria Math"/>
                      </a:rPr>
                      <m:t>&gt;</m:t>
                    </m:r>
                    <m:r>
                      <a:rPr lang="en-US" sz="1600" i="1">
                        <a:latin typeface="Cambria Math"/>
                        <a:ea typeface="Cambria Math"/>
                      </a:rPr>
                      <m:t>𝜇</m:t>
                    </m:r>
                  </m:oMath>
                </a14:m>
                <a:r>
                  <a:rPr lang="el-GR" altLang="el-GR" sz="1600" dirty="0">
                    <a:latin typeface="+mn-lt"/>
                  </a:rPr>
                  <a:t> αντιστοιχεί σε έναν παλμό επιστροφής</a:t>
                </a:r>
                <a:endParaRPr lang="en-US" altLang="el-GR" sz="1600" dirty="0">
                  <a:latin typeface="+mn-lt"/>
                </a:endParaRPr>
              </a:p>
            </p:txBody>
          </p:sp>
        </mc:Choice>
        <mc:Fallback xmlns="">
          <p:sp>
            <p:nvSpPr>
              <p:cNvPr id="21" name="Text Box 30"/>
              <p:cNvSpPr txBox="1">
                <a:spLocks noRot="1" noChangeAspect="1" noMove="1" noResize="1" noEditPoints="1" noAdjustHandles="1" noChangeArrowheads="1" noChangeShapeType="1" noTextEdit="1"/>
              </p:cNvSpPr>
              <p:nvPr/>
            </p:nvSpPr>
            <p:spPr bwMode="auto">
              <a:xfrm>
                <a:off x="294195" y="5489792"/>
                <a:ext cx="3632714" cy="830997"/>
              </a:xfrm>
              <a:prstGeom prst="rect">
                <a:avLst/>
              </a:prstGeom>
              <a:blipFill rotWithShape="1">
                <a:blip r:embed="rId6"/>
                <a:stretch>
                  <a:fillRect l="-2349" t="-2206" b="-8824"/>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30"/>
              <p:cNvSpPr txBox="1">
                <a:spLocks noChangeArrowheads="1"/>
              </p:cNvSpPr>
              <p:nvPr/>
            </p:nvSpPr>
            <p:spPr bwMode="auto">
              <a:xfrm>
                <a:off x="4572000" y="5757013"/>
                <a:ext cx="4188473" cy="830997"/>
              </a:xfrm>
              <a:prstGeom prst="rect">
                <a:avLst/>
              </a:prstGeom>
              <a:noFill/>
              <a:ln>
                <a:noFill/>
              </a:ln>
            </p:spPr>
            <p:txBody>
              <a:bodyPr wrap="square"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600" dirty="0">
                    <a:latin typeface="+mn-lt"/>
                  </a:rPr>
                  <a:t>Μεγάλος θόρυβος (αδύναμο σήμα): μπορεί να έχουμε υπέρβαση του κατωφλίου </a:t>
                </a:r>
                <a14:m>
                  <m:oMath xmlns:m="http://schemas.openxmlformats.org/officeDocument/2006/math">
                    <m:r>
                      <a:rPr lang="en-US" sz="1600" i="1">
                        <a:latin typeface="Cambria Math"/>
                      </a:rPr>
                      <m:t>𝑠</m:t>
                    </m:r>
                    <m:d>
                      <m:dPr>
                        <m:ctrlPr>
                          <a:rPr lang="en-US" sz="1600" i="1">
                            <a:latin typeface="Cambria Math" panose="02040503050406030204" pitchFamily="18" charset="0"/>
                          </a:rPr>
                        </m:ctrlPr>
                      </m:dPr>
                      <m:e>
                        <m:r>
                          <a:rPr lang="en-US" sz="1600" i="1">
                            <a:latin typeface="Cambria Math"/>
                          </a:rPr>
                          <m:t>𝑡</m:t>
                        </m:r>
                      </m:e>
                    </m:d>
                    <m:r>
                      <a:rPr lang="en-US" sz="1600" i="1">
                        <a:latin typeface="Cambria Math"/>
                      </a:rPr>
                      <m:t>&gt;</m:t>
                    </m:r>
                    <m:r>
                      <a:rPr lang="en-US" sz="1600" i="1">
                        <a:latin typeface="Cambria Math"/>
                        <a:ea typeface="Cambria Math"/>
                      </a:rPr>
                      <m:t>𝜇</m:t>
                    </m:r>
                  </m:oMath>
                </a14:m>
                <a:r>
                  <a:rPr lang="el-GR" altLang="el-GR" sz="1600" dirty="0">
                    <a:latin typeface="+mn-lt"/>
                  </a:rPr>
                  <a:t> χωρίς παλμό ή παλμό χωρίς υπέρβαση </a:t>
                </a:r>
                <a:r>
                  <a:rPr lang="el-GR" altLang="el-GR" sz="1600" dirty="0">
                    <a:latin typeface="Cambria Math"/>
                    <a:ea typeface="Cambria Math"/>
                  </a:rPr>
                  <a:t>⇨ σφάλμα</a:t>
                </a:r>
                <a:endParaRPr lang="en-US" altLang="el-GR" sz="1600" dirty="0">
                  <a:latin typeface="+mn-lt"/>
                </a:endParaRPr>
              </a:p>
            </p:txBody>
          </p:sp>
        </mc:Choice>
        <mc:Fallback xmlns="">
          <p:sp>
            <p:nvSpPr>
              <p:cNvPr id="22" name="Text Box 30"/>
              <p:cNvSpPr txBox="1">
                <a:spLocks noRot="1" noChangeAspect="1" noMove="1" noResize="1" noEditPoints="1" noAdjustHandles="1" noChangeArrowheads="1" noChangeShapeType="1" noTextEdit="1"/>
              </p:cNvSpPr>
              <p:nvPr/>
            </p:nvSpPr>
            <p:spPr bwMode="auto">
              <a:xfrm>
                <a:off x="4572000" y="5757013"/>
                <a:ext cx="4188473" cy="830997"/>
              </a:xfrm>
              <a:prstGeom prst="rect">
                <a:avLst/>
              </a:prstGeom>
              <a:blipFill rotWithShape="1">
                <a:blip r:embed="rId7"/>
                <a:stretch>
                  <a:fillRect l="-2183" t="-2190" r="-2766" b="-8029"/>
                </a:stretch>
              </a:blipFill>
              <a:ln>
                <a:noFill/>
              </a:ln>
              <a:extLst/>
            </p:spPr>
            <p:txBody>
              <a:bodyPr/>
              <a:lstStyle/>
              <a:p>
                <a:r>
                  <a:rPr lang="en-US">
                    <a:noFill/>
                  </a:rPr>
                  <a:t> </a:t>
                </a:r>
              </a:p>
            </p:txBody>
          </p:sp>
        </mc:Fallback>
      </mc:AlternateContent>
    </p:spTree>
    <p:extLst>
      <p:ext uri="{BB962C8B-B14F-4D97-AF65-F5344CB8AC3E}">
        <p14:creationId xmlns:p14="http://schemas.microsoft.com/office/powerpoint/2010/main" val="14028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P spid="23"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7</a:t>
            </a:fld>
            <a:endParaRPr lang="en-US" spc="-60" dirty="0">
              <a:solidFill>
                <a:srgbClr val="000000"/>
              </a:solidFill>
            </a:endParaRPr>
          </a:p>
        </p:txBody>
      </p:sp>
      <p:sp>
        <p:nvSpPr>
          <p:cNvPr id="5" name="Rectangle 3"/>
          <p:cNvSpPr>
            <a:spLocks noChangeArrowheads="1"/>
          </p:cNvSpPr>
          <p:nvPr/>
        </p:nvSpPr>
        <p:spPr bwMode="auto">
          <a:xfrm>
            <a:off x="0" y="11906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b="1" dirty="0">
                <a:latin typeface="+mj-lt"/>
              </a:rPr>
              <a:t>Πώς γίνεται η ανίχνευση παλμών στον δέκτη </a:t>
            </a:r>
            <a:r>
              <a:rPr lang="en-US" altLang="el-GR" sz="2800" b="1" dirty="0">
                <a:latin typeface="+mj-lt"/>
              </a:rPr>
              <a:t>RADAR</a:t>
            </a:r>
          </a:p>
        </p:txBody>
      </p:sp>
      <p:sp>
        <p:nvSpPr>
          <p:cNvPr id="6" name="Text Placeholder 5"/>
          <p:cNvSpPr>
            <a:spLocks noGrp="1"/>
          </p:cNvSpPr>
          <p:nvPr>
            <p:ph type="body" idx="1"/>
          </p:nvPr>
        </p:nvSpPr>
        <p:spPr>
          <a:xfrm>
            <a:off x="231138" y="826719"/>
            <a:ext cx="8565821" cy="1202056"/>
          </a:xfrm>
        </p:spPr>
        <p:txBody>
          <a:bodyPr/>
          <a:lstStyle/>
          <a:p>
            <a:pPr>
              <a:spcAft>
                <a:spcPts val="600"/>
              </a:spcAft>
            </a:pPr>
            <a:r>
              <a:rPr lang="el-GR" b="1" u="sng" dirty="0">
                <a:latin typeface="+mn-lt"/>
              </a:rPr>
              <a:t>Το πρόβλημα της ανίχνευσης</a:t>
            </a:r>
            <a:r>
              <a:rPr lang="el-GR" dirty="0">
                <a:latin typeface="+mn-lt"/>
              </a:rPr>
              <a:t>: Ο δέκτης πρέπει να αποφασίσει μεταξύ 2 ενδεχομένων: Ελήφθη ή δεν ελήφθη </a:t>
            </a:r>
            <a:r>
              <a:rPr lang="el-GR" dirty="0"/>
              <a:t>παλμός επιστροφής;</a:t>
            </a:r>
            <a:endParaRPr lang="el-GR" dirty="0">
              <a:latin typeface="+mn-lt"/>
            </a:endParaRPr>
          </a:p>
          <a:p>
            <a:pPr>
              <a:spcAft>
                <a:spcPts val="600"/>
              </a:spcAft>
            </a:pPr>
            <a:r>
              <a:rPr lang="el-GR" dirty="0"/>
              <a:t>Ουσιαστικά είναι </a:t>
            </a:r>
            <a:r>
              <a:rPr lang="el-GR" u="sng" dirty="0"/>
              <a:t>το ίδιο</a:t>
            </a:r>
            <a:r>
              <a:rPr lang="el-GR" dirty="0"/>
              <a:t> πρόβλημα όπως στον δέκτη ψηφιακών σημάτων: Ελήφθη η </a:t>
            </a:r>
            <a:r>
              <a:rPr lang="el-GR" dirty="0" err="1"/>
              <a:t>κυματομορφή</a:t>
            </a:r>
            <a:r>
              <a:rPr lang="el-GR" dirty="0"/>
              <a:t> (παλμός) που αντιστοιχεί σε </a:t>
            </a:r>
            <a:r>
              <a:rPr lang="en-US" dirty="0"/>
              <a:t>bit 1 </a:t>
            </a:r>
            <a:r>
              <a:rPr lang="el-GR" dirty="0"/>
              <a:t>ή αυτή που αντιστοιχεί σε </a:t>
            </a:r>
            <a:r>
              <a:rPr lang="en-US" dirty="0"/>
              <a:t>bit </a:t>
            </a:r>
            <a:r>
              <a:rPr lang="el-GR" dirty="0"/>
              <a:t>0;</a:t>
            </a:r>
            <a:endParaRPr lang="el-GR" dirty="0">
              <a:latin typeface="+mn-lt"/>
            </a:endParaRPr>
          </a:p>
        </p:txBody>
      </p:sp>
      <mc:AlternateContent xmlns:mc="http://schemas.openxmlformats.org/markup-compatibility/2006" xmlns:a14="http://schemas.microsoft.com/office/drawing/2010/main">
        <mc:Choice Requires="a14">
          <p:sp>
            <p:nvSpPr>
              <p:cNvPr id="16" name="Text Placeholder 5"/>
              <p:cNvSpPr txBox="1">
                <a:spLocks/>
              </p:cNvSpPr>
              <p:nvPr/>
            </p:nvSpPr>
            <p:spPr>
              <a:xfrm>
                <a:off x="186016" y="2180044"/>
                <a:ext cx="4661557" cy="4339650"/>
              </a:xfrm>
              <a:prstGeom prst="rect">
                <a:avLst/>
              </a:prstGeom>
            </p:spPr>
            <p:txBody>
              <a:bodyPr wrap="square" lIns="0" tIns="0" rIns="0" bIns="0">
                <a:spAutoFit/>
              </a:bodyPr>
              <a:lstStyle>
                <a:lvl1pPr marL="0">
                  <a:defRPr sz="1800" b="0" i="0">
                    <a:solidFill>
                      <a:schemeClr val="tx1"/>
                    </a:solidFill>
                    <a:latin typeface="+mn-lt"/>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600"/>
                  </a:spcAft>
                </a:pPr>
                <a:r>
                  <a:rPr lang="el-GR" dirty="0"/>
                  <a:t>Μια γενική μέθοδος που χρησιμοποιείται και για ψηφιακά σήματα λέγεται </a:t>
                </a:r>
                <a:r>
                  <a:rPr lang="el-GR" u="sng" dirty="0"/>
                  <a:t>προσαρμοσμένο φίλτρο</a:t>
                </a:r>
                <a:r>
                  <a:rPr lang="el-GR" dirty="0"/>
                  <a:t> (περισσότερα του χρόνου…)</a:t>
                </a:r>
              </a:p>
              <a:p>
                <a:pPr>
                  <a:spcAft>
                    <a:spcPts val="600"/>
                  </a:spcAft>
                </a:pPr>
                <a:r>
                  <a:rPr lang="el-GR" dirty="0"/>
                  <a:t>Στην απλή μορφή </a:t>
                </a:r>
                <a:r>
                  <a:rPr lang="el-GR" dirty="0" err="1"/>
                  <a:t>ορθογωνικών</a:t>
                </a:r>
                <a:r>
                  <a:rPr lang="el-GR" dirty="0"/>
                  <a:t> παλμών η μέθοδος απλουστεύεται ως εξής:</a:t>
                </a:r>
              </a:p>
              <a:p>
                <a:pPr marL="285750" indent="-285750">
                  <a:spcAft>
                    <a:spcPts val="600"/>
                  </a:spcAft>
                  <a:buFont typeface="Arial" pitchFamily="34" charset="0"/>
                  <a:buChar char="•"/>
                </a:pPr>
                <a:r>
                  <a:rPr lang="el-GR" dirty="0"/>
                  <a:t>Ολοκληρώνεται ο παλμός σε διάστημα Τ μιας περιόδου (</a:t>
                </a:r>
                <a:r>
                  <a:rPr lang="en-US" dirty="0"/>
                  <a:t>T = PRI)</a:t>
                </a:r>
                <a:endParaRPr lang="el-GR" dirty="0"/>
              </a:p>
              <a:p>
                <a:pPr marL="285750" indent="-285750">
                  <a:spcAft>
                    <a:spcPts val="600"/>
                  </a:spcAft>
                  <a:buFont typeface="Arial" pitchFamily="34" charset="0"/>
                  <a:buChar char="•"/>
                </a:pPr>
                <a:r>
                  <a:rPr lang="el-GR" dirty="0"/>
                  <a:t>Συγκρίνεται η τιμή του ολοκληρώματος </a:t>
                </a:r>
                <a14:m>
                  <m:oMath xmlns:m="http://schemas.openxmlformats.org/officeDocument/2006/math">
                    <m:r>
                      <a:rPr lang="en-US" b="0" i="1" smtClean="0">
                        <a:latin typeface="Cambria Math"/>
                      </a:rPr>
                      <m:t>𝑠</m:t>
                    </m:r>
                    <m:d>
                      <m:dPr>
                        <m:ctrlPr>
                          <a:rPr lang="en-US" b="0" i="1" smtClean="0">
                            <a:latin typeface="Cambria Math" panose="02040503050406030204" pitchFamily="18" charset="0"/>
                          </a:rPr>
                        </m:ctrlPr>
                      </m:dPr>
                      <m:e>
                        <m:r>
                          <a:rPr lang="en-US" b="0" i="1" smtClean="0">
                            <a:latin typeface="Cambria Math"/>
                          </a:rPr>
                          <m:t>𝑇</m:t>
                        </m:r>
                      </m:e>
                    </m:d>
                    <m:r>
                      <a:rPr lang="en-US" b="0" i="1" smtClean="0">
                        <a:latin typeface="Cambria Math"/>
                      </a:rPr>
                      <m:t> </m:t>
                    </m:r>
                  </m:oMath>
                </a14:m>
                <a:r>
                  <a:rPr lang="el-GR" dirty="0"/>
                  <a:t>(στο τέλος της περιόδου) με μια τιμή κατωφλίου </a:t>
                </a:r>
                <a14:m>
                  <m:oMath xmlns:m="http://schemas.openxmlformats.org/officeDocument/2006/math">
                    <m:r>
                      <a:rPr lang="el-GR" i="1" smtClean="0">
                        <a:latin typeface="Cambria Math"/>
                        <a:ea typeface="Cambria Math"/>
                      </a:rPr>
                      <m:t>𝜇</m:t>
                    </m:r>
                  </m:oMath>
                </a14:m>
                <a:endParaRPr lang="el-GR" dirty="0"/>
              </a:p>
              <a:p>
                <a:pPr algn="ctr">
                  <a:spcAft>
                    <a:spcPts val="600"/>
                  </a:spcAft>
                </a:pPr>
                <a:r>
                  <a:rPr lang="el-GR" dirty="0"/>
                  <a:t>Απόφαση: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𝑇</m:t>
                        </m:r>
                      </m:e>
                    </m:d>
                    <m:r>
                      <a:rPr lang="en-US" b="0" i="1" smtClean="0">
                        <a:latin typeface="Cambria Math"/>
                      </a:rPr>
                      <m:t>&gt;&lt;</m:t>
                    </m:r>
                    <m:r>
                      <a:rPr lang="en-US" i="1" smtClean="0">
                        <a:latin typeface="Cambria Math"/>
                        <a:ea typeface="Cambria Math"/>
                      </a:rPr>
                      <m:t>𝜇</m:t>
                    </m:r>
                    <m:r>
                      <a:rPr lang="en-US" b="0" i="1" smtClean="0">
                        <a:latin typeface="Cambria Math"/>
                        <a:ea typeface="Cambria Math"/>
                      </a:rPr>
                      <m:t> ⇒</m:t>
                    </m:r>
                  </m:oMath>
                </a14:m>
                <a:r>
                  <a:rPr lang="en-US" dirty="0"/>
                  <a:t> </a:t>
                </a:r>
                <a:r>
                  <a:rPr lang="el-GR" dirty="0"/>
                  <a:t>Ελήφθη / δεν ελήφθη</a:t>
                </a:r>
              </a:p>
              <a:p>
                <a:pPr marL="285750" indent="-285750">
                  <a:spcAft>
                    <a:spcPts val="600"/>
                  </a:spcAft>
                  <a:buFont typeface="Arial" pitchFamily="34" charset="0"/>
                  <a:buChar char="•"/>
                </a:pPr>
                <a:r>
                  <a:rPr lang="el-GR" dirty="0"/>
                  <a:t>Η τιμή </a:t>
                </a:r>
                <a14:m>
                  <m:oMath xmlns:m="http://schemas.openxmlformats.org/officeDocument/2006/math">
                    <m:r>
                      <a:rPr lang="en-US" i="1">
                        <a:latin typeface="Cambria Math"/>
                      </a:rPr>
                      <m:t>𝑠</m:t>
                    </m:r>
                    <m:d>
                      <m:dPr>
                        <m:ctrlPr>
                          <a:rPr lang="en-US" i="1">
                            <a:latin typeface="Cambria Math" panose="02040503050406030204" pitchFamily="18" charset="0"/>
                          </a:rPr>
                        </m:ctrlPr>
                      </m:dPr>
                      <m:e>
                        <m:r>
                          <a:rPr lang="en-US" i="1">
                            <a:latin typeface="Cambria Math"/>
                          </a:rPr>
                          <m:t>𝑇</m:t>
                        </m:r>
                      </m:e>
                    </m:d>
                  </m:oMath>
                </a14:m>
                <a:r>
                  <a:rPr lang="el-GR" dirty="0"/>
                  <a:t> απορρίπτεται</a:t>
                </a:r>
                <a:r>
                  <a:rPr lang="en-US" dirty="0"/>
                  <a:t> (Integrate &amp; Dump)</a:t>
                </a:r>
                <a:r>
                  <a:rPr lang="el-GR" dirty="0"/>
                  <a:t> και ξαναρχίζει η ολοκλήρωση</a:t>
                </a:r>
              </a:p>
              <a:p>
                <a:pPr>
                  <a:spcAft>
                    <a:spcPts val="600"/>
                  </a:spcAft>
                </a:pPr>
                <a:r>
                  <a:rPr lang="el-GR" dirty="0"/>
                  <a:t>Η επίπτωση του θορύβου λιγότερη αλλά </a:t>
                </a:r>
                <a:r>
                  <a:rPr lang="el-GR" u="sng" dirty="0"/>
                  <a:t>υπαρκτή</a:t>
                </a:r>
                <a:endParaRPr lang="en-US" u="sng" dirty="0"/>
              </a:p>
            </p:txBody>
          </p:sp>
        </mc:Choice>
        <mc:Fallback xmlns="">
          <p:sp>
            <p:nvSpPr>
              <p:cNvPr id="16" name="Text Placeholder 5"/>
              <p:cNvSpPr txBox="1">
                <a:spLocks noRot="1" noChangeAspect="1" noMove="1" noResize="1" noEditPoints="1" noAdjustHandles="1" noChangeArrowheads="1" noChangeShapeType="1" noTextEdit="1"/>
              </p:cNvSpPr>
              <p:nvPr/>
            </p:nvSpPr>
            <p:spPr>
              <a:xfrm>
                <a:off x="186016" y="2180044"/>
                <a:ext cx="4661557" cy="4339650"/>
              </a:xfrm>
              <a:prstGeom prst="rect">
                <a:avLst/>
              </a:prstGeom>
              <a:blipFill rotWithShape="1">
                <a:blip r:embed="rId2"/>
                <a:stretch>
                  <a:fillRect l="-3141" t="-1826" r="-3141" b="-2247"/>
                </a:stretch>
              </a:blipFill>
            </p:spPr>
            <p:txBody>
              <a:bodyPr/>
              <a:lstStyle/>
              <a:p>
                <a:r>
                  <a:rPr lang="en-US">
                    <a:noFill/>
                  </a:rPr>
                  <a:t> </a:t>
                </a:r>
              </a:p>
            </p:txBody>
          </p:sp>
        </mc:Fallback>
      </mc:AlternateContent>
      <p:grpSp>
        <p:nvGrpSpPr>
          <p:cNvPr id="12292" name="Group 12291"/>
          <p:cNvGrpSpPr/>
          <p:nvPr/>
        </p:nvGrpSpPr>
        <p:grpSpPr>
          <a:xfrm>
            <a:off x="4659682" y="2282781"/>
            <a:ext cx="4408857" cy="4342139"/>
            <a:chOff x="4597052" y="2232677"/>
            <a:chExt cx="4408857" cy="4342139"/>
          </a:xfrm>
        </p:grpSpPr>
        <p:grpSp>
          <p:nvGrpSpPr>
            <p:cNvPr id="12291" name="Group 12290"/>
            <p:cNvGrpSpPr/>
            <p:nvPr/>
          </p:nvGrpSpPr>
          <p:grpSpPr>
            <a:xfrm>
              <a:off x="4597052" y="2232677"/>
              <a:ext cx="4408857" cy="4342139"/>
              <a:chOff x="4597052" y="2232677"/>
              <a:chExt cx="4408857" cy="4342139"/>
            </a:xfrm>
          </p:grpSpPr>
          <p:grpSp>
            <p:nvGrpSpPr>
              <p:cNvPr id="12289" name="Group 12288"/>
              <p:cNvGrpSpPr/>
              <p:nvPr/>
            </p:nvGrpSpPr>
            <p:grpSpPr>
              <a:xfrm>
                <a:off x="4922729" y="2232677"/>
                <a:ext cx="4083180" cy="4342139"/>
                <a:chOff x="4922729" y="2232677"/>
                <a:chExt cx="4083180" cy="4342139"/>
              </a:xfrm>
            </p:grpSpPr>
            <p:sp>
              <p:nvSpPr>
                <p:cNvPr id="8" name="Text Box 30"/>
                <p:cNvSpPr txBox="1">
                  <a:spLocks noChangeArrowheads="1"/>
                </p:cNvSpPr>
                <p:nvPr/>
              </p:nvSpPr>
              <p:spPr bwMode="auto">
                <a:xfrm>
                  <a:off x="5248075" y="2232677"/>
                  <a:ext cx="1979443"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600" dirty="0">
                      <a:latin typeface="+mn-lt"/>
                    </a:rPr>
                    <a:t>Παλμοί χωρίς θόρυβο</a:t>
                  </a:r>
                  <a:endParaRPr lang="en-US" altLang="el-GR" sz="1600" dirty="0">
                    <a:latin typeface="+mn-lt"/>
                  </a:endParaRPr>
                </a:p>
              </p:txBody>
            </p:sp>
            <p:grpSp>
              <p:nvGrpSpPr>
                <p:cNvPr id="12288" name="Group 12287"/>
                <p:cNvGrpSpPr/>
                <p:nvPr/>
              </p:nvGrpSpPr>
              <p:grpSpPr>
                <a:xfrm>
                  <a:off x="4922729" y="2582935"/>
                  <a:ext cx="4083180" cy="3991881"/>
                  <a:chOff x="4922729" y="2582935"/>
                  <a:chExt cx="4083180" cy="3991881"/>
                </a:xfrm>
              </p:grpSpPr>
              <p:pic>
                <p:nvPicPr>
                  <p:cNvPr id="1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835" y="2582935"/>
                    <a:ext cx="3709634" cy="202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729" y="4735523"/>
                    <a:ext cx="4083180" cy="18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40"/>
                <p:cNvSpPr txBox="1">
                  <a:spLocks noChangeArrowheads="1"/>
                </p:cNvSpPr>
                <p:nvPr/>
              </p:nvSpPr>
              <p:spPr bwMode="auto">
                <a:xfrm>
                  <a:off x="5322096" y="5520523"/>
                  <a:ext cx="2343833"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600" dirty="0">
                      <a:latin typeface="+mn-lt"/>
                    </a:rPr>
                    <a:t>Έξοδος ολοκληρωτή (</a:t>
                  </a:r>
                  <a:r>
                    <a:rPr lang="en-US" altLang="el-GR" sz="1600" dirty="0">
                      <a:latin typeface="+mn-lt"/>
                    </a:rPr>
                    <a:t>I&amp;D</a:t>
                  </a:r>
                  <a:r>
                    <a:rPr lang="el-GR" altLang="el-GR" sz="1600" dirty="0">
                      <a:latin typeface="+mn-lt"/>
                    </a:rPr>
                    <a:t>)</a:t>
                  </a:r>
                  <a:endParaRPr lang="en-US" altLang="el-GR" sz="1600" baseline="-25000" dirty="0">
                    <a:latin typeface="+mn-lt"/>
                  </a:endParaRPr>
                </a:p>
              </p:txBody>
            </p:sp>
            <p:sp>
              <p:nvSpPr>
                <p:cNvPr id="11" name="Text Box 39"/>
                <p:cNvSpPr txBox="1">
                  <a:spLocks noChangeArrowheads="1"/>
                </p:cNvSpPr>
                <p:nvPr/>
              </p:nvSpPr>
              <p:spPr bwMode="auto">
                <a:xfrm>
                  <a:off x="5248075" y="4411667"/>
                  <a:ext cx="3144363"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600" dirty="0">
                      <a:latin typeface="+mn-lt"/>
                    </a:rPr>
                    <a:t>Παλμοί χρονισμού σε κάθε </a:t>
                  </a:r>
                  <a:r>
                    <a:rPr lang="en-US" altLang="el-GR" sz="1600" dirty="0">
                      <a:latin typeface="+mn-lt"/>
                    </a:rPr>
                    <a:t>T</a:t>
                  </a:r>
                  <a:r>
                    <a:rPr lang="el-GR" altLang="el-GR" sz="1600" dirty="0">
                      <a:latin typeface="+mn-lt"/>
                    </a:rPr>
                    <a:t> (</a:t>
                  </a:r>
                  <a:r>
                    <a:rPr lang="en-US" altLang="el-GR" sz="1600" dirty="0">
                      <a:latin typeface="+mn-lt"/>
                    </a:rPr>
                    <a:t>=PRI)</a:t>
                  </a:r>
                  <a:endParaRPr lang="en-US" altLang="el-GR" sz="1600" baseline="-25000" dirty="0">
                    <a:latin typeface="+mn-lt"/>
                  </a:endParaRPr>
                </a:p>
              </p:txBody>
            </p:sp>
          </p:grpSp>
          <mc:AlternateContent xmlns:mc="http://schemas.openxmlformats.org/markup-compatibility/2006" xmlns:a14="http://schemas.microsoft.com/office/drawing/2010/main">
            <mc:Choice Requires="a14">
              <p:sp>
                <p:nvSpPr>
                  <p:cNvPr id="18" name="Text Box 30"/>
                  <p:cNvSpPr txBox="1">
                    <a:spLocks noChangeArrowheads="1"/>
                  </p:cNvSpPr>
                  <p:nvPr/>
                </p:nvSpPr>
                <p:spPr bwMode="auto">
                  <a:xfrm>
                    <a:off x="4597052" y="5805135"/>
                    <a:ext cx="369518" cy="374899"/>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sz="1800" i="1" smtClean="0">
                              <a:solidFill>
                                <a:srgbClr val="FF0000"/>
                              </a:solidFill>
                              <a:latin typeface="Cambria Math"/>
                              <a:ea typeface="Cambria Math"/>
                            </a:rPr>
                            <m:t>𝜇</m:t>
                          </m:r>
                        </m:oMath>
                      </m:oMathPara>
                    </a14:m>
                    <a:endParaRPr lang="en-US" altLang="el-GR" sz="1800" dirty="0">
                      <a:solidFill>
                        <a:srgbClr val="FF0000"/>
                      </a:solidFill>
                      <a:latin typeface="+mn-lt"/>
                    </a:endParaRPr>
                  </a:p>
                </p:txBody>
              </p:sp>
            </mc:Choice>
            <mc:Fallback xmlns="">
              <p:sp>
                <p:nvSpPr>
                  <p:cNvPr id="18" name="Text Box 30"/>
                  <p:cNvSpPr txBox="1">
                    <a:spLocks noRot="1" noChangeAspect="1" noMove="1" noResize="1" noEditPoints="1" noAdjustHandles="1" noChangeArrowheads="1" noChangeShapeType="1" noTextEdit="1"/>
                  </p:cNvSpPr>
                  <p:nvPr/>
                </p:nvSpPr>
                <p:spPr bwMode="auto">
                  <a:xfrm>
                    <a:off x="4597052" y="5805135"/>
                    <a:ext cx="369518" cy="374899"/>
                  </a:xfrm>
                  <a:prstGeom prst="rect">
                    <a:avLst/>
                  </a:prstGeom>
                  <a:blipFill rotWithShape="1">
                    <a:blip r:embed="rId5"/>
                    <a:stretch>
                      <a:fillRect b="-161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3" name="Straight Connector 2"/>
              <p:cNvCxnSpPr/>
              <p:nvPr/>
            </p:nvCxnSpPr>
            <p:spPr>
              <a:xfrm flipV="1">
                <a:off x="4903940" y="5992584"/>
                <a:ext cx="3955649"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ext Box 30"/>
            <p:cNvSpPr txBox="1">
              <a:spLocks noChangeArrowheads="1"/>
            </p:cNvSpPr>
            <p:nvPr/>
          </p:nvSpPr>
          <p:spPr bwMode="auto">
            <a:xfrm>
              <a:off x="5248075" y="3425709"/>
              <a:ext cx="1979443"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1600" dirty="0">
                  <a:latin typeface="+mn-lt"/>
                </a:rPr>
                <a:t>Παλμοί με θόρυβο</a:t>
              </a:r>
              <a:endParaRPr lang="en-US" altLang="el-GR" sz="1600" dirty="0">
                <a:latin typeface="+mn-lt"/>
              </a:endParaRPr>
            </a:p>
          </p:txBody>
        </p:sp>
      </p:grpSp>
    </p:spTree>
    <p:extLst>
      <p:ext uri="{BB962C8B-B14F-4D97-AF65-F5344CB8AC3E}">
        <p14:creationId xmlns:p14="http://schemas.microsoft.com/office/powerpoint/2010/main" val="388334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1848"/>
            <a:ext cx="7239000" cy="2237146"/>
          </a:xfrm>
        </p:spPr>
        <p:txBody>
          <a:bodyPr/>
          <a:lstStyle/>
          <a:p>
            <a:pPr algn="ctr"/>
            <a:r>
              <a:rPr lang="el-GR" sz="3600" b="1" dirty="0">
                <a:latin typeface="+mn-lt"/>
              </a:rPr>
              <a:t>Πρέπει να εξετάσουμε τον θόρυβο</a:t>
            </a:r>
            <a:br>
              <a:rPr lang="el-GR" sz="3600" b="1" dirty="0">
                <a:latin typeface="+mn-lt"/>
              </a:rPr>
            </a:br>
            <a:r>
              <a:rPr lang="el-GR" sz="3600" b="1" dirty="0">
                <a:latin typeface="+mn-lt"/>
              </a:rPr>
              <a:t>…</a:t>
            </a:r>
            <a:br>
              <a:rPr lang="el-GR" sz="3600" b="1" dirty="0">
                <a:latin typeface="+mn-lt"/>
              </a:rPr>
            </a:br>
            <a:r>
              <a:rPr lang="el-GR" sz="3600" b="1" dirty="0">
                <a:latin typeface="+mn-lt"/>
              </a:rPr>
              <a:t>Μερικά στοιχεία θεωρίας για την ανάλυση σημάτων</a:t>
            </a:r>
          </a:p>
        </p:txBody>
      </p:sp>
      <p:sp>
        <p:nvSpPr>
          <p:cNvPr id="4" name="Slide Number Placeholder 3"/>
          <p:cNvSpPr>
            <a:spLocks noGrp="1"/>
          </p:cNvSpPr>
          <p:nvPr>
            <p:ph type="sldNum" sz="quarter" idx="7"/>
          </p:nvPr>
        </p:nvSpPr>
        <p:spPr/>
        <p:txBody>
          <a:bodyPr/>
          <a:lstStyle/>
          <a:p>
            <a:pPr marL="114300">
              <a:lnSpc>
                <a:spcPts val="1240"/>
              </a:lnSpc>
            </a:pPr>
            <a:fld id="{81D60167-4931-47E6-BA6A-407CBD079E47}" type="slidenum">
              <a:rPr lang="el-GR" spc="-60" smtClean="0">
                <a:solidFill>
                  <a:srgbClr val="000000"/>
                </a:solidFill>
              </a:rPr>
              <a:t>8</a:t>
            </a:fld>
            <a:endParaRPr lang="el-GR" spc="-60" dirty="0">
              <a:solidFill>
                <a:srgbClr val="000000"/>
              </a:solidFill>
            </a:endParaRPr>
          </a:p>
        </p:txBody>
      </p:sp>
    </p:spTree>
    <p:extLst>
      <p:ext uri="{BB962C8B-B14F-4D97-AF65-F5344CB8AC3E}">
        <p14:creationId xmlns:p14="http://schemas.microsoft.com/office/powerpoint/2010/main" val="176212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7"/>
          </p:nvPr>
        </p:nvSpPr>
        <p:spPr>
          <a:xfrm>
            <a:off x="6553200" y="6245225"/>
            <a:ext cx="2133600" cy="476250"/>
          </a:xfrm>
          <a:prstGeom prst="rect">
            <a:avLst/>
          </a:prstGeom>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01FED1C4-2706-40EB-91A0-8E3C1AABC4B2}" type="slidenum">
              <a:rPr lang="en-US" sz="2000" smtClean="0">
                <a:latin typeface="+mn-lt"/>
              </a:rPr>
              <a:pPr algn="r" eaLnBrk="1" hangingPunct="1">
                <a:defRPr/>
              </a:pPr>
              <a:t>9</a:t>
            </a:fld>
            <a:endParaRPr lang="en-US" sz="2000">
              <a:latin typeface="+mn-lt"/>
            </a:endParaRPr>
          </a:p>
        </p:txBody>
      </p:sp>
      <p:sp>
        <p:nvSpPr>
          <p:cNvPr id="5123" name="Rectangle 4"/>
          <p:cNvSpPr>
            <a:spLocks noChangeArrowheads="1"/>
          </p:cNvSpPr>
          <p:nvPr/>
        </p:nvSpPr>
        <p:spPr bwMode="auto">
          <a:xfrm>
            <a:off x="838200" y="228600"/>
            <a:ext cx="73914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2800" b="1" dirty="0">
                <a:latin typeface="+mj-lt"/>
              </a:rPr>
              <a:t>Η </a:t>
            </a:r>
            <a:r>
              <a:rPr lang="el-GR" sz="2800" b="1" u="sng" dirty="0">
                <a:latin typeface="+mj-lt"/>
              </a:rPr>
              <a:t>σειρά </a:t>
            </a:r>
            <a:r>
              <a:rPr lang="en-US" sz="2800" b="1" u="sng" dirty="0">
                <a:latin typeface="+mj-lt"/>
              </a:rPr>
              <a:t>Fourier</a:t>
            </a:r>
            <a:r>
              <a:rPr lang="el-GR" sz="2800" b="1" dirty="0">
                <a:latin typeface="+mj-lt"/>
              </a:rPr>
              <a:t>: Ένα περιοδικό σήμα είναι μίγμα συχνοτήτων</a:t>
            </a:r>
            <a:endParaRPr lang="en-US" altLang="el-GR" sz="2800" dirty="0">
              <a:solidFill>
                <a:srgbClr val="000048"/>
              </a:solidFill>
              <a:latin typeface="+mj-lt"/>
            </a:endParaRPr>
          </a:p>
        </p:txBody>
      </p:sp>
      <p:sp>
        <p:nvSpPr>
          <p:cNvPr id="5124" name="Text Box 30"/>
          <p:cNvSpPr txBox="1">
            <a:spLocks noChangeArrowheads="1"/>
          </p:cNvSpPr>
          <p:nvPr/>
        </p:nvSpPr>
        <p:spPr bwMode="auto">
          <a:xfrm>
            <a:off x="646113" y="1123890"/>
            <a:ext cx="40020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Ισχύει για περιοδικές συναρτήσεις</a:t>
            </a:r>
            <a:endParaRPr lang="en-US" altLang="el-GR" sz="2000" b="1" u="sng" dirty="0">
              <a:latin typeface="+mn-lt"/>
            </a:endParaRPr>
          </a:p>
        </p:txBody>
      </p:sp>
      <p:sp>
        <p:nvSpPr>
          <p:cNvPr id="5125" name="Text Box 286"/>
          <p:cNvSpPr txBox="1">
            <a:spLocks noChangeArrowheads="1"/>
          </p:cNvSpPr>
          <p:nvPr/>
        </p:nvSpPr>
        <p:spPr bwMode="auto">
          <a:xfrm>
            <a:off x="457200" y="5029200"/>
            <a:ext cx="2057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b="1" u="sng">
                <a:latin typeface="+mn-lt"/>
              </a:rPr>
              <a:t>Συμμετρία</a:t>
            </a:r>
            <a:r>
              <a:rPr lang="el-GR" altLang="el-GR" sz="2000">
                <a:latin typeface="+mn-lt"/>
              </a:rPr>
              <a:t> για </a:t>
            </a:r>
            <a:r>
              <a:rPr lang="el-GR" altLang="el-GR" sz="2000" b="1" u="sng">
                <a:latin typeface="+mn-lt"/>
              </a:rPr>
              <a:t>πραγματικές</a:t>
            </a:r>
            <a:r>
              <a:rPr lang="el-GR" altLang="el-GR" sz="2000">
                <a:latin typeface="+mn-lt"/>
              </a:rPr>
              <a:t> συναρτήσεις </a:t>
            </a:r>
            <a:r>
              <a:rPr lang="en-US" altLang="el-GR" sz="2000">
                <a:latin typeface="+mn-lt"/>
              </a:rPr>
              <a:t>x(t)</a:t>
            </a:r>
            <a:r>
              <a:rPr lang="el-GR" altLang="el-GR" sz="2000">
                <a:latin typeface="+mn-lt"/>
              </a:rPr>
              <a:t>:</a:t>
            </a:r>
            <a:endParaRPr lang="en-US" altLang="el-GR" sz="2000" b="1" u="sng">
              <a:latin typeface="+mn-lt"/>
            </a:endParaRPr>
          </a:p>
        </p:txBody>
      </p:sp>
      <p:sp>
        <p:nvSpPr>
          <p:cNvPr id="5126" name="Text Box 289"/>
          <p:cNvSpPr txBox="1">
            <a:spLocks noChangeArrowheads="1"/>
          </p:cNvSpPr>
          <p:nvPr/>
        </p:nvSpPr>
        <p:spPr bwMode="auto">
          <a:xfrm>
            <a:off x="838200" y="2327275"/>
            <a:ext cx="2667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Η σειρά </a:t>
            </a:r>
            <a:r>
              <a:rPr lang="en-US" altLang="el-GR" sz="2000" dirty="0">
                <a:latin typeface="+mn-lt"/>
              </a:rPr>
              <a:t>Fourier</a:t>
            </a:r>
            <a:r>
              <a:rPr lang="el-GR" altLang="el-GR" sz="2000" dirty="0">
                <a:latin typeface="+mn-lt"/>
              </a:rPr>
              <a:t> σε τριγωνομετρική μορφή:</a:t>
            </a:r>
            <a:endParaRPr lang="en-US" altLang="el-GR" sz="2000" b="1" u="sng" dirty="0">
              <a:latin typeface="+mn-lt"/>
            </a:endParaRPr>
          </a:p>
        </p:txBody>
      </p:sp>
      <p:sp>
        <p:nvSpPr>
          <p:cNvPr id="5127" name="Text Box 290"/>
          <p:cNvSpPr txBox="1">
            <a:spLocks noChangeArrowheads="1"/>
          </p:cNvSpPr>
          <p:nvPr/>
        </p:nvSpPr>
        <p:spPr bwMode="auto">
          <a:xfrm>
            <a:off x="457200" y="3276600"/>
            <a:ext cx="449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Η σειρά </a:t>
            </a:r>
            <a:r>
              <a:rPr lang="en-US" altLang="el-GR" sz="2000">
                <a:latin typeface="+mn-lt"/>
              </a:rPr>
              <a:t>Fourier</a:t>
            </a:r>
            <a:r>
              <a:rPr lang="el-GR" altLang="el-GR" sz="2000">
                <a:latin typeface="+mn-lt"/>
              </a:rPr>
              <a:t> σε εκθετική μορφή:</a:t>
            </a:r>
            <a:endParaRPr lang="en-US" altLang="el-GR" sz="2000" b="1" u="sng">
              <a:latin typeface="+mn-lt"/>
            </a:endParaRPr>
          </a:p>
        </p:txBody>
      </p:sp>
      <p:graphicFrame>
        <p:nvGraphicFramePr>
          <p:cNvPr id="5128" name="Object 291"/>
          <p:cNvGraphicFramePr>
            <a:graphicFrameLocks noChangeAspect="1"/>
          </p:cNvGraphicFramePr>
          <p:nvPr>
            <p:extLst>
              <p:ext uri="{D42A27DB-BD31-4B8C-83A1-F6EECF244321}">
                <p14:modId xmlns:p14="http://schemas.microsoft.com/office/powerpoint/2010/main" val="767595077"/>
              </p:ext>
            </p:extLst>
          </p:nvPr>
        </p:nvGraphicFramePr>
        <p:xfrm>
          <a:off x="4724400" y="1143000"/>
          <a:ext cx="1600200" cy="347663"/>
        </p:xfrm>
        <a:graphic>
          <a:graphicData uri="http://schemas.openxmlformats.org/presentationml/2006/ole">
            <mc:AlternateContent xmlns:mc="http://schemas.openxmlformats.org/markup-compatibility/2006">
              <mc:Choice xmlns:v="urn:schemas-microsoft-com:vml" Requires="v">
                <p:oleObj r:id="rId2" imgW="926698" imgH="203112" progId="Equation.3">
                  <p:embed/>
                </p:oleObj>
              </mc:Choice>
              <mc:Fallback>
                <p:oleObj r:id="rId2" imgW="926698" imgH="203112"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16002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9" name="Text Box 293"/>
          <p:cNvSpPr txBox="1">
            <a:spLocks noChangeArrowheads="1"/>
          </p:cNvSpPr>
          <p:nvPr/>
        </p:nvSpPr>
        <p:spPr bwMode="auto">
          <a:xfrm>
            <a:off x="685800" y="1654314"/>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(Θεμελιώδης ή βασική) περίοδος και συχνότητα:</a:t>
            </a:r>
            <a:endParaRPr lang="en-US" altLang="el-GR" sz="2000" b="1" u="sng" dirty="0">
              <a:latin typeface="+mn-lt"/>
            </a:endParaRPr>
          </a:p>
        </p:txBody>
      </p:sp>
      <p:graphicFrame>
        <p:nvGraphicFramePr>
          <p:cNvPr id="5130" name="Object 294"/>
          <p:cNvGraphicFramePr>
            <a:graphicFrameLocks noChangeAspect="1"/>
          </p:cNvGraphicFramePr>
          <p:nvPr>
            <p:extLst>
              <p:ext uri="{D42A27DB-BD31-4B8C-83A1-F6EECF244321}">
                <p14:modId xmlns:p14="http://schemas.microsoft.com/office/powerpoint/2010/main" val="1240339502"/>
              </p:ext>
            </p:extLst>
          </p:nvPr>
        </p:nvGraphicFramePr>
        <p:xfrm>
          <a:off x="3810000" y="1590814"/>
          <a:ext cx="838200" cy="700088"/>
        </p:xfrm>
        <a:graphic>
          <a:graphicData uri="http://schemas.openxmlformats.org/presentationml/2006/ole">
            <mc:AlternateContent xmlns:mc="http://schemas.openxmlformats.org/markup-compatibility/2006">
              <mc:Choice xmlns:v="urn:schemas-microsoft-com:vml" Requires="v">
                <p:oleObj r:id="rId4" imgW="469696" imgH="393529" progId="Equation.3">
                  <p:embed/>
                </p:oleObj>
              </mc:Choice>
              <mc:Fallback>
                <p:oleObj r:id="rId4" imgW="46969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590814"/>
                        <a:ext cx="838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1" name="Object 296"/>
          <p:cNvGraphicFramePr>
            <a:graphicFrameLocks noChangeAspect="1"/>
          </p:cNvGraphicFramePr>
          <p:nvPr>
            <p:extLst>
              <p:ext uri="{D42A27DB-BD31-4B8C-83A1-F6EECF244321}">
                <p14:modId xmlns:p14="http://schemas.microsoft.com/office/powerpoint/2010/main" val="2918026635"/>
              </p:ext>
            </p:extLst>
          </p:nvPr>
        </p:nvGraphicFramePr>
        <p:xfrm>
          <a:off x="3581400" y="2224088"/>
          <a:ext cx="5029200" cy="900112"/>
        </p:xfrm>
        <a:graphic>
          <a:graphicData uri="http://schemas.openxmlformats.org/presentationml/2006/ole">
            <mc:AlternateContent xmlns:mc="http://schemas.openxmlformats.org/markup-compatibility/2006">
              <mc:Choice xmlns:v="urn:schemas-microsoft-com:vml" Requires="v">
                <p:oleObj r:id="rId6" imgW="3187700" imgH="571500" progId="Equation.3">
                  <p:embed/>
                </p:oleObj>
              </mc:Choice>
              <mc:Fallback>
                <p:oleObj r:id="rId6" imgW="3187700" imgH="571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224088"/>
                        <a:ext cx="50292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2" name="Object 298"/>
          <p:cNvGraphicFramePr>
            <a:graphicFrameLocks noChangeAspect="1"/>
          </p:cNvGraphicFramePr>
          <p:nvPr>
            <p:extLst>
              <p:ext uri="{D42A27DB-BD31-4B8C-83A1-F6EECF244321}">
                <p14:modId xmlns:p14="http://schemas.microsoft.com/office/powerpoint/2010/main" val="3597045604"/>
              </p:ext>
            </p:extLst>
          </p:nvPr>
        </p:nvGraphicFramePr>
        <p:xfrm>
          <a:off x="1186985" y="3752910"/>
          <a:ext cx="2623016" cy="1123890"/>
        </p:xfrm>
        <a:graphic>
          <a:graphicData uri="http://schemas.openxmlformats.org/presentationml/2006/ole">
            <mc:AlternateContent xmlns:mc="http://schemas.openxmlformats.org/markup-compatibility/2006">
              <mc:Choice xmlns:v="urn:schemas-microsoft-com:vml" Requires="v">
                <p:oleObj r:id="rId8" imgW="1333500" imgH="571500" progId="Equation.3">
                  <p:embed/>
                </p:oleObj>
              </mc:Choice>
              <mc:Fallback>
                <p:oleObj r:id="rId8" imgW="1333500" imgH="571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6985" y="3752910"/>
                        <a:ext cx="2623016" cy="1123890"/>
                      </a:xfrm>
                      <a:prstGeom prst="rect">
                        <a:avLst/>
                      </a:prstGeom>
                      <a:noFill/>
                      <a:ln w="9525">
                        <a:solidFill>
                          <a:schemeClr val="tx1"/>
                        </a:solidFill>
                        <a:miter lim="800000"/>
                        <a:headEnd/>
                        <a:tailEnd/>
                      </a:ln>
                    </p:spPr>
                  </p:pic>
                </p:oleObj>
              </mc:Fallback>
            </mc:AlternateContent>
          </a:graphicData>
        </a:graphic>
      </p:graphicFrame>
      <p:graphicFrame>
        <p:nvGraphicFramePr>
          <p:cNvPr id="5133" name="Object 300"/>
          <p:cNvGraphicFramePr>
            <a:graphicFrameLocks noChangeAspect="1"/>
          </p:cNvGraphicFramePr>
          <p:nvPr>
            <p:extLst>
              <p:ext uri="{D42A27DB-BD31-4B8C-83A1-F6EECF244321}">
                <p14:modId xmlns:p14="http://schemas.microsoft.com/office/powerpoint/2010/main" val="2425200025"/>
              </p:ext>
            </p:extLst>
          </p:nvPr>
        </p:nvGraphicFramePr>
        <p:xfrm>
          <a:off x="5235575" y="3673475"/>
          <a:ext cx="2994026" cy="1244589"/>
        </p:xfrm>
        <a:graphic>
          <a:graphicData uri="http://schemas.openxmlformats.org/presentationml/2006/ole">
            <mc:AlternateContent xmlns:mc="http://schemas.openxmlformats.org/markup-compatibility/2006">
              <mc:Choice xmlns:v="urn:schemas-microsoft-com:vml" Requires="v">
                <p:oleObj name="Equation" r:id="rId10" imgW="1600200" imgH="660400" progId="Equation.3">
                  <p:embed/>
                </p:oleObj>
              </mc:Choice>
              <mc:Fallback>
                <p:oleObj name="Equation" r:id="rId10" imgW="1600200" imgH="660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5575" y="3673475"/>
                        <a:ext cx="2994026" cy="1244589"/>
                      </a:xfrm>
                      <a:prstGeom prst="rect">
                        <a:avLst/>
                      </a:prstGeom>
                      <a:noFill/>
                      <a:ln w="9525">
                        <a:solidFill>
                          <a:schemeClr val="tx1"/>
                        </a:solidFill>
                        <a:miter lim="800000"/>
                        <a:headEnd/>
                        <a:tailEnd/>
                      </a:ln>
                    </p:spPr>
                  </p:pic>
                </p:oleObj>
              </mc:Fallback>
            </mc:AlternateContent>
          </a:graphicData>
        </a:graphic>
      </p:graphicFrame>
      <p:sp>
        <p:nvSpPr>
          <p:cNvPr id="5134" name="Text Box 302"/>
          <p:cNvSpPr txBox="1">
            <a:spLocks noChangeArrowheads="1"/>
          </p:cNvSpPr>
          <p:nvPr/>
        </p:nvSpPr>
        <p:spPr bwMode="auto">
          <a:xfrm>
            <a:off x="4953000" y="3276600"/>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Οι συντελεστές </a:t>
            </a:r>
            <a:r>
              <a:rPr lang="en-US" altLang="el-GR" sz="2000">
                <a:latin typeface="+mn-lt"/>
              </a:rPr>
              <a:t>Fourier</a:t>
            </a:r>
            <a:r>
              <a:rPr lang="el-GR" altLang="el-GR" sz="2000">
                <a:latin typeface="+mn-lt"/>
              </a:rPr>
              <a:t>:</a:t>
            </a:r>
            <a:endParaRPr lang="en-US" altLang="el-GR" sz="2000" b="1" u="sng">
              <a:latin typeface="+mn-lt"/>
            </a:endParaRPr>
          </a:p>
        </p:txBody>
      </p:sp>
      <p:sp>
        <p:nvSpPr>
          <p:cNvPr id="5135" name="Text Box 303"/>
          <p:cNvSpPr txBox="1">
            <a:spLocks noChangeArrowheads="1"/>
          </p:cNvSpPr>
          <p:nvPr/>
        </p:nvSpPr>
        <p:spPr bwMode="auto">
          <a:xfrm>
            <a:off x="5029200" y="1733490"/>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a:latin typeface="+mn-lt"/>
              </a:rPr>
              <a:t>Αρμονικές:</a:t>
            </a:r>
            <a:endParaRPr lang="en-US" altLang="el-GR" sz="2000" b="1" u="sng">
              <a:latin typeface="+mn-lt"/>
            </a:endParaRPr>
          </a:p>
        </p:txBody>
      </p:sp>
      <p:graphicFrame>
        <p:nvGraphicFramePr>
          <p:cNvPr id="5136" name="Object 304"/>
          <p:cNvGraphicFramePr>
            <a:graphicFrameLocks noChangeAspect="1"/>
          </p:cNvGraphicFramePr>
          <p:nvPr>
            <p:extLst>
              <p:ext uri="{D42A27DB-BD31-4B8C-83A1-F6EECF244321}">
                <p14:modId xmlns:p14="http://schemas.microsoft.com/office/powerpoint/2010/main" val="1313119344"/>
              </p:ext>
            </p:extLst>
          </p:nvPr>
        </p:nvGraphicFramePr>
        <p:xfrm>
          <a:off x="6400800" y="1733490"/>
          <a:ext cx="1000125" cy="368300"/>
        </p:xfrm>
        <a:graphic>
          <a:graphicData uri="http://schemas.openxmlformats.org/presentationml/2006/ole">
            <mc:AlternateContent xmlns:mc="http://schemas.openxmlformats.org/markup-compatibility/2006">
              <mc:Choice xmlns:v="urn:schemas-microsoft-com:vml" Requires="v">
                <p:oleObj r:id="rId12" imgW="545626" imgH="203024" progId="Equation.3">
                  <p:embed/>
                </p:oleObj>
              </mc:Choice>
              <mc:Fallback>
                <p:oleObj r:id="rId12" imgW="545626" imgH="20302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1733490"/>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7" name="Text Box 306"/>
          <p:cNvSpPr txBox="1">
            <a:spLocks noChangeArrowheads="1"/>
          </p:cNvSpPr>
          <p:nvPr/>
        </p:nvSpPr>
        <p:spPr bwMode="auto">
          <a:xfrm>
            <a:off x="4343400" y="4953000"/>
            <a:ext cx="365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dirty="0">
                <a:latin typeface="+mn-lt"/>
              </a:rPr>
              <a:t>Μέση ισχύς – Θεώρημα </a:t>
            </a:r>
            <a:r>
              <a:rPr lang="en-US" altLang="el-GR" sz="2000" dirty="0" err="1">
                <a:latin typeface="+mn-lt"/>
              </a:rPr>
              <a:t>Parseval</a:t>
            </a:r>
            <a:r>
              <a:rPr lang="el-GR" altLang="el-GR" sz="2000" dirty="0">
                <a:latin typeface="+mn-lt"/>
              </a:rPr>
              <a:t>:</a:t>
            </a:r>
            <a:endParaRPr lang="en-US" altLang="el-GR" sz="2000" b="1" u="sng" dirty="0">
              <a:latin typeface="+mn-lt"/>
            </a:endParaRPr>
          </a:p>
        </p:txBody>
      </p:sp>
      <p:graphicFrame>
        <p:nvGraphicFramePr>
          <p:cNvPr id="5138" name="Object 307"/>
          <p:cNvGraphicFramePr>
            <a:graphicFrameLocks noChangeAspect="1"/>
          </p:cNvGraphicFramePr>
          <p:nvPr>
            <p:extLst>
              <p:ext uri="{D42A27DB-BD31-4B8C-83A1-F6EECF244321}">
                <p14:modId xmlns:p14="http://schemas.microsoft.com/office/powerpoint/2010/main" val="959327330"/>
              </p:ext>
            </p:extLst>
          </p:nvPr>
        </p:nvGraphicFramePr>
        <p:xfrm>
          <a:off x="838200" y="5943600"/>
          <a:ext cx="1143000" cy="454025"/>
        </p:xfrm>
        <a:graphic>
          <a:graphicData uri="http://schemas.openxmlformats.org/presentationml/2006/ole">
            <mc:AlternateContent xmlns:mc="http://schemas.openxmlformats.org/markup-compatibility/2006">
              <mc:Choice xmlns:v="urn:schemas-microsoft-com:vml" Requires="v">
                <p:oleObj r:id="rId14" imgW="647419" imgH="253890" progId="Equation.3">
                  <p:embed/>
                </p:oleObj>
              </mc:Choice>
              <mc:Fallback>
                <p:oleObj r:id="rId14" imgW="647419" imgH="25389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943600"/>
                        <a:ext cx="1143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9" name="Object 309"/>
          <p:cNvGraphicFramePr>
            <a:graphicFrameLocks noChangeAspect="1"/>
          </p:cNvGraphicFramePr>
          <p:nvPr>
            <p:extLst>
              <p:ext uri="{D42A27DB-BD31-4B8C-83A1-F6EECF244321}">
                <p14:modId xmlns:p14="http://schemas.microsoft.com/office/powerpoint/2010/main" val="1040967425"/>
              </p:ext>
            </p:extLst>
          </p:nvPr>
        </p:nvGraphicFramePr>
        <p:xfrm>
          <a:off x="3124200" y="5334000"/>
          <a:ext cx="5638800" cy="1122363"/>
        </p:xfrm>
        <a:graphic>
          <a:graphicData uri="http://schemas.openxmlformats.org/presentationml/2006/ole">
            <mc:AlternateContent xmlns:mc="http://schemas.openxmlformats.org/markup-compatibility/2006">
              <mc:Choice xmlns:v="urn:schemas-microsoft-com:vml" Requires="v">
                <p:oleObj name="Equation" r:id="rId16" imgW="3302000" imgH="660400" progId="Equation.3">
                  <p:embed/>
                </p:oleObj>
              </mc:Choice>
              <mc:Fallback>
                <p:oleObj name="Equation" r:id="rId16" imgW="3302000" imgH="6604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334000"/>
                        <a:ext cx="56388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0" name="Line 311"/>
          <p:cNvSpPr>
            <a:spLocks noChangeShapeType="1"/>
          </p:cNvSpPr>
          <p:nvPr/>
        </p:nvSpPr>
        <p:spPr bwMode="auto">
          <a:xfrm flipH="1">
            <a:off x="3962400" y="4191000"/>
            <a:ext cx="1066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z="2000"/>
          </a:p>
        </p:txBody>
      </p:sp>
    </p:spTree>
    <p:extLst>
      <p:ext uri="{BB962C8B-B14F-4D97-AF65-F5344CB8AC3E}">
        <p14:creationId xmlns:p14="http://schemas.microsoft.com/office/powerpoint/2010/main" val="3238041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3948</TotalTime>
  <Words>3109</Words>
  <Application>Microsoft Office PowerPoint</Application>
  <PresentationFormat>On-screen Show (4:3)</PresentationFormat>
  <Paragraphs>369</Paragraphs>
  <Slides>44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3" baseType="lpstr">
      <vt:lpstr>Arial</vt:lpstr>
      <vt:lpstr>Calibri</vt:lpstr>
      <vt:lpstr>Cambria Math</vt:lpstr>
      <vt:lpstr>Comic Sans MS</vt:lpstr>
      <vt:lpstr>Times New Roman</vt:lpstr>
      <vt:lpstr>Wingdings</vt:lpstr>
      <vt:lpstr>Office Theme</vt:lpstr>
      <vt:lpstr>Equation.3</vt:lpstr>
      <vt:lpstr>Equation</vt:lpstr>
      <vt:lpstr>Η εξίσωση RADAR, ο θόρυβος και η μέθοδος ολοκλήρωσης παλμών</vt:lpstr>
      <vt:lpstr>Η ραδιοδιατομή στόχου και η εξίσωση RADAR</vt:lpstr>
      <vt:lpstr>Ραδιοδιατομή (RCS – RADAR Cross Section)</vt:lpstr>
      <vt:lpstr>Η εξίσωση ραντάρ (RADAR Range Equation)</vt:lpstr>
      <vt:lpstr>Η εξίσωση ραντάρ (RADAR Range Equation)</vt:lpstr>
      <vt:lpstr>PowerPoint Presentation</vt:lpstr>
      <vt:lpstr>PowerPoint Presentation</vt:lpstr>
      <vt:lpstr>Πρέπει να εξετάσουμε τον θόρυβο … Μερικά στοιχεία θεωρίας για την ανάλυση σημάτων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Ένας διαμορφωμένος παλμός και το φάσμα του</vt:lpstr>
      <vt:lpstr>Το φάσμα του παλμού στις θετικές συχνότητες</vt:lpstr>
      <vt:lpstr>Ο αναλυτής φάσματος (spectrum analyzer)</vt:lpstr>
      <vt:lpstr>Το φάσμα ενός πραγματικού σήματος</vt:lpstr>
      <vt:lpstr>Το φάσμα ενός πραγματικού σήματος</vt:lpstr>
      <vt:lpstr>Ο θόρυβος (χωρίς ωφέλιμο σήμα)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Εδώ είμαστε, φτάσαμε!  Ραδιοεντοπισμός παρουσία θορύβου</vt:lpstr>
      <vt:lpstr>PowerPoint Presentation</vt:lpstr>
      <vt:lpstr>PowerPoint Presentation</vt:lpstr>
      <vt:lpstr>PowerPoint Presentation</vt:lpstr>
      <vt:lpstr>PowerPoint Presentation</vt:lpstr>
      <vt:lpstr>Ολοκλήρωση παλμών</vt:lpstr>
      <vt:lpstr>Ολοκλήρωση παλμών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 Μαθήματος 6 –  Η εξίσωση RADAR, ο θόρυβος και η μέθοδος ολοκλήρωσης παλμών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Muad</dc:creator>
  <cp:lastModifiedBy>Christos Bolakis</cp:lastModifiedBy>
  <cp:revision>267</cp:revision>
  <dcterms:created xsi:type="dcterms:W3CDTF">2019-12-26T19:21:22Z</dcterms:created>
  <dcterms:modified xsi:type="dcterms:W3CDTF">2023-01-23T06:50:48Z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2014-07-03T00:00:00Z</vt:filetime>
  </property>
  <property fmtid="{D5CDD505-2E9C-101B-9397-08002B2CF9AE}" pid="3" name="Creator">
    <vt:lpwstr>Microsoft® Office PowerPoint® 2007</vt:lpwstr>
  </property>
  <property fmtid="{D5CDD505-2E9C-101B-9397-08002B2CF9AE}" pid="4" name="LastSaved">
    <vt:filetime>2019-12-26T00:00:00Z</vt:filetime>
  </property>
</Properties>
</file>